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Lst>
  <p:sldSz cx="12192000" cy="6858000"/>
  <p:notesSz cx="6858000" cy="9144000"/>
  <p:embeddedFontLst>
    <p:embeddedFont>
      <p:font typeface="Raleway" panose="020B0604020202020204" charset="-94"/>
      <p:regular r:id="rId64"/>
    </p:embeddedFont>
    <p:embeddedFont>
      <p:font typeface="IBM Plex Sans Condensed" panose="020B0604020202020204" charset="-94"/>
      <p:regular r:id="rId65"/>
    </p:embeddedFont>
    <p:embeddedFont>
      <p:font typeface="Raleway Medium" panose="020B0604020202020204" charset="-94"/>
      <p:regular r:id="rId66"/>
    </p:embeddedFont>
    <p:embeddedFont>
      <p:font typeface="Raleway Light" panose="020B0604020202020204" charset="-94"/>
      <p:regular r:id="rId67"/>
    </p:embeddedFont>
    <p:embeddedFont>
      <p:font typeface="Courier New OS" panose="020B0604020202020204" charset="0"/>
      <p:regular r:id="rId68"/>
    </p:embeddedFont>
    <p:embeddedFont>
      <p:font typeface="Calibri (MS) Bold" panose="020B0604020202020204" charset="0"/>
      <p:regular r:id="rId69"/>
    </p:embeddedFont>
    <p:embeddedFont>
      <p:font typeface="Calibri (MS)" panose="020B0604020202020204" charset="0"/>
      <p:regular r:id="rId70"/>
    </p:embeddedFont>
    <p:embeddedFont>
      <p:font typeface="Raleway Bold" panose="020B0604020202020204" charset="-94"/>
      <p:regular r:id="rId71"/>
    </p:embeddedFont>
    <p:embeddedFont>
      <p:font typeface="Raleway Italics" panose="020B0604020202020204" charset="-94"/>
      <p:regular r:id="rId72"/>
    </p:embeddedFont>
    <p:embeddedFont>
      <p:font typeface="Raleway Semi-Bold" panose="020B0604020202020204" charset="-94"/>
      <p:regular r:id="rId73"/>
    </p:embeddedFont>
    <p:embeddedFont>
      <p:font typeface="Raleway Medium Italics" panose="020B0604020202020204" charset="-94"/>
      <p:regular r:id="rId74"/>
    </p:embeddedFont>
    <p:embeddedFont>
      <p:font typeface="Calibri" panose="020F0502020204030204" pitchFamily="34" charset="0"/>
      <p:regular r:id="rId75"/>
      <p:bold r:id="rId76"/>
      <p:italic r:id="rId77"/>
      <p:boldItalic r:id="rId78"/>
    </p:embeddedFont>
    <p:embeddedFont>
      <p:font typeface="Gotham" panose="020B0604020202020204" charset="0"/>
      <p:regular r:id="rId79"/>
    </p:embeddedFont>
    <p:embeddedFont>
      <p:font typeface="Architects Daughter" panose="020B0604020202020204" charset="0"/>
      <p:regular r:id="rId80"/>
    </p:embeddedFont>
    <p:embeddedFont>
      <p:font typeface="Open Sans" panose="020B0604020202020204" charset="0"/>
      <p:regular r:id="rId81"/>
    </p:embeddedFont>
    <p:embeddedFont>
      <p:font typeface="IBM Plex Sans Bold" panose="020B0604020202020204" charset="0"/>
      <p:regular r:id="rId82"/>
    </p:embeddedFont>
    <p:embeddedFont>
      <p:font typeface="IBM Plex Sans" panose="020B0604020202020204" charset="0"/>
      <p:regular r:id="rId83"/>
    </p:embeddedFont>
    <p:embeddedFont>
      <p:font typeface="Montserrat" panose="020B0604020202020204" charset="-94"/>
      <p:regular r:id="rId8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81" d="100"/>
          <a:sy n="81" d="100"/>
        </p:scale>
        <p:origin x="300"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font" Target="fonts/font5.fntdata"/><Relationship Id="rId76" Type="http://schemas.openxmlformats.org/officeDocument/2006/relationships/font" Target="fonts/font13.fntdata"/><Relationship Id="rId84" Type="http://schemas.openxmlformats.org/officeDocument/2006/relationships/font" Target="fonts/font21.fntdata"/><Relationship Id="rId7" Type="http://schemas.openxmlformats.org/officeDocument/2006/relationships/slide" Target="slides/slide6.xml"/><Relationship Id="rId71"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3.fntdata"/><Relationship Id="rId74" Type="http://schemas.openxmlformats.org/officeDocument/2006/relationships/font" Target="fonts/font11.fntdata"/><Relationship Id="rId79" Type="http://schemas.openxmlformats.org/officeDocument/2006/relationships/font" Target="fonts/font16.fntdata"/><Relationship Id="rId87"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font" Target="fonts/font19.fntdata"/><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1.fntdata"/><Relationship Id="rId69" Type="http://schemas.openxmlformats.org/officeDocument/2006/relationships/font" Target="fonts/font6.fntdata"/><Relationship Id="rId77" Type="http://schemas.openxmlformats.org/officeDocument/2006/relationships/font" Target="fonts/font14.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9.fntdata"/><Relationship Id="rId80" Type="http://schemas.openxmlformats.org/officeDocument/2006/relationships/font" Target="fonts/font17.fntdata"/><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7.fntdata"/><Relationship Id="rId75" Type="http://schemas.openxmlformats.org/officeDocument/2006/relationships/font" Target="fonts/font12.fntdata"/><Relationship Id="rId83" Type="http://schemas.openxmlformats.org/officeDocument/2006/relationships/font" Target="fonts/font20.fntdata"/><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2.fntdata"/><Relationship Id="rId73" Type="http://schemas.openxmlformats.org/officeDocument/2006/relationships/font" Target="fonts/font10.fntdata"/><Relationship Id="rId78" Type="http://schemas.openxmlformats.org/officeDocument/2006/relationships/font" Target="fonts/font15.fntdata"/><Relationship Id="rId81" Type="http://schemas.openxmlformats.org/officeDocument/2006/relationships/font" Target="fonts/font18.fntdata"/><Relationship Id="rId86"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12/24/2024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12/24/2024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12/24/2024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51.sv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57.sv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62.sv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39.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1.png"/><Relationship Id="rId4" Type="http://schemas.openxmlformats.org/officeDocument/2006/relationships/image" Target="../media/image68.svg"/></Relationships>
</file>

<file path=ppt/slides/_rels/slide1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72.svg"/><Relationship Id="rId7" Type="http://schemas.openxmlformats.org/officeDocument/2006/relationships/image" Target="../media/image42.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31.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80.svg"/><Relationship Id="rId2" Type="http://schemas.openxmlformats.org/officeDocument/2006/relationships/image" Target="../media/image47.png"/><Relationship Id="rId1" Type="http://schemas.openxmlformats.org/officeDocument/2006/relationships/slideLayout" Target="../slideLayouts/slideLayout7.xml"/><Relationship Id="rId5" Type="http://schemas.openxmlformats.org/officeDocument/2006/relationships/image" Target="../media/image82.sv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84.sv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7.xml"/><Relationship Id="rId4" Type="http://schemas.openxmlformats.org/officeDocument/2006/relationships/image" Target="../media/image87.sv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2.jpe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image" Target="../media/image91.svg"/><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32.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12" Type="http://schemas.openxmlformats.org/officeDocument/2006/relationships/image" Target="../media/image74.pn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png"/></Relationships>
</file>

<file path=ppt/slides/_rels/slide33.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png"/><Relationship Id="rId10"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82.png"/></Relationships>
</file>

<file path=ppt/slides/_rels/slide34.xml.rels><?xml version="1.0" encoding="UTF-8" standalone="yes"?>
<Relationships xmlns="http://schemas.openxmlformats.org/package/2006/relationships"><Relationship Id="rId3" Type="http://schemas.openxmlformats.org/officeDocument/2006/relationships/image" Target="../media/image122.svg"/><Relationship Id="rId2" Type="http://schemas.openxmlformats.org/officeDocument/2006/relationships/image" Target="../media/image84.png"/><Relationship Id="rId1" Type="http://schemas.openxmlformats.org/officeDocument/2006/relationships/slideLayout" Target="../slideLayouts/slideLayout7.xml"/><Relationship Id="rId5" Type="http://schemas.openxmlformats.org/officeDocument/2006/relationships/image" Target="../media/image86.png"/><Relationship Id="rId4" Type="http://schemas.openxmlformats.org/officeDocument/2006/relationships/image" Target="../media/image85.png"/></Relationships>
</file>

<file path=ppt/slides/_rels/slide35.xml.rels><?xml version="1.0" encoding="UTF-8" standalone="yes"?>
<Relationships xmlns="http://schemas.openxmlformats.org/package/2006/relationships"><Relationship Id="rId3" Type="http://schemas.openxmlformats.org/officeDocument/2006/relationships/image" Target="../media/image126.svg"/><Relationship Id="rId2" Type="http://schemas.openxmlformats.org/officeDocument/2006/relationships/image" Target="../media/image87.png"/><Relationship Id="rId1" Type="http://schemas.openxmlformats.org/officeDocument/2006/relationships/slideLayout" Target="../slideLayouts/slideLayout7.xml"/><Relationship Id="rId5" Type="http://schemas.openxmlformats.org/officeDocument/2006/relationships/image" Target="../media/image86.png"/><Relationship Id="rId4" Type="http://schemas.openxmlformats.org/officeDocument/2006/relationships/image" Target="../media/image85.png"/></Relationships>
</file>

<file path=ppt/slides/_rels/slide36.xml.rels><?xml version="1.0" encoding="UTF-8" standalone="yes"?>
<Relationships xmlns="http://schemas.openxmlformats.org/package/2006/relationships"><Relationship Id="rId3" Type="http://schemas.openxmlformats.org/officeDocument/2006/relationships/image" Target="../media/image128.svg"/><Relationship Id="rId2" Type="http://schemas.openxmlformats.org/officeDocument/2006/relationships/image" Target="../media/image88.png"/><Relationship Id="rId1" Type="http://schemas.openxmlformats.org/officeDocument/2006/relationships/slideLayout" Target="../slideLayouts/slideLayout7.xml"/><Relationship Id="rId5" Type="http://schemas.openxmlformats.org/officeDocument/2006/relationships/image" Target="../media/image86.png"/><Relationship Id="rId4" Type="http://schemas.openxmlformats.org/officeDocument/2006/relationships/image" Target="../media/image85.png"/></Relationships>
</file>

<file path=ppt/slides/_rels/slide37.xml.rels><?xml version="1.0" encoding="UTF-8" standalone="yes"?>
<Relationships xmlns="http://schemas.openxmlformats.org/package/2006/relationships"><Relationship Id="rId3" Type="http://schemas.openxmlformats.org/officeDocument/2006/relationships/image" Target="../media/image130.svg"/><Relationship Id="rId2"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64.png"/></Relationships>
</file>

<file path=ppt/slides/_rels/slide38.xml.rels><?xml version="1.0" encoding="UTF-8" standalone="yes"?>
<Relationships xmlns="http://schemas.openxmlformats.org/package/2006/relationships"><Relationship Id="rId3" Type="http://schemas.openxmlformats.org/officeDocument/2006/relationships/image" Target="../media/image134.svg"/><Relationship Id="rId2"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64.png"/><Relationship Id="rId4" Type="http://schemas.openxmlformats.org/officeDocument/2006/relationships/image" Target="../media/image93.png"/></Relationships>
</file>

<file path=ppt/slides/_rels/slide39.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96.pn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134.svg"/><Relationship Id="rId5" Type="http://schemas.openxmlformats.org/officeDocument/2006/relationships/image" Target="../media/image92.png"/><Relationship Id="rId4" Type="http://schemas.openxmlformats.org/officeDocument/2006/relationships/image" Target="../media/image95.png"/></Relationships>
</file>

<file path=ppt/slides/_rels/slide4.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34.svg"/><Relationship Id="rId7" Type="http://schemas.openxmlformats.org/officeDocument/2006/relationships/image" Target="../media/image95.png"/><Relationship Id="rId2"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64.png"/><Relationship Id="rId4" Type="http://schemas.openxmlformats.org/officeDocument/2006/relationships/image" Target="../media/image97.png"/></Relationships>
</file>

<file path=ppt/slides/_rels/slide4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image" Target="../media/image142.svg"/><Relationship Id="rId4" Type="http://schemas.openxmlformats.org/officeDocument/2006/relationships/image" Target="../media/image99.png"/></Relationships>
</file>

<file path=ppt/slides/_rels/slide42.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101.png"/><Relationship Id="rId7" Type="http://schemas.openxmlformats.org/officeDocument/2006/relationships/image" Target="../media/image103.pn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102.png"/><Relationship Id="rId5" Type="http://schemas.openxmlformats.org/officeDocument/2006/relationships/image" Target="../media/image100.png"/><Relationship Id="rId4" Type="http://schemas.openxmlformats.org/officeDocument/2006/relationships/image" Target="../media/image145.svg"/></Relationships>
</file>

<file path=ppt/slides/_rels/slide43.xml.rels><?xml version="1.0" encoding="UTF-8" standalone="yes"?>
<Relationships xmlns="http://schemas.openxmlformats.org/package/2006/relationships"><Relationship Id="rId8" Type="http://schemas.openxmlformats.org/officeDocument/2006/relationships/image" Target="../media/image153.svg"/><Relationship Id="rId13" Type="http://schemas.openxmlformats.org/officeDocument/2006/relationships/image" Target="../media/image158.svg"/><Relationship Id="rId3" Type="http://schemas.openxmlformats.org/officeDocument/2006/relationships/image" Target="../media/image106.png"/><Relationship Id="rId7" Type="http://schemas.openxmlformats.org/officeDocument/2006/relationships/image" Target="../media/image152.svg"/><Relationship Id="rId12" Type="http://schemas.openxmlformats.org/officeDocument/2006/relationships/image" Target="../media/image157.svg"/><Relationship Id="rId2" Type="http://schemas.openxmlformats.org/officeDocument/2006/relationships/image" Target="../media/image105.png"/><Relationship Id="rId1" Type="http://schemas.openxmlformats.org/officeDocument/2006/relationships/slideLayout" Target="../slideLayouts/slideLayout7.xml"/><Relationship Id="rId6" Type="http://schemas.openxmlformats.org/officeDocument/2006/relationships/image" Target="../media/image107.png"/><Relationship Id="rId11" Type="http://schemas.openxmlformats.org/officeDocument/2006/relationships/image" Target="../media/image156.svg"/><Relationship Id="rId5" Type="http://schemas.openxmlformats.org/officeDocument/2006/relationships/image" Target="../media/image100.png"/><Relationship Id="rId10" Type="http://schemas.openxmlformats.org/officeDocument/2006/relationships/image" Target="../media/image155.svg"/><Relationship Id="rId4" Type="http://schemas.openxmlformats.org/officeDocument/2006/relationships/image" Target="../media/image64.png"/><Relationship Id="rId9" Type="http://schemas.openxmlformats.org/officeDocument/2006/relationships/image" Target="../media/image154.svg"/></Relationships>
</file>

<file path=ppt/slides/_rels/slide4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60.svg"/></Relationships>
</file>

<file path=ppt/slides/_rels/slide45.xml.rels><?xml version="1.0" encoding="UTF-8" standalone="yes"?>
<Relationships xmlns="http://schemas.openxmlformats.org/package/2006/relationships"><Relationship Id="rId3" Type="http://schemas.openxmlformats.org/officeDocument/2006/relationships/image" Target="../media/image160.svg"/><Relationship Id="rId2" Type="http://schemas.openxmlformats.org/officeDocument/2006/relationships/image" Target="../media/image108.png"/><Relationship Id="rId1" Type="http://schemas.openxmlformats.org/officeDocument/2006/relationships/slideLayout" Target="../slideLayouts/slideLayout7.xml"/><Relationship Id="rId5" Type="http://schemas.openxmlformats.org/officeDocument/2006/relationships/image" Target="../media/image110.png"/><Relationship Id="rId4" Type="http://schemas.openxmlformats.org/officeDocument/2006/relationships/image" Target="../media/image64.png"/></Relationships>
</file>

<file path=ppt/slides/_rels/slide46.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112.pn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102.png"/><Relationship Id="rId5" Type="http://schemas.openxmlformats.org/officeDocument/2006/relationships/image" Target="../media/image164.svg"/><Relationship Id="rId4" Type="http://schemas.openxmlformats.org/officeDocument/2006/relationships/image" Target="../media/image111.png"/></Relationships>
</file>

<file path=ppt/slides/_rels/slide4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13.png"/><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4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116.png"/><Relationship Id="rId4" Type="http://schemas.openxmlformats.org/officeDocument/2006/relationships/image" Target="../media/image169.svg"/></Relationships>
</file>

<file path=ppt/slides/_rels/slide49.xml.rels><?xml version="1.0" encoding="UTF-8" standalone="yes"?>
<Relationships xmlns="http://schemas.openxmlformats.org/package/2006/relationships"><Relationship Id="rId3" Type="http://schemas.openxmlformats.org/officeDocument/2006/relationships/image" Target="../media/image117.png"/><Relationship Id="rId7" Type="http://schemas.openxmlformats.org/officeDocument/2006/relationships/image" Target="../media/image120.png"/><Relationship Id="rId2" Type="http://schemas.openxmlformats.org/officeDocument/2006/relationships/image" Target="../media/image114.png"/><Relationship Id="rId1" Type="http://schemas.openxmlformats.org/officeDocument/2006/relationships/slideLayout" Target="../slideLayouts/slideLayout7.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72.sv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77.svg"/><Relationship Id="rId2" Type="http://schemas.openxmlformats.org/officeDocument/2006/relationships/image" Target="../media/image121.png"/><Relationship Id="rId1" Type="http://schemas.openxmlformats.org/officeDocument/2006/relationships/slideLayout" Target="../slideLayouts/slideLayout7.xml"/><Relationship Id="rId6" Type="http://schemas.openxmlformats.org/officeDocument/2006/relationships/image" Target="../media/image122.png"/><Relationship Id="rId5" Type="http://schemas.openxmlformats.org/officeDocument/2006/relationships/image" Target="../media/image79.png"/><Relationship Id="rId4" Type="http://schemas.openxmlformats.org/officeDocument/2006/relationships/image" Target="../media/image114.png"/></Relationships>
</file>

<file path=ppt/slides/_rels/slide5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14.png"/><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124.png"/><Relationship Id="rId4" Type="http://schemas.openxmlformats.org/officeDocument/2006/relationships/image" Target="../media/image180.svg"/></Relationships>
</file>

<file path=ppt/slides/_rels/slide52.xml.rels><?xml version="1.0" encoding="UTF-8" standalone="yes"?>
<Relationships xmlns="http://schemas.openxmlformats.org/package/2006/relationships"><Relationship Id="rId3" Type="http://schemas.openxmlformats.org/officeDocument/2006/relationships/image" Target="../media/image183.svg"/><Relationship Id="rId2" Type="http://schemas.openxmlformats.org/officeDocument/2006/relationships/image" Target="../media/image125.png"/><Relationship Id="rId1" Type="http://schemas.openxmlformats.org/officeDocument/2006/relationships/slideLayout" Target="../slideLayouts/slideLayout7.xml"/><Relationship Id="rId4" Type="http://schemas.openxmlformats.org/officeDocument/2006/relationships/image" Target="../media/image126.png"/></Relationships>
</file>

<file path=ppt/slides/_rels/slide5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129.png"/><Relationship Id="rId4" Type="http://schemas.openxmlformats.org/officeDocument/2006/relationships/image" Target="../media/image114.png"/></Relationships>
</file>

<file path=ppt/slides/_rels/slide5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jpeg"/><Relationship Id="rId1" Type="http://schemas.openxmlformats.org/officeDocument/2006/relationships/slideLayout" Target="../slideLayouts/slideLayout7.xml"/><Relationship Id="rId5" Type="http://schemas.openxmlformats.org/officeDocument/2006/relationships/image" Target="../media/image132.png"/><Relationship Id="rId4" Type="http://schemas.openxmlformats.org/officeDocument/2006/relationships/image" Target="../media/image190.svg"/></Relationships>
</file>

<file path=ppt/slides/_rels/slide55.xml.rels><?xml version="1.0" encoding="UTF-8" standalone="yes"?>
<Relationships xmlns="http://schemas.openxmlformats.org/package/2006/relationships"><Relationship Id="rId3" Type="http://schemas.openxmlformats.org/officeDocument/2006/relationships/image" Target="../media/image193.svg"/><Relationship Id="rId2" Type="http://schemas.openxmlformats.org/officeDocument/2006/relationships/image" Target="../media/image133.png"/><Relationship Id="rId1" Type="http://schemas.openxmlformats.org/officeDocument/2006/relationships/slideLayout" Target="../slideLayouts/slideLayout7.xml"/><Relationship Id="rId5" Type="http://schemas.openxmlformats.org/officeDocument/2006/relationships/image" Target="../media/image132.png"/><Relationship Id="rId4" Type="http://schemas.openxmlformats.org/officeDocument/2006/relationships/image" Target="../media/image134.png"/></Relationships>
</file>

<file path=ppt/slides/_rels/slide56.xml.rels><?xml version="1.0" encoding="UTF-8" standalone="yes"?>
<Relationships xmlns="http://schemas.openxmlformats.org/package/2006/relationships"><Relationship Id="rId3" Type="http://schemas.openxmlformats.org/officeDocument/2006/relationships/image" Target="../media/image196.svg"/><Relationship Id="rId2" Type="http://schemas.openxmlformats.org/officeDocument/2006/relationships/image" Target="../media/image135.png"/><Relationship Id="rId1" Type="http://schemas.openxmlformats.org/officeDocument/2006/relationships/slideLayout" Target="../slideLayouts/slideLayout7.xml"/><Relationship Id="rId5" Type="http://schemas.openxmlformats.org/officeDocument/2006/relationships/image" Target="../media/image137.png"/><Relationship Id="rId4" Type="http://schemas.openxmlformats.org/officeDocument/2006/relationships/image" Target="../media/image136.png"/></Relationships>
</file>

<file path=ppt/slides/_rels/slide57.xml.rels><?xml version="1.0" encoding="UTF-8" standalone="yes"?>
<Relationships xmlns="http://schemas.openxmlformats.org/package/2006/relationships"><Relationship Id="rId3" Type="http://schemas.openxmlformats.org/officeDocument/2006/relationships/image" Target="../media/image200.svg"/><Relationship Id="rId7" Type="http://schemas.openxmlformats.org/officeDocument/2006/relationships/image" Target="../media/image202.svg"/><Relationship Id="rId2" Type="http://schemas.openxmlformats.org/officeDocument/2006/relationships/image" Target="../media/image138.png"/><Relationship Id="rId1" Type="http://schemas.openxmlformats.org/officeDocument/2006/relationships/slideLayout" Target="../slideLayouts/slideLayout7.xml"/><Relationship Id="rId6" Type="http://schemas.openxmlformats.org/officeDocument/2006/relationships/image" Target="../media/image139.png"/><Relationship Id="rId5" Type="http://schemas.openxmlformats.org/officeDocument/2006/relationships/image" Target="../media/image137.png"/><Relationship Id="rId4" Type="http://schemas.openxmlformats.org/officeDocument/2006/relationships/image" Target="../media/image136.png"/></Relationships>
</file>

<file path=ppt/slides/_rels/slide58.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7.xml"/><Relationship Id="rId5" Type="http://schemas.openxmlformats.org/officeDocument/2006/relationships/image" Target="../media/image142.png"/><Relationship Id="rId4" Type="http://schemas.openxmlformats.org/officeDocument/2006/relationships/image" Target="../media/image205.svg"/></Relationships>
</file>

<file path=ppt/slides/_rels/slide59.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7.xml"/><Relationship Id="rId5" Type="http://schemas.openxmlformats.org/officeDocument/2006/relationships/image" Target="../media/image145.png"/><Relationship Id="rId4" Type="http://schemas.openxmlformats.org/officeDocument/2006/relationships/image" Target="../media/image209.svg"/></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image" Target="../media/image212.svg"/><Relationship Id="rId7" Type="http://schemas.openxmlformats.org/officeDocument/2006/relationships/image" Target="../media/image132.png"/><Relationship Id="rId2" Type="http://schemas.openxmlformats.org/officeDocument/2006/relationships/image" Target="../media/image146.png"/><Relationship Id="rId1" Type="http://schemas.openxmlformats.org/officeDocument/2006/relationships/slideLayout" Target="../slideLayouts/slideLayout7.xml"/><Relationship Id="rId6" Type="http://schemas.openxmlformats.org/officeDocument/2006/relationships/image" Target="../media/image143.png"/><Relationship Id="rId5" Type="http://schemas.openxmlformats.org/officeDocument/2006/relationships/image" Target="../media/image214.svg"/><Relationship Id="rId4" Type="http://schemas.openxmlformats.org/officeDocument/2006/relationships/image" Target="../media/image147.png"/></Relationships>
</file>

<file path=ppt/slides/_rels/slide61.xml.rels><?xml version="1.0" encoding="UTF-8" standalone="yes"?>
<Relationships xmlns="http://schemas.openxmlformats.org/package/2006/relationships"><Relationship Id="rId3" Type="http://schemas.openxmlformats.org/officeDocument/2006/relationships/image" Target="../media/image217.svg"/><Relationship Id="rId2" Type="http://schemas.openxmlformats.org/officeDocument/2006/relationships/image" Target="../media/image149.png"/><Relationship Id="rId1" Type="http://schemas.openxmlformats.org/officeDocument/2006/relationships/slideLayout" Target="../slideLayouts/slideLayout7.xml"/><Relationship Id="rId6" Type="http://schemas.openxmlformats.org/officeDocument/2006/relationships/image" Target="../media/image150.png"/><Relationship Id="rId5" Type="http://schemas.openxmlformats.org/officeDocument/2006/relationships/image" Target="../media/image140.png"/><Relationship Id="rId4" Type="http://schemas.openxmlformats.org/officeDocument/2006/relationships/image" Target="../media/image136.png"/></Relationships>
</file>

<file path=ppt/slides/_rels/slide62.xml.rels><?xml version="1.0" encoding="UTF-8" standalone="yes"?>
<Relationships xmlns="http://schemas.openxmlformats.org/package/2006/relationships"><Relationship Id="rId3" Type="http://schemas.openxmlformats.org/officeDocument/2006/relationships/image" Target="../media/image220.svg"/><Relationship Id="rId2" Type="http://schemas.openxmlformats.org/officeDocument/2006/relationships/image" Target="../media/image151.png"/><Relationship Id="rId1" Type="http://schemas.openxmlformats.org/officeDocument/2006/relationships/slideLayout" Target="../slideLayouts/slideLayout7.xml"/><Relationship Id="rId6" Type="http://schemas.openxmlformats.org/officeDocument/2006/relationships/image" Target="../media/image152.png"/><Relationship Id="rId5" Type="http://schemas.openxmlformats.org/officeDocument/2006/relationships/image" Target="../media/image140.png"/><Relationship Id="rId4" Type="http://schemas.openxmlformats.org/officeDocument/2006/relationships/image" Target="../media/image136.png"/></Relationships>
</file>

<file path=ppt/slides/_rels/slide7.xml.rels><?xml version="1.0" encoding="UTF-8" standalone="yes"?>
<Relationships xmlns="http://schemas.openxmlformats.org/package/2006/relationships"><Relationship Id="rId3" Type="http://schemas.openxmlformats.org/officeDocument/2006/relationships/image" Target="../media/image26.svg"/><Relationship Id="rId7" Type="http://schemas.openxmlformats.org/officeDocument/2006/relationships/image" Target="../media/image30.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28.sv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36.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34.sv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830119" y="0"/>
            <a:ext cx="6361881" cy="5176599"/>
          </a:xfrm>
          <a:custGeom>
            <a:avLst/>
            <a:gdLst/>
            <a:ahLst/>
            <a:cxnLst/>
            <a:rect l="l" t="t" r="r" b="b"/>
            <a:pathLst>
              <a:path w="6361881" h="5176599">
                <a:moveTo>
                  <a:pt x="0" y="0"/>
                </a:moveTo>
                <a:lnTo>
                  <a:pt x="6361881" y="0"/>
                </a:lnTo>
                <a:lnTo>
                  <a:pt x="6361881" y="5176599"/>
                </a:lnTo>
                <a:lnTo>
                  <a:pt x="0" y="5176599"/>
                </a:lnTo>
                <a:lnTo>
                  <a:pt x="0" y="0"/>
                </a:lnTo>
                <a:close/>
              </a:path>
            </a:pathLst>
          </a:custGeom>
          <a:blipFill>
            <a:blip r:embed="rId2"/>
            <a:stretch>
              <a:fillRect l="-14231" t="-57" r="-8192"/>
            </a:stretch>
          </a:blipFill>
        </p:spPr>
      </p:sp>
      <p:grpSp>
        <p:nvGrpSpPr>
          <p:cNvPr id="3" name="Group 3"/>
          <p:cNvGrpSpPr>
            <a:grpSpLocks noChangeAspect="1"/>
          </p:cNvGrpSpPr>
          <p:nvPr/>
        </p:nvGrpSpPr>
        <p:grpSpPr>
          <a:xfrm>
            <a:off x="0" y="0"/>
            <a:ext cx="5843226" cy="5179581"/>
            <a:chOff x="0" y="0"/>
            <a:chExt cx="5843219" cy="5179581"/>
          </a:xfrm>
        </p:grpSpPr>
        <p:sp>
          <p:nvSpPr>
            <p:cNvPr id="4" name="Freeform 4"/>
            <p:cNvSpPr/>
            <p:nvPr/>
          </p:nvSpPr>
          <p:spPr>
            <a:xfrm>
              <a:off x="0" y="0"/>
              <a:ext cx="5843270" cy="5179568"/>
            </a:xfrm>
            <a:custGeom>
              <a:avLst/>
              <a:gdLst/>
              <a:ahLst/>
              <a:cxnLst/>
              <a:rect l="l" t="t" r="r" b="b"/>
              <a:pathLst>
                <a:path w="5843270" h="5179568">
                  <a:moveTo>
                    <a:pt x="0" y="0"/>
                  </a:moveTo>
                  <a:lnTo>
                    <a:pt x="5843270" y="0"/>
                  </a:lnTo>
                  <a:lnTo>
                    <a:pt x="5843270" y="5179568"/>
                  </a:lnTo>
                  <a:lnTo>
                    <a:pt x="0" y="5179568"/>
                  </a:lnTo>
                  <a:close/>
                </a:path>
              </a:pathLst>
            </a:custGeom>
            <a:solidFill>
              <a:srgbClr val="00C7B1"/>
            </a:solidFill>
          </p:spPr>
        </p:sp>
      </p:grpSp>
      <p:grpSp>
        <p:nvGrpSpPr>
          <p:cNvPr id="8" name="Group 8"/>
          <p:cNvGrpSpPr>
            <a:grpSpLocks noChangeAspect="1"/>
          </p:cNvGrpSpPr>
          <p:nvPr/>
        </p:nvGrpSpPr>
        <p:grpSpPr>
          <a:xfrm>
            <a:off x="613600" y="3186922"/>
            <a:ext cx="1671142" cy="19050"/>
            <a:chOff x="0" y="0"/>
            <a:chExt cx="1671142" cy="19050"/>
          </a:xfrm>
        </p:grpSpPr>
        <p:sp>
          <p:nvSpPr>
            <p:cNvPr id="9" name="Freeform 9"/>
            <p:cNvSpPr/>
            <p:nvPr/>
          </p:nvSpPr>
          <p:spPr>
            <a:xfrm>
              <a:off x="0" y="0"/>
              <a:ext cx="1671193" cy="19050"/>
            </a:xfrm>
            <a:custGeom>
              <a:avLst/>
              <a:gdLst/>
              <a:ahLst/>
              <a:cxnLst/>
              <a:rect l="l" t="t" r="r" b="b"/>
              <a:pathLst>
                <a:path w="1671193" h="19050">
                  <a:moveTo>
                    <a:pt x="0" y="0"/>
                  </a:moveTo>
                  <a:lnTo>
                    <a:pt x="1671193" y="0"/>
                  </a:lnTo>
                  <a:lnTo>
                    <a:pt x="1671193" y="19050"/>
                  </a:lnTo>
                  <a:lnTo>
                    <a:pt x="0" y="19050"/>
                  </a:lnTo>
                  <a:close/>
                </a:path>
              </a:pathLst>
            </a:custGeom>
            <a:solidFill>
              <a:srgbClr val="FFFFFF"/>
            </a:solidFill>
          </p:spPr>
        </p:sp>
      </p:grpSp>
      <p:sp>
        <p:nvSpPr>
          <p:cNvPr id="10" name="TextBox 10"/>
          <p:cNvSpPr txBox="1"/>
          <p:nvPr/>
        </p:nvSpPr>
        <p:spPr>
          <a:xfrm>
            <a:off x="603714" y="576005"/>
            <a:ext cx="4175760" cy="3198104"/>
          </a:xfrm>
          <a:prstGeom prst="rect">
            <a:avLst/>
          </a:prstGeom>
        </p:spPr>
        <p:txBody>
          <a:bodyPr lIns="0" tIns="0" rIns="0" bIns="0" rtlCol="0" anchor="t">
            <a:spAutoFit/>
          </a:bodyPr>
          <a:lstStyle/>
          <a:p>
            <a:pPr algn="just">
              <a:lnSpc>
                <a:spcPts val="6469"/>
              </a:lnSpc>
            </a:pPr>
            <a:r>
              <a:rPr lang="en-US" sz="5294" spc="185" dirty="0">
                <a:solidFill>
                  <a:srgbClr val="FFFFFF"/>
                </a:solidFill>
                <a:latin typeface="Montserrat"/>
                <a:ea typeface="Montserrat"/>
                <a:cs typeface="Montserrat"/>
                <a:sym typeface="Montserrat"/>
              </a:rPr>
              <a:t>SOSYAL DUYGUSAL BECERİLER</a:t>
            </a:r>
          </a:p>
          <a:p>
            <a:pPr algn="just">
              <a:lnSpc>
                <a:spcPts val="3079"/>
              </a:lnSpc>
            </a:pPr>
            <a:r>
              <a:rPr lang="en-US" sz="2199" dirty="0" err="1">
                <a:solidFill>
                  <a:srgbClr val="FFFFFF"/>
                </a:solidFill>
                <a:latin typeface="Gotham"/>
                <a:ea typeface="Gotham"/>
                <a:cs typeface="Gotham"/>
                <a:sym typeface="Gotham"/>
              </a:rPr>
              <a:t>Ortaokul</a:t>
            </a:r>
            <a:r>
              <a:rPr lang="en-US" sz="2199" dirty="0">
                <a:solidFill>
                  <a:srgbClr val="FFFFFF"/>
                </a:solidFill>
                <a:latin typeface="Gotham"/>
                <a:ea typeface="Gotham"/>
                <a:cs typeface="Gotham"/>
                <a:sym typeface="Gotham"/>
              </a:rPr>
              <a:t> </a:t>
            </a:r>
            <a:r>
              <a:rPr lang="en-US" sz="2199" dirty="0" err="1">
                <a:solidFill>
                  <a:srgbClr val="FFFFFF"/>
                </a:solidFill>
                <a:latin typeface="Gotham"/>
                <a:ea typeface="Gotham"/>
                <a:cs typeface="Gotham"/>
                <a:sym typeface="Gotham"/>
              </a:rPr>
              <a:t>Öğretmen</a:t>
            </a:r>
            <a:r>
              <a:rPr lang="en-US" sz="2199" dirty="0">
                <a:solidFill>
                  <a:srgbClr val="FFFFFF"/>
                </a:solidFill>
                <a:latin typeface="Gotham"/>
                <a:ea typeface="Gotham"/>
                <a:cs typeface="Gotham"/>
                <a:sym typeface="Gotham"/>
              </a:rPr>
              <a:t> </a:t>
            </a:r>
            <a:r>
              <a:rPr lang="en-US" sz="2199" dirty="0" err="1">
                <a:solidFill>
                  <a:srgbClr val="FFFFFF"/>
                </a:solidFill>
                <a:latin typeface="Gotham"/>
                <a:ea typeface="Gotham"/>
                <a:cs typeface="Gotham"/>
                <a:sym typeface="Gotham"/>
              </a:rPr>
              <a:t>Sunumu</a:t>
            </a:r>
            <a:endParaRPr lang="en-US" sz="2199" dirty="0">
              <a:solidFill>
                <a:srgbClr val="FFFFFF"/>
              </a:solidFill>
              <a:latin typeface="Gotham"/>
              <a:ea typeface="Gotham"/>
              <a:cs typeface="Gotham"/>
              <a:sym typeface="Gotham"/>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80149" y="357349"/>
            <a:ext cx="11631701" cy="6238427"/>
          </a:xfrm>
          <a:custGeom>
            <a:avLst/>
            <a:gdLst/>
            <a:ahLst/>
            <a:cxnLst/>
            <a:rect l="l" t="t" r="r" b="b"/>
            <a:pathLst>
              <a:path w="11631701" h="6238427">
                <a:moveTo>
                  <a:pt x="0" y="0"/>
                </a:moveTo>
                <a:lnTo>
                  <a:pt x="11631702" y="0"/>
                </a:lnTo>
                <a:lnTo>
                  <a:pt x="11631702" y="6238428"/>
                </a:lnTo>
                <a:lnTo>
                  <a:pt x="0" y="623842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51816" y="862584"/>
            <a:ext cx="2054352" cy="2444496"/>
          </a:xfrm>
          <a:custGeom>
            <a:avLst/>
            <a:gdLst/>
            <a:ahLst/>
            <a:cxnLst/>
            <a:rect l="l" t="t" r="r" b="b"/>
            <a:pathLst>
              <a:path w="2054352" h="2444496">
                <a:moveTo>
                  <a:pt x="0" y="0"/>
                </a:moveTo>
                <a:lnTo>
                  <a:pt x="2054352" y="0"/>
                </a:lnTo>
                <a:lnTo>
                  <a:pt x="2054352" y="2444496"/>
                </a:lnTo>
                <a:lnTo>
                  <a:pt x="0" y="2444496"/>
                </a:lnTo>
                <a:lnTo>
                  <a:pt x="0" y="0"/>
                </a:lnTo>
                <a:close/>
              </a:path>
            </a:pathLst>
          </a:custGeom>
          <a:blipFill>
            <a:blip r:embed="rId4"/>
            <a:stretch>
              <a:fillRect/>
            </a:stretch>
          </a:blipFill>
        </p:spPr>
      </p:sp>
      <p:sp>
        <p:nvSpPr>
          <p:cNvPr id="4" name="Freeform 4"/>
          <p:cNvSpPr/>
          <p:nvPr/>
        </p:nvSpPr>
        <p:spPr>
          <a:xfrm>
            <a:off x="10104120" y="4459224"/>
            <a:ext cx="2054352" cy="2398776"/>
          </a:xfrm>
          <a:custGeom>
            <a:avLst/>
            <a:gdLst/>
            <a:ahLst/>
            <a:cxnLst/>
            <a:rect l="l" t="t" r="r" b="b"/>
            <a:pathLst>
              <a:path w="2054352" h="2398776">
                <a:moveTo>
                  <a:pt x="0" y="0"/>
                </a:moveTo>
                <a:lnTo>
                  <a:pt x="2054352" y="0"/>
                </a:lnTo>
                <a:lnTo>
                  <a:pt x="2054352" y="2398776"/>
                </a:lnTo>
                <a:lnTo>
                  <a:pt x="0" y="2398776"/>
                </a:lnTo>
                <a:lnTo>
                  <a:pt x="0" y="0"/>
                </a:lnTo>
                <a:close/>
              </a:path>
            </a:pathLst>
          </a:custGeom>
          <a:blipFill>
            <a:blip r:embed="rId5"/>
            <a:stretch>
              <a:fillRect/>
            </a:stretch>
          </a:blipFill>
        </p:spPr>
      </p:sp>
      <p:grpSp>
        <p:nvGrpSpPr>
          <p:cNvPr id="5" name="Group 5"/>
          <p:cNvGrpSpPr>
            <a:grpSpLocks noChangeAspect="1"/>
          </p:cNvGrpSpPr>
          <p:nvPr/>
        </p:nvGrpSpPr>
        <p:grpSpPr>
          <a:xfrm>
            <a:off x="0" y="2"/>
            <a:ext cx="12192000" cy="577853"/>
            <a:chOff x="0" y="0"/>
            <a:chExt cx="12192000" cy="577850"/>
          </a:xfrm>
        </p:grpSpPr>
        <p:sp>
          <p:nvSpPr>
            <p:cNvPr id="6" name="Freeform 6"/>
            <p:cNvSpPr/>
            <p:nvPr/>
          </p:nvSpPr>
          <p:spPr>
            <a:xfrm>
              <a:off x="0" y="0"/>
              <a:ext cx="12192000" cy="577850"/>
            </a:xfrm>
            <a:custGeom>
              <a:avLst/>
              <a:gdLst/>
              <a:ahLst/>
              <a:cxnLst/>
              <a:rect l="l" t="t" r="r" b="b"/>
              <a:pathLst>
                <a:path w="12192000" h="577850">
                  <a:moveTo>
                    <a:pt x="0" y="0"/>
                  </a:moveTo>
                  <a:lnTo>
                    <a:pt x="12192000" y="0"/>
                  </a:lnTo>
                  <a:lnTo>
                    <a:pt x="12192000" y="577850"/>
                  </a:lnTo>
                  <a:lnTo>
                    <a:pt x="0" y="577850"/>
                  </a:lnTo>
                  <a:close/>
                </a:path>
              </a:pathLst>
            </a:custGeom>
            <a:solidFill>
              <a:srgbClr val="7FCCBE"/>
            </a:solidFill>
          </p:spPr>
        </p:sp>
      </p:grpSp>
      <p:sp>
        <p:nvSpPr>
          <p:cNvPr id="7" name="TextBox 7"/>
          <p:cNvSpPr txBox="1"/>
          <p:nvPr/>
        </p:nvSpPr>
        <p:spPr>
          <a:xfrm rot="-10800000">
            <a:off x="6044270" y="3176340"/>
            <a:ext cx="105394" cy="351701"/>
          </a:xfrm>
          <a:prstGeom prst="rect">
            <a:avLst/>
          </a:prstGeom>
        </p:spPr>
        <p:txBody>
          <a:bodyPr lIns="0" tIns="0" rIns="0" bIns="0" rtlCol="0" anchor="t">
            <a:spAutoFit/>
          </a:bodyPr>
          <a:lstStyle/>
          <a:p>
            <a:pPr algn="l">
              <a:lnSpc>
                <a:spcPts val="2520"/>
              </a:lnSpc>
            </a:pPr>
            <a:r>
              <a:rPr lang="en-US" sz="1800">
                <a:solidFill>
                  <a:srgbClr val="F7E4C4"/>
                </a:solidFill>
                <a:latin typeface="Calibri (MS)"/>
                <a:ea typeface="Calibri (MS)"/>
                <a:cs typeface="Calibri (MS)"/>
                <a:sym typeface="Calibri (MS)"/>
              </a:rPr>
              <a:t>v</a:t>
            </a:r>
          </a:p>
        </p:txBody>
      </p:sp>
      <p:sp>
        <p:nvSpPr>
          <p:cNvPr id="8" name="TextBox 8"/>
          <p:cNvSpPr txBox="1"/>
          <p:nvPr/>
        </p:nvSpPr>
        <p:spPr>
          <a:xfrm>
            <a:off x="753266" y="1235526"/>
            <a:ext cx="632670" cy="1477175"/>
          </a:xfrm>
          <a:prstGeom prst="rect">
            <a:avLst/>
          </a:prstGeom>
        </p:spPr>
        <p:txBody>
          <a:bodyPr lIns="0" tIns="0" rIns="0" bIns="0" rtlCol="0" anchor="t">
            <a:spAutoFit/>
          </a:bodyPr>
          <a:lstStyle/>
          <a:p>
            <a:pPr algn="l">
              <a:lnSpc>
                <a:spcPts val="12319"/>
              </a:lnSpc>
            </a:pPr>
            <a:r>
              <a:rPr lang="en-US" sz="8800" spc="1196">
                <a:solidFill>
                  <a:srgbClr val="000000"/>
                </a:solidFill>
                <a:latin typeface="IBM Plex Sans"/>
                <a:ea typeface="IBM Plex Sans"/>
                <a:cs typeface="IBM Plex Sans"/>
                <a:sym typeface="IBM Plex Sans"/>
              </a:rPr>
              <a:t>"</a:t>
            </a:r>
          </a:p>
        </p:txBody>
      </p:sp>
      <p:sp>
        <p:nvSpPr>
          <p:cNvPr id="9" name="TextBox 9"/>
          <p:cNvSpPr txBox="1"/>
          <p:nvPr/>
        </p:nvSpPr>
        <p:spPr>
          <a:xfrm>
            <a:off x="10807094" y="4832166"/>
            <a:ext cx="632670" cy="1477175"/>
          </a:xfrm>
          <a:prstGeom prst="rect">
            <a:avLst/>
          </a:prstGeom>
        </p:spPr>
        <p:txBody>
          <a:bodyPr lIns="0" tIns="0" rIns="0" bIns="0" rtlCol="0" anchor="t">
            <a:spAutoFit/>
          </a:bodyPr>
          <a:lstStyle/>
          <a:p>
            <a:pPr algn="l">
              <a:lnSpc>
                <a:spcPts val="12319"/>
              </a:lnSpc>
            </a:pPr>
            <a:r>
              <a:rPr lang="en-US" sz="8800" spc="1196">
                <a:solidFill>
                  <a:srgbClr val="000000"/>
                </a:solidFill>
                <a:latin typeface="IBM Plex Sans"/>
                <a:ea typeface="IBM Plex Sans"/>
                <a:cs typeface="IBM Plex Sans"/>
                <a:sym typeface="IBM Plex Sans"/>
              </a:rPr>
              <a:t>"</a:t>
            </a:r>
          </a:p>
        </p:txBody>
      </p:sp>
      <p:sp>
        <p:nvSpPr>
          <p:cNvPr id="10" name="TextBox 10"/>
          <p:cNvSpPr txBox="1"/>
          <p:nvPr/>
        </p:nvSpPr>
        <p:spPr>
          <a:xfrm>
            <a:off x="1668104" y="1397184"/>
            <a:ext cx="9293466" cy="1900666"/>
          </a:xfrm>
          <a:prstGeom prst="rect">
            <a:avLst/>
          </a:prstGeom>
        </p:spPr>
        <p:txBody>
          <a:bodyPr lIns="0" tIns="0" rIns="0" bIns="0" rtlCol="0" anchor="t">
            <a:spAutoFit/>
          </a:bodyPr>
          <a:lstStyle/>
          <a:p>
            <a:pPr algn="ctr">
              <a:lnSpc>
                <a:spcPts val="5001"/>
              </a:lnSpc>
            </a:pPr>
            <a:r>
              <a:rPr lang="en-US" sz="3400">
                <a:solidFill>
                  <a:srgbClr val="000000"/>
                </a:solidFill>
                <a:latin typeface="Raleway"/>
                <a:ea typeface="Raleway"/>
                <a:cs typeface="Raleway"/>
                <a:sym typeface="Raleway"/>
              </a:rPr>
              <a:t>Bireyin empati kurma, bağımsızlık kazanma, sağlıklı ilişkiler geliştirme ve sürdürme, duyguları düzenleme, sosyal normlara uygun </a:t>
            </a:r>
          </a:p>
        </p:txBody>
      </p:sp>
      <p:sp>
        <p:nvSpPr>
          <p:cNvPr id="11" name="TextBox 11"/>
          <p:cNvSpPr txBox="1"/>
          <p:nvPr/>
        </p:nvSpPr>
        <p:spPr>
          <a:xfrm>
            <a:off x="2293582" y="3302184"/>
            <a:ext cx="8018755" cy="1263634"/>
          </a:xfrm>
          <a:prstGeom prst="rect">
            <a:avLst/>
          </a:prstGeom>
        </p:spPr>
        <p:txBody>
          <a:bodyPr lIns="0" tIns="0" rIns="0" bIns="0" rtlCol="0" anchor="t">
            <a:spAutoFit/>
          </a:bodyPr>
          <a:lstStyle/>
          <a:p>
            <a:pPr algn="ctr">
              <a:lnSpc>
                <a:spcPts val="5001"/>
              </a:lnSpc>
            </a:pPr>
            <a:r>
              <a:rPr lang="en-US" sz="3400">
                <a:solidFill>
                  <a:srgbClr val="000000"/>
                </a:solidFill>
                <a:latin typeface="Raleway"/>
                <a:ea typeface="Raleway"/>
                <a:cs typeface="Raleway"/>
                <a:sym typeface="Raleway"/>
              </a:rPr>
              <a:t>davranma, iş birliği yapma gibi sosyal duygusal becerilerinde değişimlerin ve </a:t>
            </a:r>
          </a:p>
        </p:txBody>
      </p:sp>
      <p:sp>
        <p:nvSpPr>
          <p:cNvPr id="12" name="TextBox 12"/>
          <p:cNvSpPr txBox="1"/>
          <p:nvPr/>
        </p:nvSpPr>
        <p:spPr>
          <a:xfrm>
            <a:off x="1704623" y="4573200"/>
            <a:ext cx="9109977" cy="629650"/>
          </a:xfrm>
          <a:prstGeom prst="rect">
            <a:avLst/>
          </a:prstGeom>
        </p:spPr>
        <p:txBody>
          <a:bodyPr lIns="0" tIns="0" rIns="0" bIns="0" rtlCol="0" anchor="t">
            <a:spAutoFit/>
          </a:bodyPr>
          <a:lstStyle/>
          <a:p>
            <a:pPr algn="l">
              <a:lnSpc>
                <a:spcPts val="5001"/>
              </a:lnSpc>
            </a:pPr>
            <a:r>
              <a:rPr lang="en-US" sz="3400">
                <a:solidFill>
                  <a:srgbClr val="000000"/>
                </a:solidFill>
                <a:latin typeface="Raleway"/>
                <a:ea typeface="Raleway"/>
                <a:cs typeface="Raleway"/>
                <a:sym typeface="Raleway"/>
              </a:rPr>
              <a:t>gelişimlerin meydana geldiği gelişim alanıdır.</a:t>
            </a:r>
          </a:p>
        </p:txBody>
      </p:sp>
      <p:sp>
        <p:nvSpPr>
          <p:cNvPr id="13" name="TextBox 13"/>
          <p:cNvSpPr txBox="1"/>
          <p:nvPr/>
        </p:nvSpPr>
        <p:spPr>
          <a:xfrm>
            <a:off x="1431360" y="5688521"/>
            <a:ext cx="1846021" cy="351025"/>
          </a:xfrm>
          <a:prstGeom prst="rect">
            <a:avLst/>
          </a:prstGeom>
        </p:spPr>
        <p:txBody>
          <a:bodyPr lIns="0" tIns="0" rIns="0" bIns="0" rtlCol="0" anchor="t">
            <a:spAutoFit/>
          </a:bodyPr>
          <a:lstStyle/>
          <a:p>
            <a:pPr algn="l">
              <a:lnSpc>
                <a:spcPts val="2799"/>
              </a:lnSpc>
            </a:pPr>
            <a:r>
              <a:rPr lang="en-US" sz="1999">
                <a:solidFill>
                  <a:srgbClr val="000000"/>
                </a:solidFill>
                <a:latin typeface="Raleway"/>
                <a:ea typeface="Raleway"/>
                <a:cs typeface="Raleway"/>
                <a:sym typeface="Raleway"/>
              </a:rPr>
              <a:t>(</a:t>
            </a:r>
            <a:r>
              <a:rPr lang="en-US" sz="1999" i="1">
                <a:solidFill>
                  <a:srgbClr val="000000"/>
                </a:solidFill>
                <a:latin typeface="Raleway Italics"/>
                <a:ea typeface="Raleway Italics"/>
                <a:cs typeface="Raleway Italics"/>
                <a:sym typeface="Raleway Italics"/>
              </a:rPr>
              <a:t>Santrock, 2016)</a:t>
            </a:r>
          </a:p>
        </p:txBody>
      </p:sp>
      <p:sp>
        <p:nvSpPr>
          <p:cNvPr id="14" name="TextBox 14"/>
          <p:cNvSpPr txBox="1"/>
          <p:nvPr/>
        </p:nvSpPr>
        <p:spPr>
          <a:xfrm>
            <a:off x="4029075" y="20869"/>
            <a:ext cx="4210726" cy="482765"/>
          </a:xfrm>
          <a:prstGeom prst="rect">
            <a:avLst/>
          </a:prstGeom>
        </p:spPr>
        <p:txBody>
          <a:bodyPr lIns="0" tIns="0" rIns="0" bIns="0" rtlCol="0" anchor="t">
            <a:spAutoFit/>
          </a:bodyPr>
          <a:lstStyle/>
          <a:p>
            <a:pPr algn="l">
              <a:lnSpc>
                <a:spcPts val="3843"/>
              </a:lnSpc>
            </a:pPr>
            <a:r>
              <a:rPr lang="en-US" sz="2745" spc="49">
                <a:solidFill>
                  <a:srgbClr val="FFFFFF"/>
                </a:solidFill>
                <a:latin typeface="Raleway Light"/>
                <a:ea typeface="Raleway Light"/>
                <a:cs typeface="Raleway Light"/>
                <a:sym typeface="Raleway Light"/>
              </a:rPr>
              <a:t>Sosyal Duygusal Gelişim</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791075" y="358397"/>
            <a:ext cx="7400925" cy="6499603"/>
          </a:xfrm>
          <a:custGeom>
            <a:avLst/>
            <a:gdLst/>
            <a:ahLst/>
            <a:cxnLst/>
            <a:rect l="l" t="t" r="r" b="b"/>
            <a:pathLst>
              <a:path w="7400925" h="6499603">
                <a:moveTo>
                  <a:pt x="0" y="0"/>
                </a:moveTo>
                <a:lnTo>
                  <a:pt x="7400925" y="0"/>
                </a:lnTo>
                <a:lnTo>
                  <a:pt x="7400925" y="6499603"/>
                </a:lnTo>
                <a:lnTo>
                  <a:pt x="0" y="6499603"/>
                </a:lnTo>
                <a:lnTo>
                  <a:pt x="0" y="0"/>
                </a:lnTo>
                <a:close/>
              </a:path>
            </a:pathLst>
          </a:custGeom>
          <a:blipFill>
            <a:blip r:embed="rId2"/>
            <a:stretch>
              <a:fillRect l="-1947" r="-52954" b="-7654"/>
            </a:stretch>
          </a:blipFill>
        </p:spPr>
      </p:sp>
      <p:grpSp>
        <p:nvGrpSpPr>
          <p:cNvPr id="3" name="Group 3"/>
          <p:cNvGrpSpPr>
            <a:grpSpLocks noChangeAspect="1"/>
          </p:cNvGrpSpPr>
          <p:nvPr/>
        </p:nvGrpSpPr>
        <p:grpSpPr>
          <a:xfrm>
            <a:off x="1" y="357349"/>
            <a:ext cx="4800600" cy="6500651"/>
            <a:chOff x="0" y="0"/>
            <a:chExt cx="4800600" cy="6500647"/>
          </a:xfrm>
        </p:grpSpPr>
        <p:sp>
          <p:nvSpPr>
            <p:cNvPr id="4" name="Freeform 4"/>
            <p:cNvSpPr/>
            <p:nvPr/>
          </p:nvSpPr>
          <p:spPr>
            <a:xfrm>
              <a:off x="0" y="0"/>
              <a:ext cx="4800600" cy="6500622"/>
            </a:xfrm>
            <a:custGeom>
              <a:avLst/>
              <a:gdLst/>
              <a:ahLst/>
              <a:cxnLst/>
              <a:rect l="l" t="t" r="r" b="b"/>
              <a:pathLst>
                <a:path w="4800600" h="6500622">
                  <a:moveTo>
                    <a:pt x="0" y="0"/>
                  </a:moveTo>
                  <a:lnTo>
                    <a:pt x="4800600" y="0"/>
                  </a:lnTo>
                  <a:lnTo>
                    <a:pt x="4800600" y="6500622"/>
                  </a:lnTo>
                  <a:lnTo>
                    <a:pt x="0" y="6500622"/>
                  </a:lnTo>
                  <a:close/>
                </a:path>
              </a:pathLst>
            </a:custGeom>
            <a:solidFill>
              <a:srgbClr val="F15058"/>
            </a:solidFill>
          </p:spPr>
        </p:sp>
      </p:grpSp>
      <p:sp>
        <p:nvSpPr>
          <p:cNvPr id="5" name="Freeform 5"/>
          <p:cNvSpPr/>
          <p:nvPr/>
        </p:nvSpPr>
        <p:spPr>
          <a:xfrm>
            <a:off x="98203" y="0"/>
            <a:ext cx="7378922" cy="5836044"/>
          </a:xfrm>
          <a:custGeom>
            <a:avLst/>
            <a:gdLst/>
            <a:ahLst/>
            <a:cxnLst/>
            <a:rect l="l" t="t" r="r" b="b"/>
            <a:pathLst>
              <a:path w="7378922" h="5836044">
                <a:moveTo>
                  <a:pt x="0" y="0"/>
                </a:moveTo>
                <a:lnTo>
                  <a:pt x="7378922" y="0"/>
                </a:lnTo>
                <a:lnTo>
                  <a:pt x="7378922" y="5836044"/>
                </a:lnTo>
                <a:lnTo>
                  <a:pt x="0" y="5836044"/>
                </a:lnTo>
                <a:lnTo>
                  <a:pt x="0" y="0"/>
                </a:lnTo>
                <a:close/>
              </a:path>
            </a:pathLst>
          </a:custGeom>
          <a:blipFill>
            <a:blip r:embed="rId3"/>
            <a:stretch>
              <a:fillRect l="-6654" t="-11387"/>
            </a:stretch>
          </a:blipFill>
        </p:spPr>
      </p:sp>
      <p:sp>
        <p:nvSpPr>
          <p:cNvPr id="6" name="Freeform 6"/>
          <p:cNvSpPr/>
          <p:nvPr/>
        </p:nvSpPr>
        <p:spPr>
          <a:xfrm>
            <a:off x="45720" y="1328928"/>
            <a:ext cx="2932176" cy="2432304"/>
          </a:xfrm>
          <a:custGeom>
            <a:avLst/>
            <a:gdLst/>
            <a:ahLst/>
            <a:cxnLst/>
            <a:rect l="l" t="t" r="r" b="b"/>
            <a:pathLst>
              <a:path w="2932176" h="2432304">
                <a:moveTo>
                  <a:pt x="0" y="0"/>
                </a:moveTo>
                <a:lnTo>
                  <a:pt x="2932176" y="0"/>
                </a:lnTo>
                <a:lnTo>
                  <a:pt x="2932176" y="2432304"/>
                </a:lnTo>
                <a:lnTo>
                  <a:pt x="0" y="2432304"/>
                </a:lnTo>
                <a:lnTo>
                  <a:pt x="0" y="0"/>
                </a:lnTo>
                <a:close/>
              </a:path>
            </a:pathLst>
          </a:custGeom>
          <a:blipFill>
            <a:blip r:embed="rId4"/>
            <a:stretch>
              <a:fillRect/>
            </a:stretch>
          </a:blipFill>
        </p:spPr>
      </p:sp>
      <p:grpSp>
        <p:nvGrpSpPr>
          <p:cNvPr id="7" name="Group 7"/>
          <p:cNvGrpSpPr>
            <a:grpSpLocks noChangeAspect="1"/>
          </p:cNvGrpSpPr>
          <p:nvPr/>
        </p:nvGrpSpPr>
        <p:grpSpPr>
          <a:xfrm>
            <a:off x="0" y="0"/>
            <a:ext cx="12192000" cy="357349"/>
            <a:chOff x="0" y="0"/>
            <a:chExt cx="12192000" cy="357353"/>
          </a:xfrm>
        </p:grpSpPr>
        <p:sp>
          <p:nvSpPr>
            <p:cNvPr id="8" name="Freeform 8"/>
            <p:cNvSpPr/>
            <p:nvPr/>
          </p:nvSpPr>
          <p:spPr>
            <a:xfrm>
              <a:off x="0" y="0"/>
              <a:ext cx="12192000" cy="357378"/>
            </a:xfrm>
            <a:custGeom>
              <a:avLst/>
              <a:gdLst/>
              <a:ahLst/>
              <a:cxnLst/>
              <a:rect l="l" t="t" r="r" b="b"/>
              <a:pathLst>
                <a:path w="12192000" h="357378">
                  <a:moveTo>
                    <a:pt x="0" y="0"/>
                  </a:moveTo>
                  <a:lnTo>
                    <a:pt x="12192000" y="0"/>
                  </a:lnTo>
                  <a:lnTo>
                    <a:pt x="12192000" y="357378"/>
                  </a:lnTo>
                  <a:lnTo>
                    <a:pt x="0" y="357378"/>
                  </a:lnTo>
                  <a:close/>
                </a:path>
              </a:pathLst>
            </a:custGeom>
            <a:solidFill>
              <a:srgbClr val="7FCCBE"/>
            </a:solidFill>
          </p:spPr>
        </p:sp>
      </p:grpSp>
      <p:sp>
        <p:nvSpPr>
          <p:cNvPr id="9" name="TextBox 9"/>
          <p:cNvSpPr txBox="1"/>
          <p:nvPr/>
        </p:nvSpPr>
        <p:spPr>
          <a:xfrm>
            <a:off x="747893" y="1498283"/>
            <a:ext cx="1530267" cy="1535763"/>
          </a:xfrm>
          <a:prstGeom prst="rect">
            <a:avLst/>
          </a:prstGeom>
        </p:spPr>
        <p:txBody>
          <a:bodyPr lIns="0" tIns="0" rIns="0" bIns="0" rtlCol="0" anchor="t">
            <a:spAutoFit/>
          </a:bodyPr>
          <a:lstStyle/>
          <a:p>
            <a:pPr algn="l">
              <a:lnSpc>
                <a:spcPts val="12319"/>
              </a:lnSpc>
            </a:pPr>
            <a:r>
              <a:rPr lang="en-US" sz="8800" spc="-105">
                <a:solidFill>
                  <a:srgbClr val="F15058"/>
                </a:solidFill>
                <a:latin typeface="Open Sans"/>
                <a:ea typeface="Open Sans"/>
                <a:cs typeface="Open Sans"/>
                <a:sym typeface="Open Sans"/>
              </a:rPr>
              <a:t>03</a:t>
            </a:r>
          </a:p>
        </p:txBody>
      </p:sp>
      <p:sp>
        <p:nvSpPr>
          <p:cNvPr id="10" name="TextBox 10"/>
          <p:cNvSpPr txBox="1"/>
          <p:nvPr/>
        </p:nvSpPr>
        <p:spPr>
          <a:xfrm>
            <a:off x="3530022" y="1460602"/>
            <a:ext cx="2803531" cy="2176272"/>
          </a:xfrm>
          <a:prstGeom prst="rect">
            <a:avLst/>
          </a:prstGeom>
        </p:spPr>
        <p:txBody>
          <a:bodyPr lIns="0" tIns="0" rIns="0" bIns="0" rtlCol="0" anchor="t">
            <a:spAutoFit/>
          </a:bodyPr>
          <a:lstStyle/>
          <a:p>
            <a:pPr algn="l">
              <a:lnSpc>
                <a:spcPts val="5808"/>
              </a:lnSpc>
            </a:pPr>
            <a:r>
              <a:rPr lang="en-US" sz="4800" b="1" spc="57">
                <a:solidFill>
                  <a:srgbClr val="FFFFFF"/>
                </a:solidFill>
                <a:latin typeface="IBM Plex Sans Bold"/>
                <a:ea typeface="IBM Plex Sans Bold"/>
                <a:cs typeface="IBM Plex Sans Bold"/>
                <a:sym typeface="IBM Plex Sans Bold"/>
              </a:rPr>
              <a:t>Sosyal Duygusal Beceriler</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0" y="2"/>
            <a:ext cx="12192000" cy="577853"/>
            <a:chOff x="0" y="0"/>
            <a:chExt cx="12192000" cy="577850"/>
          </a:xfrm>
        </p:grpSpPr>
        <p:sp>
          <p:nvSpPr>
            <p:cNvPr id="3" name="Freeform 3"/>
            <p:cNvSpPr/>
            <p:nvPr/>
          </p:nvSpPr>
          <p:spPr>
            <a:xfrm>
              <a:off x="0" y="0"/>
              <a:ext cx="12192000" cy="577850"/>
            </a:xfrm>
            <a:custGeom>
              <a:avLst/>
              <a:gdLst/>
              <a:ahLst/>
              <a:cxnLst/>
              <a:rect l="l" t="t" r="r" b="b"/>
              <a:pathLst>
                <a:path w="12192000" h="577850">
                  <a:moveTo>
                    <a:pt x="0" y="0"/>
                  </a:moveTo>
                  <a:lnTo>
                    <a:pt x="12192000" y="0"/>
                  </a:lnTo>
                  <a:lnTo>
                    <a:pt x="12192000" y="577850"/>
                  </a:lnTo>
                  <a:lnTo>
                    <a:pt x="0" y="577850"/>
                  </a:lnTo>
                  <a:close/>
                </a:path>
              </a:pathLst>
            </a:custGeom>
            <a:solidFill>
              <a:srgbClr val="7FCCBE"/>
            </a:solidFill>
          </p:spPr>
        </p:sp>
      </p:grpSp>
      <p:sp>
        <p:nvSpPr>
          <p:cNvPr id="4" name="Freeform 4"/>
          <p:cNvSpPr/>
          <p:nvPr/>
        </p:nvSpPr>
        <p:spPr>
          <a:xfrm>
            <a:off x="299104" y="1011231"/>
            <a:ext cx="11627949" cy="5413705"/>
          </a:xfrm>
          <a:custGeom>
            <a:avLst/>
            <a:gdLst/>
            <a:ahLst/>
            <a:cxnLst/>
            <a:rect l="l" t="t" r="r" b="b"/>
            <a:pathLst>
              <a:path w="11627949" h="5413705">
                <a:moveTo>
                  <a:pt x="0" y="0"/>
                </a:moveTo>
                <a:lnTo>
                  <a:pt x="11627949" y="0"/>
                </a:lnTo>
                <a:lnTo>
                  <a:pt x="11627949" y="5413705"/>
                </a:lnTo>
                <a:lnTo>
                  <a:pt x="0" y="541370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TextBox 5"/>
          <p:cNvSpPr txBox="1"/>
          <p:nvPr/>
        </p:nvSpPr>
        <p:spPr>
          <a:xfrm>
            <a:off x="1318965" y="1457058"/>
            <a:ext cx="99746" cy="367598"/>
          </a:xfrm>
          <a:prstGeom prst="rect">
            <a:avLst/>
          </a:prstGeom>
        </p:spPr>
        <p:txBody>
          <a:bodyPr lIns="0" tIns="0" rIns="0" bIns="0" rtlCol="0" anchor="t">
            <a:spAutoFit/>
          </a:bodyPr>
          <a:lstStyle/>
          <a:p>
            <a:pPr algn="l">
              <a:lnSpc>
                <a:spcPts val="3079"/>
              </a:lnSpc>
            </a:pPr>
            <a:r>
              <a:rPr lang="en-US" sz="2199" spc="-17">
                <a:solidFill>
                  <a:srgbClr val="000000"/>
                </a:solidFill>
                <a:latin typeface="IBM Plex Sans Condensed"/>
                <a:ea typeface="IBM Plex Sans Condensed"/>
                <a:cs typeface="IBM Plex Sans Condensed"/>
                <a:sym typeface="IBM Plex Sans Condensed"/>
              </a:rPr>
              <a:t>•</a:t>
            </a:r>
          </a:p>
        </p:txBody>
      </p:sp>
      <p:sp>
        <p:nvSpPr>
          <p:cNvPr id="6" name="TextBox 6"/>
          <p:cNvSpPr txBox="1"/>
          <p:nvPr/>
        </p:nvSpPr>
        <p:spPr>
          <a:xfrm>
            <a:off x="1318965" y="4075290"/>
            <a:ext cx="99746" cy="367598"/>
          </a:xfrm>
          <a:prstGeom prst="rect">
            <a:avLst/>
          </a:prstGeom>
        </p:spPr>
        <p:txBody>
          <a:bodyPr lIns="0" tIns="0" rIns="0" bIns="0" rtlCol="0" anchor="t">
            <a:spAutoFit/>
          </a:bodyPr>
          <a:lstStyle/>
          <a:p>
            <a:pPr algn="l">
              <a:lnSpc>
                <a:spcPts val="3079"/>
              </a:lnSpc>
            </a:pPr>
            <a:r>
              <a:rPr lang="en-US" sz="2199" spc="-17">
                <a:solidFill>
                  <a:srgbClr val="000000"/>
                </a:solidFill>
                <a:latin typeface="IBM Plex Sans Condensed"/>
                <a:ea typeface="IBM Plex Sans Condensed"/>
                <a:cs typeface="IBM Plex Sans Condensed"/>
                <a:sym typeface="IBM Plex Sans Condensed"/>
              </a:rPr>
              <a:t>•</a:t>
            </a:r>
          </a:p>
        </p:txBody>
      </p:sp>
      <p:sp>
        <p:nvSpPr>
          <p:cNvPr id="7" name="TextBox 7"/>
          <p:cNvSpPr txBox="1"/>
          <p:nvPr/>
        </p:nvSpPr>
        <p:spPr>
          <a:xfrm>
            <a:off x="1604715" y="1409109"/>
            <a:ext cx="9185815" cy="1524086"/>
          </a:xfrm>
          <a:prstGeom prst="rect">
            <a:avLst/>
          </a:prstGeom>
        </p:spPr>
        <p:txBody>
          <a:bodyPr lIns="0" tIns="0" rIns="0" bIns="0" rtlCol="0" anchor="t">
            <a:spAutoFit/>
          </a:bodyPr>
          <a:lstStyle/>
          <a:p>
            <a:pPr algn="just">
              <a:lnSpc>
                <a:spcPts val="3000"/>
              </a:lnSpc>
            </a:pPr>
            <a:r>
              <a:rPr lang="en-US" sz="2199">
                <a:solidFill>
                  <a:srgbClr val="000000"/>
                </a:solidFill>
                <a:latin typeface="Raleway"/>
                <a:ea typeface="Raleway"/>
                <a:cs typeface="Raleway"/>
                <a:sym typeface="Raleway"/>
              </a:rPr>
              <a:t>Bireylerin duyguları tanıma, ifade etme ve düzenleme, etkili bir şekilde problem çözme ve sağlıklı ilişkiler kurma kapasitesi ve bu kapasiteye bağlı olarak topluma uyum sağlamasını kolaylaştıran tüm bireyler için gerekli olan yeterlilikler.</a:t>
            </a:r>
          </a:p>
        </p:txBody>
      </p:sp>
      <p:sp>
        <p:nvSpPr>
          <p:cNvPr id="8" name="TextBox 8"/>
          <p:cNvSpPr txBox="1"/>
          <p:nvPr/>
        </p:nvSpPr>
        <p:spPr>
          <a:xfrm>
            <a:off x="1604715" y="4027341"/>
            <a:ext cx="9185815" cy="1524086"/>
          </a:xfrm>
          <a:prstGeom prst="rect">
            <a:avLst/>
          </a:prstGeom>
        </p:spPr>
        <p:txBody>
          <a:bodyPr lIns="0" tIns="0" rIns="0" bIns="0" rtlCol="0" anchor="t">
            <a:spAutoFit/>
          </a:bodyPr>
          <a:lstStyle/>
          <a:p>
            <a:pPr algn="just">
              <a:lnSpc>
                <a:spcPts val="3000"/>
              </a:lnSpc>
            </a:pPr>
            <a:r>
              <a:rPr lang="en-US" sz="2199" spc="4">
                <a:solidFill>
                  <a:srgbClr val="000000"/>
                </a:solidFill>
                <a:latin typeface="Raleway"/>
                <a:ea typeface="Raleway"/>
                <a:cs typeface="Raleway"/>
                <a:sym typeface="Raleway"/>
              </a:rPr>
              <a:t>İlişki kurma ve sürdürme, problemleri çözme, sorumluluk alarak karar verme, güçlüklerle baş etme, amaç belirleme, iş birliği yapma, başkalarıyla empati kurma gibi pek çok beceriyi içerisinde barındıran çok geniş bir beceri kümesi.</a:t>
            </a:r>
          </a:p>
        </p:txBody>
      </p:sp>
      <p:sp>
        <p:nvSpPr>
          <p:cNvPr id="9" name="TextBox 9"/>
          <p:cNvSpPr txBox="1"/>
          <p:nvPr/>
        </p:nvSpPr>
        <p:spPr>
          <a:xfrm>
            <a:off x="9331071" y="3138164"/>
            <a:ext cx="1233059" cy="240954"/>
          </a:xfrm>
          <a:prstGeom prst="rect">
            <a:avLst/>
          </a:prstGeom>
        </p:spPr>
        <p:txBody>
          <a:bodyPr lIns="0" tIns="0" rIns="0" bIns="0" rtlCol="0" anchor="t">
            <a:spAutoFit/>
          </a:bodyPr>
          <a:lstStyle/>
          <a:p>
            <a:pPr algn="l">
              <a:lnSpc>
                <a:spcPts val="1959"/>
              </a:lnSpc>
            </a:pPr>
            <a:r>
              <a:rPr lang="en-US" sz="1399" i="1">
                <a:solidFill>
                  <a:srgbClr val="3B3838"/>
                </a:solidFill>
                <a:latin typeface="Raleway Italics"/>
                <a:ea typeface="Raleway Italics"/>
                <a:cs typeface="Raleway Italics"/>
                <a:sym typeface="Raleway Italics"/>
              </a:rPr>
              <a:t>(Elias </a:t>
            </a:r>
            <a:r>
              <a:rPr lang="en-US" sz="1399">
                <a:solidFill>
                  <a:srgbClr val="000000"/>
                </a:solidFill>
                <a:latin typeface="Raleway"/>
                <a:ea typeface="Raleway"/>
                <a:cs typeface="Raleway"/>
                <a:sym typeface="Raleway"/>
              </a:rPr>
              <a:t>vd.,</a:t>
            </a:r>
            <a:r>
              <a:rPr lang="en-US" sz="1399" i="1">
                <a:solidFill>
                  <a:srgbClr val="3B3838"/>
                </a:solidFill>
                <a:latin typeface="Raleway Italics"/>
                <a:ea typeface="Raleway Italics"/>
                <a:cs typeface="Raleway Italics"/>
                <a:sym typeface="Raleway Italics"/>
              </a:rPr>
              <a:t>1997)</a:t>
            </a:r>
          </a:p>
        </p:txBody>
      </p:sp>
      <p:sp>
        <p:nvSpPr>
          <p:cNvPr id="10" name="TextBox 10"/>
          <p:cNvSpPr txBox="1"/>
          <p:nvPr/>
        </p:nvSpPr>
        <p:spPr>
          <a:xfrm>
            <a:off x="7597521" y="5756577"/>
            <a:ext cx="3001347" cy="240782"/>
          </a:xfrm>
          <a:prstGeom prst="rect">
            <a:avLst/>
          </a:prstGeom>
        </p:spPr>
        <p:txBody>
          <a:bodyPr lIns="0" tIns="0" rIns="0" bIns="0" rtlCol="0" anchor="t">
            <a:spAutoFit/>
          </a:bodyPr>
          <a:lstStyle/>
          <a:p>
            <a:pPr algn="l">
              <a:lnSpc>
                <a:spcPts val="1959"/>
              </a:lnSpc>
            </a:pPr>
            <a:r>
              <a:rPr lang="en-US" sz="1399" i="1">
                <a:solidFill>
                  <a:srgbClr val="3B3838"/>
                </a:solidFill>
                <a:latin typeface="Raleway Italics"/>
                <a:ea typeface="Raleway Italics"/>
                <a:cs typeface="Raleway Italics"/>
                <a:sym typeface="Raleway Italics"/>
              </a:rPr>
              <a:t>(Gueldner, Feuerborn ve Meller, 2010)</a:t>
            </a:r>
          </a:p>
        </p:txBody>
      </p:sp>
      <p:sp>
        <p:nvSpPr>
          <p:cNvPr id="11" name="TextBox 11"/>
          <p:cNvSpPr txBox="1"/>
          <p:nvPr/>
        </p:nvSpPr>
        <p:spPr>
          <a:xfrm>
            <a:off x="3890172" y="20869"/>
            <a:ext cx="4493276" cy="482765"/>
          </a:xfrm>
          <a:prstGeom prst="rect">
            <a:avLst/>
          </a:prstGeom>
        </p:spPr>
        <p:txBody>
          <a:bodyPr lIns="0" tIns="0" rIns="0" bIns="0" rtlCol="0" anchor="t">
            <a:spAutoFit/>
          </a:bodyPr>
          <a:lstStyle/>
          <a:p>
            <a:pPr algn="l">
              <a:lnSpc>
                <a:spcPts val="3843"/>
              </a:lnSpc>
            </a:pPr>
            <a:r>
              <a:rPr lang="en-US" sz="2745" spc="52">
                <a:solidFill>
                  <a:srgbClr val="FFFFFF"/>
                </a:solidFill>
                <a:latin typeface="Raleway Light"/>
                <a:ea typeface="Raleway Light"/>
                <a:cs typeface="Raleway Light"/>
                <a:sym typeface="Raleway Light"/>
              </a:rPr>
              <a:t>Sosyal Duygusal Beceriler</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3503" y="-63503"/>
            <a:ext cx="12318997" cy="4624388"/>
          </a:xfrm>
          <a:custGeom>
            <a:avLst/>
            <a:gdLst/>
            <a:ahLst/>
            <a:cxnLst/>
            <a:rect l="l" t="t" r="r" b="b"/>
            <a:pathLst>
              <a:path w="12318997" h="4624388">
                <a:moveTo>
                  <a:pt x="0" y="0"/>
                </a:moveTo>
                <a:lnTo>
                  <a:pt x="12318997" y="0"/>
                </a:lnTo>
                <a:lnTo>
                  <a:pt x="12318997" y="4624387"/>
                </a:lnTo>
                <a:lnTo>
                  <a:pt x="0" y="462438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299542" y="4642980"/>
            <a:ext cx="11524593" cy="1838077"/>
          </a:xfrm>
          <a:custGeom>
            <a:avLst/>
            <a:gdLst/>
            <a:ahLst/>
            <a:cxnLst/>
            <a:rect l="l" t="t" r="r" b="b"/>
            <a:pathLst>
              <a:path w="11524593" h="1838077">
                <a:moveTo>
                  <a:pt x="0" y="0"/>
                </a:moveTo>
                <a:lnTo>
                  <a:pt x="11524593" y="0"/>
                </a:lnTo>
                <a:lnTo>
                  <a:pt x="11524593" y="1838078"/>
                </a:lnTo>
                <a:lnTo>
                  <a:pt x="0" y="183807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TextBox 4"/>
          <p:cNvSpPr txBox="1"/>
          <p:nvPr/>
        </p:nvSpPr>
        <p:spPr>
          <a:xfrm>
            <a:off x="1285237" y="890083"/>
            <a:ext cx="90678" cy="328117"/>
          </a:xfrm>
          <a:prstGeom prst="rect">
            <a:avLst/>
          </a:prstGeom>
        </p:spPr>
        <p:txBody>
          <a:bodyPr lIns="0" tIns="0" rIns="0" bIns="0" rtlCol="0" anchor="t">
            <a:spAutoFit/>
          </a:bodyPr>
          <a:lstStyle/>
          <a:p>
            <a:pPr algn="l">
              <a:lnSpc>
                <a:spcPts val="2799"/>
              </a:lnSpc>
            </a:pPr>
            <a:r>
              <a:rPr lang="en-US" sz="1999" spc="-15">
                <a:solidFill>
                  <a:srgbClr val="000000"/>
                </a:solidFill>
                <a:latin typeface="IBM Plex Sans Condensed"/>
                <a:ea typeface="IBM Plex Sans Condensed"/>
                <a:cs typeface="IBM Plex Sans Condensed"/>
                <a:sym typeface="IBM Plex Sans Condensed"/>
              </a:rPr>
              <a:t>•</a:t>
            </a:r>
          </a:p>
        </p:txBody>
      </p:sp>
      <p:sp>
        <p:nvSpPr>
          <p:cNvPr id="5" name="TextBox 5"/>
          <p:cNvSpPr txBox="1"/>
          <p:nvPr/>
        </p:nvSpPr>
        <p:spPr>
          <a:xfrm>
            <a:off x="1285237" y="2981011"/>
            <a:ext cx="90678" cy="328117"/>
          </a:xfrm>
          <a:prstGeom prst="rect">
            <a:avLst/>
          </a:prstGeom>
        </p:spPr>
        <p:txBody>
          <a:bodyPr lIns="0" tIns="0" rIns="0" bIns="0" rtlCol="0" anchor="t">
            <a:spAutoFit/>
          </a:bodyPr>
          <a:lstStyle/>
          <a:p>
            <a:pPr algn="l">
              <a:lnSpc>
                <a:spcPts val="2799"/>
              </a:lnSpc>
            </a:pPr>
            <a:r>
              <a:rPr lang="en-US" sz="1999" spc="-15">
                <a:solidFill>
                  <a:srgbClr val="000000"/>
                </a:solidFill>
                <a:latin typeface="IBM Plex Sans Condensed"/>
                <a:ea typeface="IBM Plex Sans Condensed"/>
                <a:cs typeface="IBM Plex Sans Condensed"/>
                <a:sym typeface="IBM Plex Sans Condensed"/>
              </a:rPr>
              <a:t>•</a:t>
            </a:r>
          </a:p>
        </p:txBody>
      </p:sp>
      <p:sp>
        <p:nvSpPr>
          <p:cNvPr id="6" name="TextBox 6"/>
          <p:cNvSpPr txBox="1"/>
          <p:nvPr/>
        </p:nvSpPr>
        <p:spPr>
          <a:xfrm>
            <a:off x="1285237" y="4876867"/>
            <a:ext cx="90678" cy="328117"/>
          </a:xfrm>
          <a:prstGeom prst="rect">
            <a:avLst/>
          </a:prstGeom>
        </p:spPr>
        <p:txBody>
          <a:bodyPr lIns="0" tIns="0" rIns="0" bIns="0" rtlCol="0" anchor="t">
            <a:spAutoFit/>
          </a:bodyPr>
          <a:lstStyle/>
          <a:p>
            <a:pPr algn="l">
              <a:lnSpc>
                <a:spcPts val="2799"/>
              </a:lnSpc>
            </a:pPr>
            <a:r>
              <a:rPr lang="en-US" sz="1999" spc="-15">
                <a:solidFill>
                  <a:srgbClr val="000000"/>
                </a:solidFill>
                <a:latin typeface="IBM Plex Sans Condensed"/>
                <a:ea typeface="IBM Plex Sans Condensed"/>
                <a:cs typeface="IBM Plex Sans Condensed"/>
                <a:sym typeface="IBM Plex Sans Condensed"/>
              </a:rPr>
              <a:t>•</a:t>
            </a:r>
          </a:p>
        </p:txBody>
      </p:sp>
      <p:sp>
        <p:nvSpPr>
          <p:cNvPr id="7" name="TextBox 7"/>
          <p:cNvSpPr txBox="1"/>
          <p:nvPr/>
        </p:nvSpPr>
        <p:spPr>
          <a:xfrm>
            <a:off x="1570987" y="864680"/>
            <a:ext cx="9907867" cy="1276226"/>
          </a:xfrm>
          <a:prstGeom prst="rect">
            <a:avLst/>
          </a:prstGeom>
        </p:spPr>
        <p:txBody>
          <a:bodyPr lIns="0" tIns="0" rIns="0" bIns="0" rtlCol="0" anchor="t">
            <a:spAutoFit/>
          </a:bodyPr>
          <a:lstStyle/>
          <a:p>
            <a:pPr algn="just">
              <a:lnSpc>
                <a:spcPts val="2495"/>
              </a:lnSpc>
            </a:pPr>
            <a:r>
              <a:rPr lang="en-US" sz="1999" spc="3">
                <a:solidFill>
                  <a:srgbClr val="000000"/>
                </a:solidFill>
                <a:latin typeface="Raleway"/>
                <a:ea typeface="Raleway"/>
                <a:cs typeface="Raleway"/>
                <a:sym typeface="Raleway"/>
              </a:rPr>
              <a:t>Bireylerin duygularını düzenlemeleri, kısa ve uzun vadeli hedef belirlemeleri ve bu hedeflere ulaşmak için eylem planı oluşturmaları, sağlıklı kişiler arası ilişkiler kurmaları ve sürdürmeleri, etkili bir şekilde problem çözmeleri ve sorumlu kararlar almaları için gerekli olan yeterlilikler. </a:t>
            </a:r>
          </a:p>
        </p:txBody>
      </p:sp>
      <p:sp>
        <p:nvSpPr>
          <p:cNvPr id="8" name="TextBox 8"/>
          <p:cNvSpPr txBox="1"/>
          <p:nvPr/>
        </p:nvSpPr>
        <p:spPr>
          <a:xfrm>
            <a:off x="1570987" y="2955608"/>
            <a:ext cx="9907867" cy="956186"/>
          </a:xfrm>
          <a:prstGeom prst="rect">
            <a:avLst/>
          </a:prstGeom>
        </p:spPr>
        <p:txBody>
          <a:bodyPr lIns="0" tIns="0" rIns="0" bIns="0" rtlCol="0" anchor="t">
            <a:spAutoFit/>
          </a:bodyPr>
          <a:lstStyle/>
          <a:p>
            <a:pPr algn="just">
              <a:lnSpc>
                <a:spcPts val="2495"/>
              </a:lnSpc>
            </a:pPr>
            <a:r>
              <a:rPr lang="en-US" sz="1999" spc="7">
                <a:solidFill>
                  <a:srgbClr val="000000"/>
                </a:solidFill>
                <a:latin typeface="Raleway"/>
                <a:ea typeface="Raleway"/>
                <a:cs typeface="Raleway"/>
                <a:sym typeface="Raleway"/>
              </a:rPr>
              <a:t>Bireyin yaşamının her alanını etkileyen, genetik ve çevre etkileşimiyle yaşam boyu gelişmeye devam eden, çeşitli öğrenme yaşantıları yoluyla değişim gösteren becerilerin bütünü.</a:t>
            </a:r>
          </a:p>
        </p:txBody>
      </p:sp>
      <p:sp>
        <p:nvSpPr>
          <p:cNvPr id="9" name="TextBox 9"/>
          <p:cNvSpPr txBox="1"/>
          <p:nvPr/>
        </p:nvSpPr>
        <p:spPr>
          <a:xfrm>
            <a:off x="4198306" y="3845281"/>
            <a:ext cx="52854" cy="423491"/>
          </a:xfrm>
          <a:prstGeom prst="rect">
            <a:avLst/>
          </a:prstGeom>
        </p:spPr>
        <p:txBody>
          <a:bodyPr lIns="0" tIns="0" rIns="0" bIns="0" rtlCol="0" anchor="t">
            <a:spAutoFit/>
          </a:bodyPr>
          <a:lstStyle/>
          <a:p>
            <a:pPr algn="l">
              <a:lnSpc>
                <a:spcPts val="3711"/>
              </a:lnSpc>
            </a:pPr>
            <a:r>
              <a:rPr lang="en-US" sz="1599">
                <a:solidFill>
                  <a:srgbClr val="000000"/>
                </a:solidFill>
                <a:latin typeface="Raleway"/>
                <a:ea typeface="Raleway"/>
                <a:cs typeface="Raleway"/>
                <a:sym typeface="Raleway"/>
              </a:rPr>
              <a:t> </a:t>
            </a:r>
          </a:p>
        </p:txBody>
      </p:sp>
      <p:sp>
        <p:nvSpPr>
          <p:cNvPr id="10" name="TextBox 10"/>
          <p:cNvSpPr txBox="1"/>
          <p:nvPr/>
        </p:nvSpPr>
        <p:spPr>
          <a:xfrm>
            <a:off x="1570987" y="4841939"/>
            <a:ext cx="9907867" cy="968759"/>
          </a:xfrm>
          <a:prstGeom prst="rect">
            <a:avLst/>
          </a:prstGeom>
        </p:spPr>
        <p:txBody>
          <a:bodyPr lIns="0" tIns="0" rIns="0" bIns="0" rtlCol="0" anchor="t">
            <a:spAutoFit/>
          </a:bodyPr>
          <a:lstStyle/>
          <a:p>
            <a:pPr algn="just">
              <a:lnSpc>
                <a:spcPts val="2503"/>
              </a:lnSpc>
            </a:pPr>
            <a:r>
              <a:rPr lang="en-US" sz="1999">
                <a:solidFill>
                  <a:srgbClr val="000000"/>
                </a:solidFill>
                <a:latin typeface="Raleway"/>
                <a:ea typeface="Raleway"/>
                <a:cs typeface="Raleway"/>
                <a:sym typeface="Raleway"/>
              </a:rPr>
              <a:t>Bireyin ruh sağlığını korumasını destekleyen, karşılaştığı güçlüklerle baş edebilmesini kolaylaştıran ve risk faktörlerinin etkisini azaltarak veya önleyerek bireyin psikolojik sağlamlığı için koruyucu faktör rolü üstlenen beceriler bütünü.</a:t>
            </a:r>
          </a:p>
        </p:txBody>
      </p:sp>
      <p:sp>
        <p:nvSpPr>
          <p:cNvPr id="11" name="TextBox 11"/>
          <p:cNvSpPr txBox="1"/>
          <p:nvPr/>
        </p:nvSpPr>
        <p:spPr>
          <a:xfrm>
            <a:off x="1905952" y="5707828"/>
            <a:ext cx="64513" cy="560327"/>
          </a:xfrm>
          <a:prstGeom prst="rect">
            <a:avLst/>
          </a:prstGeom>
        </p:spPr>
        <p:txBody>
          <a:bodyPr lIns="0" tIns="0" rIns="0" bIns="0" rtlCol="0" anchor="t">
            <a:spAutoFit/>
          </a:bodyPr>
          <a:lstStyle/>
          <a:p>
            <a:pPr algn="l">
              <a:lnSpc>
                <a:spcPts val="4999"/>
              </a:lnSpc>
            </a:pPr>
            <a:r>
              <a:rPr lang="en-US" sz="1999" i="1">
                <a:solidFill>
                  <a:srgbClr val="000000"/>
                </a:solidFill>
                <a:latin typeface="Raleway Italics"/>
                <a:ea typeface="Raleway Italics"/>
                <a:cs typeface="Raleway Italics"/>
                <a:sym typeface="Raleway Italics"/>
              </a:rPr>
              <a:t> </a:t>
            </a:r>
          </a:p>
        </p:txBody>
      </p:sp>
      <p:sp>
        <p:nvSpPr>
          <p:cNvPr id="12" name="TextBox 12"/>
          <p:cNvSpPr txBox="1"/>
          <p:nvPr/>
        </p:nvSpPr>
        <p:spPr>
          <a:xfrm>
            <a:off x="9398956" y="5866505"/>
            <a:ext cx="1858042" cy="383829"/>
          </a:xfrm>
          <a:prstGeom prst="rect">
            <a:avLst/>
          </a:prstGeom>
        </p:spPr>
        <p:txBody>
          <a:bodyPr lIns="0" tIns="0" rIns="0" bIns="0" rtlCol="0" anchor="t">
            <a:spAutoFit/>
          </a:bodyPr>
          <a:lstStyle/>
          <a:p>
            <a:pPr algn="l">
              <a:lnSpc>
                <a:spcPts val="3499"/>
              </a:lnSpc>
            </a:pPr>
            <a:r>
              <a:rPr lang="en-US" sz="1399" i="1">
                <a:solidFill>
                  <a:srgbClr val="000000"/>
                </a:solidFill>
                <a:latin typeface="Raleway Italics"/>
                <a:ea typeface="Raleway Italics"/>
                <a:cs typeface="Raleway Italics"/>
                <a:sym typeface="Raleway Italics"/>
              </a:rPr>
              <a:t>(Domitrovich </a:t>
            </a:r>
            <a:r>
              <a:rPr lang="en-US" sz="1399">
                <a:solidFill>
                  <a:srgbClr val="000000"/>
                </a:solidFill>
                <a:latin typeface="Raleway"/>
                <a:ea typeface="Raleway"/>
                <a:cs typeface="Raleway"/>
                <a:sym typeface="Raleway"/>
              </a:rPr>
              <a:t>vd.,</a:t>
            </a:r>
            <a:r>
              <a:rPr lang="en-US" sz="1399" i="1">
                <a:solidFill>
                  <a:srgbClr val="000000"/>
                </a:solidFill>
                <a:latin typeface="Raleway Italics"/>
                <a:ea typeface="Raleway Italics"/>
                <a:cs typeface="Raleway Italics"/>
                <a:sym typeface="Raleway Italics"/>
              </a:rPr>
              <a:t> 2017)</a:t>
            </a:r>
          </a:p>
        </p:txBody>
      </p:sp>
      <p:sp>
        <p:nvSpPr>
          <p:cNvPr id="13" name="TextBox 13"/>
          <p:cNvSpPr txBox="1"/>
          <p:nvPr/>
        </p:nvSpPr>
        <p:spPr>
          <a:xfrm>
            <a:off x="10075231" y="2147564"/>
            <a:ext cx="1167879" cy="240954"/>
          </a:xfrm>
          <a:prstGeom prst="rect">
            <a:avLst/>
          </a:prstGeom>
        </p:spPr>
        <p:txBody>
          <a:bodyPr lIns="0" tIns="0" rIns="0" bIns="0" rtlCol="0" anchor="t">
            <a:spAutoFit/>
          </a:bodyPr>
          <a:lstStyle/>
          <a:p>
            <a:pPr algn="l">
              <a:lnSpc>
                <a:spcPts val="1959"/>
              </a:lnSpc>
            </a:pPr>
            <a:r>
              <a:rPr lang="en-US" sz="1399">
                <a:solidFill>
                  <a:srgbClr val="000000"/>
                </a:solidFill>
                <a:latin typeface="Raleway"/>
                <a:ea typeface="Raleway"/>
                <a:cs typeface="Raleway"/>
                <a:sym typeface="Raleway"/>
              </a:rPr>
              <a:t> </a:t>
            </a:r>
            <a:r>
              <a:rPr lang="en-US" sz="1399" i="1">
                <a:solidFill>
                  <a:srgbClr val="000000"/>
                </a:solidFill>
                <a:latin typeface="Raleway Italics"/>
                <a:ea typeface="Raleway Italics"/>
                <a:cs typeface="Raleway Italics"/>
                <a:sym typeface="Raleway Italics"/>
              </a:rPr>
              <a:t>(CASEL, 2020)</a:t>
            </a:r>
          </a:p>
        </p:txBody>
      </p:sp>
      <p:sp>
        <p:nvSpPr>
          <p:cNvPr id="14" name="TextBox 14"/>
          <p:cNvSpPr txBox="1"/>
          <p:nvPr/>
        </p:nvSpPr>
        <p:spPr>
          <a:xfrm>
            <a:off x="9684706" y="4022084"/>
            <a:ext cx="1566596" cy="240954"/>
          </a:xfrm>
          <a:prstGeom prst="rect">
            <a:avLst/>
          </a:prstGeom>
        </p:spPr>
        <p:txBody>
          <a:bodyPr lIns="0" tIns="0" rIns="0" bIns="0" rtlCol="0" anchor="t">
            <a:spAutoFit/>
          </a:bodyPr>
          <a:lstStyle/>
          <a:p>
            <a:pPr algn="l">
              <a:lnSpc>
                <a:spcPts val="1959"/>
              </a:lnSpc>
            </a:pPr>
            <a:r>
              <a:rPr lang="en-US" sz="1399" i="1">
                <a:solidFill>
                  <a:srgbClr val="000000"/>
                </a:solidFill>
                <a:latin typeface="Raleway Italics"/>
                <a:ea typeface="Raleway Italics"/>
                <a:cs typeface="Raleway Italics"/>
                <a:sym typeface="Raleway Italics"/>
              </a:rPr>
              <a:t>(De Fruyt </a:t>
            </a:r>
            <a:r>
              <a:rPr lang="en-US" sz="1399">
                <a:solidFill>
                  <a:srgbClr val="000000"/>
                </a:solidFill>
                <a:latin typeface="Raleway"/>
                <a:ea typeface="Raleway"/>
                <a:cs typeface="Raleway"/>
                <a:sym typeface="Raleway"/>
              </a:rPr>
              <a:t>vd.,</a:t>
            </a:r>
            <a:r>
              <a:rPr lang="en-US" sz="1399" i="1">
                <a:solidFill>
                  <a:srgbClr val="000000"/>
                </a:solidFill>
                <a:latin typeface="Raleway Italics"/>
                <a:ea typeface="Raleway Italics"/>
                <a:cs typeface="Raleway Italics"/>
                <a:sym typeface="Raleway Italics"/>
              </a:rPr>
              <a:t> 2015)</a:t>
            </a:r>
          </a:p>
        </p:txBody>
      </p:sp>
      <p:sp>
        <p:nvSpPr>
          <p:cNvPr id="15" name="TextBox 15"/>
          <p:cNvSpPr txBox="1"/>
          <p:nvPr/>
        </p:nvSpPr>
        <p:spPr>
          <a:xfrm>
            <a:off x="3890172" y="20869"/>
            <a:ext cx="4493276" cy="482765"/>
          </a:xfrm>
          <a:prstGeom prst="rect">
            <a:avLst/>
          </a:prstGeom>
        </p:spPr>
        <p:txBody>
          <a:bodyPr lIns="0" tIns="0" rIns="0" bIns="0" rtlCol="0" anchor="t">
            <a:spAutoFit/>
          </a:bodyPr>
          <a:lstStyle/>
          <a:p>
            <a:pPr algn="l">
              <a:lnSpc>
                <a:spcPts val="3843"/>
              </a:lnSpc>
            </a:pPr>
            <a:r>
              <a:rPr lang="en-US" sz="2745" spc="52">
                <a:solidFill>
                  <a:srgbClr val="FFFFFF"/>
                </a:solidFill>
                <a:latin typeface="Raleway Light"/>
                <a:ea typeface="Raleway Light"/>
                <a:cs typeface="Raleway Light"/>
                <a:sym typeface="Raleway Light"/>
              </a:rPr>
              <a:t>Sosyal Duygusal Beceriler</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800600" y="357349"/>
            <a:ext cx="7391400" cy="6500651"/>
          </a:xfrm>
          <a:custGeom>
            <a:avLst/>
            <a:gdLst/>
            <a:ahLst/>
            <a:cxnLst/>
            <a:rect l="l" t="t" r="r" b="b"/>
            <a:pathLst>
              <a:path w="7391400" h="6500651">
                <a:moveTo>
                  <a:pt x="0" y="0"/>
                </a:moveTo>
                <a:lnTo>
                  <a:pt x="7391400" y="0"/>
                </a:lnTo>
                <a:lnTo>
                  <a:pt x="7391400" y="6500651"/>
                </a:lnTo>
                <a:lnTo>
                  <a:pt x="0" y="6500651"/>
                </a:lnTo>
                <a:lnTo>
                  <a:pt x="0" y="0"/>
                </a:lnTo>
                <a:close/>
              </a:path>
            </a:pathLst>
          </a:custGeom>
          <a:blipFill>
            <a:blip r:embed="rId2"/>
            <a:stretch>
              <a:fillRect l="-83672" r="-14866" b="-54"/>
            </a:stretch>
          </a:blipFill>
        </p:spPr>
      </p:sp>
      <p:grpSp>
        <p:nvGrpSpPr>
          <p:cNvPr id="3" name="Group 3"/>
          <p:cNvGrpSpPr>
            <a:grpSpLocks noChangeAspect="1"/>
          </p:cNvGrpSpPr>
          <p:nvPr/>
        </p:nvGrpSpPr>
        <p:grpSpPr>
          <a:xfrm>
            <a:off x="-63503" y="-63503"/>
            <a:ext cx="12318997" cy="6984997"/>
            <a:chOff x="0" y="0"/>
            <a:chExt cx="12319000" cy="6985000"/>
          </a:xfrm>
        </p:grpSpPr>
        <p:sp>
          <p:nvSpPr>
            <p:cNvPr id="4" name="Freeform 4"/>
            <p:cNvSpPr/>
            <p:nvPr/>
          </p:nvSpPr>
          <p:spPr>
            <a:xfrm>
              <a:off x="63500" y="420878"/>
              <a:ext cx="4800600" cy="6500622"/>
            </a:xfrm>
            <a:custGeom>
              <a:avLst/>
              <a:gdLst/>
              <a:ahLst/>
              <a:cxnLst/>
              <a:rect l="l" t="t" r="r" b="b"/>
              <a:pathLst>
                <a:path w="4800600" h="6500622">
                  <a:moveTo>
                    <a:pt x="0" y="0"/>
                  </a:moveTo>
                  <a:lnTo>
                    <a:pt x="4800600" y="0"/>
                  </a:lnTo>
                  <a:lnTo>
                    <a:pt x="4800600" y="6500622"/>
                  </a:lnTo>
                  <a:lnTo>
                    <a:pt x="0" y="6500622"/>
                  </a:lnTo>
                  <a:close/>
                </a:path>
              </a:pathLst>
            </a:custGeom>
            <a:solidFill>
              <a:srgbClr val="F15058"/>
            </a:solidFill>
          </p:spPr>
        </p:sp>
        <p:sp>
          <p:nvSpPr>
            <p:cNvPr id="5" name="Freeform 5"/>
            <p:cNvSpPr/>
            <p:nvPr/>
          </p:nvSpPr>
          <p:spPr>
            <a:xfrm>
              <a:off x="63500" y="63500"/>
              <a:ext cx="12192000" cy="357378"/>
            </a:xfrm>
            <a:custGeom>
              <a:avLst/>
              <a:gdLst/>
              <a:ahLst/>
              <a:cxnLst/>
              <a:rect l="l" t="t" r="r" b="b"/>
              <a:pathLst>
                <a:path w="12192000" h="357378">
                  <a:moveTo>
                    <a:pt x="0" y="0"/>
                  </a:moveTo>
                  <a:lnTo>
                    <a:pt x="12192000" y="0"/>
                  </a:lnTo>
                  <a:lnTo>
                    <a:pt x="12192000" y="357378"/>
                  </a:lnTo>
                  <a:lnTo>
                    <a:pt x="0" y="357378"/>
                  </a:lnTo>
                  <a:close/>
                </a:path>
              </a:pathLst>
            </a:custGeom>
            <a:solidFill>
              <a:srgbClr val="7FCCBE"/>
            </a:solidFill>
          </p:spPr>
        </p:sp>
      </p:grpSp>
      <p:sp>
        <p:nvSpPr>
          <p:cNvPr id="6" name="Freeform 6"/>
          <p:cNvSpPr/>
          <p:nvPr/>
        </p:nvSpPr>
        <p:spPr>
          <a:xfrm>
            <a:off x="98203" y="865203"/>
            <a:ext cx="7378922" cy="4637980"/>
          </a:xfrm>
          <a:custGeom>
            <a:avLst/>
            <a:gdLst/>
            <a:ahLst/>
            <a:cxnLst/>
            <a:rect l="l" t="t" r="r" b="b"/>
            <a:pathLst>
              <a:path w="7378922" h="4637980">
                <a:moveTo>
                  <a:pt x="0" y="0"/>
                </a:moveTo>
                <a:lnTo>
                  <a:pt x="7378922" y="0"/>
                </a:lnTo>
                <a:lnTo>
                  <a:pt x="7378922" y="4637980"/>
                </a:lnTo>
                <a:lnTo>
                  <a:pt x="0" y="4637980"/>
                </a:lnTo>
                <a:lnTo>
                  <a:pt x="0" y="0"/>
                </a:lnTo>
                <a:close/>
              </a:path>
            </a:pathLst>
          </a:custGeom>
          <a:blipFill>
            <a:blip r:embed="rId3"/>
            <a:stretch>
              <a:fillRect l="-6654" t="-32983" b="-7176"/>
            </a:stretch>
          </a:blipFill>
        </p:spPr>
      </p:sp>
      <p:sp>
        <p:nvSpPr>
          <p:cNvPr id="7" name="Freeform 7"/>
          <p:cNvSpPr/>
          <p:nvPr/>
        </p:nvSpPr>
        <p:spPr>
          <a:xfrm>
            <a:off x="0" y="1216152"/>
            <a:ext cx="2959608" cy="2429256"/>
          </a:xfrm>
          <a:custGeom>
            <a:avLst/>
            <a:gdLst/>
            <a:ahLst/>
            <a:cxnLst/>
            <a:rect l="l" t="t" r="r" b="b"/>
            <a:pathLst>
              <a:path w="2959608" h="2429256">
                <a:moveTo>
                  <a:pt x="0" y="0"/>
                </a:moveTo>
                <a:lnTo>
                  <a:pt x="2959608" y="0"/>
                </a:lnTo>
                <a:lnTo>
                  <a:pt x="2959608" y="2429256"/>
                </a:lnTo>
                <a:lnTo>
                  <a:pt x="0" y="2429256"/>
                </a:lnTo>
                <a:lnTo>
                  <a:pt x="0" y="0"/>
                </a:lnTo>
                <a:close/>
              </a:path>
            </a:pathLst>
          </a:custGeom>
          <a:blipFill>
            <a:blip r:embed="rId4"/>
            <a:stretch>
              <a:fillRect/>
            </a:stretch>
          </a:blipFill>
        </p:spPr>
      </p:sp>
      <p:sp>
        <p:nvSpPr>
          <p:cNvPr id="8" name="TextBox 8"/>
          <p:cNvSpPr txBox="1"/>
          <p:nvPr/>
        </p:nvSpPr>
        <p:spPr>
          <a:xfrm>
            <a:off x="3098959" y="1431417"/>
            <a:ext cx="3053572" cy="2173348"/>
          </a:xfrm>
          <a:prstGeom prst="rect">
            <a:avLst/>
          </a:prstGeom>
        </p:spPr>
        <p:txBody>
          <a:bodyPr lIns="0" tIns="0" rIns="0" bIns="0" rtlCol="0" anchor="t">
            <a:spAutoFit/>
          </a:bodyPr>
          <a:lstStyle/>
          <a:p>
            <a:pPr algn="l">
              <a:lnSpc>
                <a:spcPts val="4296"/>
              </a:lnSpc>
            </a:pPr>
            <a:r>
              <a:rPr lang="en-US" sz="4000" b="1" spc="44">
                <a:solidFill>
                  <a:srgbClr val="FFFFFF"/>
                </a:solidFill>
                <a:latin typeface="IBM Plex Sans Bold"/>
                <a:ea typeface="IBM Plex Sans Bold"/>
                <a:cs typeface="IBM Plex Sans Bold"/>
                <a:sym typeface="IBM Plex Sans Bold"/>
              </a:rPr>
              <a:t>Sosyal Duygusal Beceri Göstergeleri</a:t>
            </a:r>
          </a:p>
        </p:txBody>
      </p:sp>
      <p:sp>
        <p:nvSpPr>
          <p:cNvPr id="9" name="TextBox 9"/>
          <p:cNvSpPr txBox="1"/>
          <p:nvPr/>
        </p:nvSpPr>
        <p:spPr>
          <a:xfrm>
            <a:off x="657701" y="1382458"/>
            <a:ext cx="1602086" cy="1535763"/>
          </a:xfrm>
          <a:prstGeom prst="rect">
            <a:avLst/>
          </a:prstGeom>
        </p:spPr>
        <p:txBody>
          <a:bodyPr lIns="0" tIns="0" rIns="0" bIns="0" rtlCol="0" anchor="t">
            <a:spAutoFit/>
          </a:bodyPr>
          <a:lstStyle/>
          <a:p>
            <a:pPr algn="l">
              <a:lnSpc>
                <a:spcPts val="12319"/>
              </a:lnSpc>
            </a:pPr>
            <a:r>
              <a:rPr lang="en-US" sz="8800" spc="-105">
                <a:solidFill>
                  <a:srgbClr val="F15058"/>
                </a:solidFill>
                <a:latin typeface="Open Sans"/>
                <a:ea typeface="Open Sans"/>
                <a:cs typeface="Open Sans"/>
                <a:sym typeface="Open Sans"/>
              </a:rPr>
              <a:t>04</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3503" y="-63503"/>
            <a:ext cx="12318997" cy="2311632"/>
          </a:xfrm>
          <a:custGeom>
            <a:avLst/>
            <a:gdLst/>
            <a:ahLst/>
            <a:cxnLst/>
            <a:rect l="l" t="t" r="r" b="b"/>
            <a:pathLst>
              <a:path w="12318997" h="2311632">
                <a:moveTo>
                  <a:pt x="0" y="0"/>
                </a:moveTo>
                <a:lnTo>
                  <a:pt x="12318997" y="0"/>
                </a:lnTo>
                <a:lnTo>
                  <a:pt x="12318997" y="2311632"/>
                </a:lnTo>
                <a:lnTo>
                  <a:pt x="0" y="231163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282026" y="2257215"/>
            <a:ext cx="11627949" cy="4466082"/>
          </a:xfrm>
          <a:custGeom>
            <a:avLst/>
            <a:gdLst/>
            <a:ahLst/>
            <a:cxnLst/>
            <a:rect l="l" t="t" r="r" b="b"/>
            <a:pathLst>
              <a:path w="11627949" h="4466082">
                <a:moveTo>
                  <a:pt x="0" y="0"/>
                </a:moveTo>
                <a:lnTo>
                  <a:pt x="11627948" y="0"/>
                </a:lnTo>
                <a:lnTo>
                  <a:pt x="11627948" y="4466082"/>
                </a:lnTo>
                <a:lnTo>
                  <a:pt x="0" y="446608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TextBox 4"/>
          <p:cNvSpPr txBox="1"/>
          <p:nvPr/>
        </p:nvSpPr>
        <p:spPr>
          <a:xfrm>
            <a:off x="764981" y="893178"/>
            <a:ext cx="99746" cy="367598"/>
          </a:xfrm>
          <a:prstGeom prst="rect">
            <a:avLst/>
          </a:prstGeom>
        </p:spPr>
        <p:txBody>
          <a:bodyPr lIns="0" tIns="0" rIns="0" bIns="0" rtlCol="0" anchor="t">
            <a:spAutoFit/>
          </a:bodyPr>
          <a:lstStyle/>
          <a:p>
            <a:pPr algn="l">
              <a:lnSpc>
                <a:spcPts val="3079"/>
              </a:lnSpc>
            </a:pPr>
            <a:r>
              <a:rPr lang="en-US" sz="2199" spc="-17">
                <a:solidFill>
                  <a:srgbClr val="000000"/>
                </a:solidFill>
                <a:latin typeface="IBM Plex Sans Condensed"/>
                <a:ea typeface="IBM Plex Sans Condensed"/>
                <a:cs typeface="IBM Plex Sans Condensed"/>
                <a:sym typeface="IBM Plex Sans Condensed"/>
              </a:rPr>
              <a:t>•</a:t>
            </a:r>
          </a:p>
        </p:txBody>
      </p:sp>
      <p:sp>
        <p:nvSpPr>
          <p:cNvPr id="5" name="TextBox 5"/>
          <p:cNvSpPr txBox="1"/>
          <p:nvPr/>
        </p:nvSpPr>
        <p:spPr>
          <a:xfrm>
            <a:off x="828037" y="2593962"/>
            <a:ext cx="99746" cy="367598"/>
          </a:xfrm>
          <a:prstGeom prst="rect">
            <a:avLst/>
          </a:prstGeom>
        </p:spPr>
        <p:txBody>
          <a:bodyPr lIns="0" tIns="0" rIns="0" bIns="0" rtlCol="0" anchor="t">
            <a:spAutoFit/>
          </a:bodyPr>
          <a:lstStyle/>
          <a:p>
            <a:pPr algn="l">
              <a:lnSpc>
                <a:spcPts val="3079"/>
              </a:lnSpc>
            </a:pPr>
            <a:r>
              <a:rPr lang="en-US" sz="2199" spc="-17">
                <a:solidFill>
                  <a:srgbClr val="000000"/>
                </a:solidFill>
                <a:latin typeface="IBM Plex Sans Condensed"/>
                <a:ea typeface="IBM Plex Sans Condensed"/>
                <a:cs typeface="IBM Plex Sans Condensed"/>
                <a:sym typeface="IBM Plex Sans Condensed"/>
              </a:rPr>
              <a:t>•</a:t>
            </a:r>
          </a:p>
        </p:txBody>
      </p:sp>
      <p:sp>
        <p:nvSpPr>
          <p:cNvPr id="6" name="TextBox 6"/>
          <p:cNvSpPr txBox="1"/>
          <p:nvPr/>
        </p:nvSpPr>
        <p:spPr>
          <a:xfrm>
            <a:off x="828037" y="4209402"/>
            <a:ext cx="99746" cy="367598"/>
          </a:xfrm>
          <a:prstGeom prst="rect">
            <a:avLst/>
          </a:prstGeom>
        </p:spPr>
        <p:txBody>
          <a:bodyPr lIns="0" tIns="0" rIns="0" bIns="0" rtlCol="0" anchor="t">
            <a:spAutoFit/>
          </a:bodyPr>
          <a:lstStyle/>
          <a:p>
            <a:pPr algn="l">
              <a:lnSpc>
                <a:spcPts val="3079"/>
              </a:lnSpc>
            </a:pPr>
            <a:r>
              <a:rPr lang="en-US" sz="2199" spc="-17">
                <a:solidFill>
                  <a:srgbClr val="000000"/>
                </a:solidFill>
                <a:latin typeface="IBM Plex Sans Condensed"/>
                <a:ea typeface="IBM Plex Sans Condensed"/>
                <a:cs typeface="IBM Plex Sans Condensed"/>
                <a:sym typeface="IBM Plex Sans Condensed"/>
              </a:rPr>
              <a:t>•</a:t>
            </a:r>
          </a:p>
        </p:txBody>
      </p:sp>
      <p:sp>
        <p:nvSpPr>
          <p:cNvPr id="7" name="TextBox 7"/>
          <p:cNvSpPr txBox="1"/>
          <p:nvPr/>
        </p:nvSpPr>
        <p:spPr>
          <a:xfrm>
            <a:off x="828037" y="5657202"/>
            <a:ext cx="99746" cy="367598"/>
          </a:xfrm>
          <a:prstGeom prst="rect">
            <a:avLst/>
          </a:prstGeom>
        </p:spPr>
        <p:txBody>
          <a:bodyPr lIns="0" tIns="0" rIns="0" bIns="0" rtlCol="0" anchor="t">
            <a:spAutoFit/>
          </a:bodyPr>
          <a:lstStyle/>
          <a:p>
            <a:pPr algn="l">
              <a:lnSpc>
                <a:spcPts val="3079"/>
              </a:lnSpc>
            </a:pPr>
            <a:r>
              <a:rPr lang="en-US" sz="2199" spc="-17">
                <a:solidFill>
                  <a:srgbClr val="000000"/>
                </a:solidFill>
                <a:latin typeface="IBM Plex Sans Condensed"/>
                <a:ea typeface="IBM Plex Sans Condensed"/>
                <a:cs typeface="IBM Plex Sans Condensed"/>
                <a:sym typeface="IBM Plex Sans Condensed"/>
              </a:rPr>
              <a:t>•</a:t>
            </a:r>
          </a:p>
        </p:txBody>
      </p:sp>
      <p:sp>
        <p:nvSpPr>
          <p:cNvPr id="8" name="TextBox 8"/>
          <p:cNvSpPr txBox="1"/>
          <p:nvPr/>
        </p:nvSpPr>
        <p:spPr>
          <a:xfrm>
            <a:off x="1170937" y="5609253"/>
            <a:ext cx="5320665" cy="381086"/>
          </a:xfrm>
          <a:prstGeom prst="rect">
            <a:avLst/>
          </a:prstGeom>
        </p:spPr>
        <p:txBody>
          <a:bodyPr lIns="0" tIns="0" rIns="0" bIns="0" rtlCol="0" anchor="t">
            <a:spAutoFit/>
          </a:bodyPr>
          <a:lstStyle/>
          <a:p>
            <a:pPr algn="l">
              <a:lnSpc>
                <a:spcPts val="3079"/>
              </a:lnSpc>
            </a:pPr>
            <a:r>
              <a:rPr lang="en-US" sz="2199">
                <a:solidFill>
                  <a:srgbClr val="000000"/>
                </a:solidFill>
                <a:latin typeface="Raleway"/>
                <a:ea typeface="Raleway"/>
                <a:cs typeface="Raleway"/>
                <a:sym typeface="Raleway"/>
              </a:rPr>
              <a:t>Çatışmaları daha işlevsel yollarla çözme </a:t>
            </a:r>
          </a:p>
        </p:txBody>
      </p:sp>
      <p:sp>
        <p:nvSpPr>
          <p:cNvPr id="9" name="TextBox 9"/>
          <p:cNvSpPr txBox="1"/>
          <p:nvPr/>
        </p:nvSpPr>
        <p:spPr>
          <a:xfrm>
            <a:off x="1170937" y="4161453"/>
            <a:ext cx="6075969" cy="381086"/>
          </a:xfrm>
          <a:prstGeom prst="rect">
            <a:avLst/>
          </a:prstGeom>
        </p:spPr>
        <p:txBody>
          <a:bodyPr lIns="0" tIns="0" rIns="0" bIns="0" rtlCol="0" anchor="t">
            <a:spAutoFit/>
          </a:bodyPr>
          <a:lstStyle/>
          <a:p>
            <a:pPr algn="l">
              <a:lnSpc>
                <a:spcPts val="3079"/>
              </a:lnSpc>
            </a:pPr>
            <a:r>
              <a:rPr lang="en-US" sz="2199">
                <a:solidFill>
                  <a:srgbClr val="000000"/>
                </a:solidFill>
                <a:latin typeface="Raleway"/>
                <a:ea typeface="Raleway"/>
                <a:cs typeface="Raleway"/>
                <a:sym typeface="Raleway"/>
              </a:rPr>
              <a:t>Sağlıklı kişiler arası ilişkiler kurma ve sürdürme</a:t>
            </a:r>
          </a:p>
        </p:txBody>
      </p:sp>
      <p:sp>
        <p:nvSpPr>
          <p:cNvPr id="10" name="TextBox 10"/>
          <p:cNvSpPr txBox="1"/>
          <p:nvPr/>
        </p:nvSpPr>
        <p:spPr>
          <a:xfrm>
            <a:off x="1107881" y="845229"/>
            <a:ext cx="9414234" cy="762086"/>
          </a:xfrm>
          <a:prstGeom prst="rect">
            <a:avLst/>
          </a:prstGeom>
        </p:spPr>
        <p:txBody>
          <a:bodyPr lIns="0" tIns="0" rIns="0" bIns="0" rtlCol="0" anchor="t">
            <a:spAutoFit/>
          </a:bodyPr>
          <a:lstStyle/>
          <a:p>
            <a:pPr algn="l">
              <a:lnSpc>
                <a:spcPts val="3000"/>
              </a:lnSpc>
            </a:pPr>
            <a:r>
              <a:rPr lang="en-US" sz="2199">
                <a:solidFill>
                  <a:srgbClr val="000000"/>
                </a:solidFill>
                <a:latin typeface="Raleway"/>
                <a:ea typeface="Raleway"/>
                <a:cs typeface="Raleway"/>
                <a:sym typeface="Raleway"/>
              </a:rPr>
              <a:t>Öğrenme güçlüğü yaşama, devamsızlık yapma, okulu terk etme eğilimi gösterme ve riskli davranışlar sergileme olasılığının az olması </a:t>
            </a:r>
          </a:p>
        </p:txBody>
      </p:sp>
      <p:sp>
        <p:nvSpPr>
          <p:cNvPr id="11" name="TextBox 11"/>
          <p:cNvSpPr txBox="1"/>
          <p:nvPr/>
        </p:nvSpPr>
        <p:spPr>
          <a:xfrm>
            <a:off x="1170937" y="2546013"/>
            <a:ext cx="10265854" cy="1036844"/>
          </a:xfrm>
          <a:prstGeom prst="rect">
            <a:avLst/>
          </a:prstGeom>
        </p:spPr>
        <p:txBody>
          <a:bodyPr lIns="0" tIns="0" rIns="0" bIns="0" rtlCol="0" anchor="t">
            <a:spAutoFit/>
          </a:bodyPr>
          <a:lstStyle/>
          <a:p>
            <a:pPr algn="just">
              <a:lnSpc>
                <a:spcPts val="3000"/>
              </a:lnSpc>
            </a:pPr>
            <a:r>
              <a:rPr lang="en-US" sz="2199" spc="2">
                <a:solidFill>
                  <a:srgbClr val="000000"/>
                </a:solidFill>
                <a:latin typeface="Raleway"/>
                <a:ea typeface="Raleway"/>
                <a:cs typeface="Raleway"/>
                <a:sym typeface="Raleway"/>
              </a:rPr>
              <a:t>Okul içi ve dışı verilen sorumlulukları yerine getirme ve aktif bir şekilde katılım göstermeye daha fazla istekli olma</a:t>
            </a:r>
          </a:p>
          <a:p>
            <a:pPr algn="just">
              <a:lnSpc>
                <a:spcPts val="1615"/>
              </a:lnSpc>
            </a:pPr>
            <a:r>
              <a:rPr lang="en-US" sz="1999">
                <a:solidFill>
                  <a:srgbClr val="000000"/>
                </a:solidFill>
                <a:latin typeface="Raleway"/>
                <a:ea typeface="Raleway"/>
                <a:cs typeface="Raleway"/>
                <a:sym typeface="Raleway"/>
              </a:rPr>
              <a:t> </a:t>
            </a:r>
          </a:p>
        </p:txBody>
      </p:sp>
      <p:sp>
        <p:nvSpPr>
          <p:cNvPr id="12" name="TextBox 12"/>
          <p:cNvSpPr txBox="1"/>
          <p:nvPr/>
        </p:nvSpPr>
        <p:spPr>
          <a:xfrm>
            <a:off x="7068941" y="1815513"/>
            <a:ext cx="4113743" cy="240782"/>
          </a:xfrm>
          <a:prstGeom prst="rect">
            <a:avLst/>
          </a:prstGeom>
        </p:spPr>
        <p:txBody>
          <a:bodyPr lIns="0" tIns="0" rIns="0" bIns="0" rtlCol="0" anchor="t">
            <a:spAutoFit/>
          </a:bodyPr>
          <a:lstStyle/>
          <a:p>
            <a:pPr algn="l">
              <a:lnSpc>
                <a:spcPts val="1959"/>
              </a:lnSpc>
            </a:pPr>
            <a:r>
              <a:rPr lang="en-US" sz="1399" i="1">
                <a:solidFill>
                  <a:srgbClr val="000000"/>
                </a:solidFill>
                <a:latin typeface="Raleway Italics"/>
                <a:ea typeface="Raleway Italics"/>
                <a:cs typeface="Raleway Italics"/>
                <a:sym typeface="Raleway Italics"/>
              </a:rPr>
              <a:t>(Hukkelberg vd., 2019; McCollow ve Hoffman, 2019)</a:t>
            </a:r>
          </a:p>
        </p:txBody>
      </p:sp>
      <p:sp>
        <p:nvSpPr>
          <p:cNvPr id="13" name="TextBox 13"/>
          <p:cNvSpPr txBox="1"/>
          <p:nvPr/>
        </p:nvSpPr>
        <p:spPr>
          <a:xfrm>
            <a:off x="9567224" y="4723305"/>
            <a:ext cx="1629708" cy="240782"/>
          </a:xfrm>
          <a:prstGeom prst="rect">
            <a:avLst/>
          </a:prstGeom>
        </p:spPr>
        <p:txBody>
          <a:bodyPr lIns="0" tIns="0" rIns="0" bIns="0" rtlCol="0" anchor="t">
            <a:spAutoFit/>
          </a:bodyPr>
          <a:lstStyle/>
          <a:p>
            <a:pPr algn="l">
              <a:lnSpc>
                <a:spcPts val="1959"/>
              </a:lnSpc>
            </a:pPr>
            <a:r>
              <a:rPr lang="en-US" sz="1399" i="1">
                <a:solidFill>
                  <a:srgbClr val="000000"/>
                </a:solidFill>
                <a:latin typeface="Raleway Italics"/>
                <a:ea typeface="Raleway Italics"/>
                <a:cs typeface="Raleway Italics"/>
                <a:sym typeface="Raleway Italics"/>
              </a:rPr>
              <a:t>(Wang ve ark., 2019)</a:t>
            </a:r>
          </a:p>
        </p:txBody>
      </p:sp>
      <p:sp>
        <p:nvSpPr>
          <p:cNvPr id="14" name="TextBox 14"/>
          <p:cNvSpPr txBox="1"/>
          <p:nvPr/>
        </p:nvSpPr>
        <p:spPr>
          <a:xfrm>
            <a:off x="8167049" y="3324092"/>
            <a:ext cx="3057935" cy="240954"/>
          </a:xfrm>
          <a:prstGeom prst="rect">
            <a:avLst/>
          </a:prstGeom>
        </p:spPr>
        <p:txBody>
          <a:bodyPr lIns="0" tIns="0" rIns="0" bIns="0" rtlCol="0" anchor="t">
            <a:spAutoFit/>
          </a:bodyPr>
          <a:lstStyle/>
          <a:p>
            <a:pPr algn="l">
              <a:lnSpc>
                <a:spcPts val="1959"/>
              </a:lnSpc>
            </a:pPr>
            <a:r>
              <a:rPr lang="en-US" sz="1399" i="1">
                <a:solidFill>
                  <a:srgbClr val="000000"/>
                </a:solidFill>
                <a:latin typeface="Raleway Italics"/>
                <a:ea typeface="Raleway Italics"/>
                <a:cs typeface="Raleway Italics"/>
                <a:sym typeface="Raleway Italics"/>
              </a:rPr>
              <a:t>(Alzahrani </a:t>
            </a:r>
            <a:r>
              <a:rPr lang="en-US" sz="1399">
                <a:solidFill>
                  <a:srgbClr val="000000"/>
                </a:solidFill>
                <a:latin typeface="Raleway"/>
                <a:ea typeface="Raleway"/>
                <a:cs typeface="Raleway"/>
                <a:sym typeface="Raleway"/>
              </a:rPr>
              <a:t>vd.,</a:t>
            </a:r>
            <a:r>
              <a:rPr lang="en-US" sz="1399" i="1">
                <a:solidFill>
                  <a:srgbClr val="000000"/>
                </a:solidFill>
                <a:latin typeface="Raleway Italics"/>
                <a:ea typeface="Raleway Italics"/>
                <a:cs typeface="Raleway Italics"/>
                <a:sym typeface="Raleway Italics"/>
              </a:rPr>
              <a:t> 2019; Durlak </a:t>
            </a:r>
            <a:r>
              <a:rPr lang="en-US" sz="1399">
                <a:solidFill>
                  <a:srgbClr val="000000"/>
                </a:solidFill>
                <a:latin typeface="Raleway"/>
                <a:ea typeface="Raleway"/>
                <a:cs typeface="Raleway"/>
                <a:sym typeface="Raleway"/>
              </a:rPr>
              <a:t>vd.,</a:t>
            </a:r>
            <a:r>
              <a:rPr lang="en-US" sz="1399" i="1">
                <a:solidFill>
                  <a:srgbClr val="000000"/>
                </a:solidFill>
                <a:latin typeface="Raleway Italics"/>
                <a:ea typeface="Raleway Italics"/>
                <a:cs typeface="Raleway Italics"/>
                <a:sym typeface="Raleway Italics"/>
              </a:rPr>
              <a:t> 2011)</a:t>
            </a:r>
          </a:p>
        </p:txBody>
      </p:sp>
      <p:sp>
        <p:nvSpPr>
          <p:cNvPr id="15" name="TextBox 15"/>
          <p:cNvSpPr txBox="1"/>
          <p:nvPr/>
        </p:nvSpPr>
        <p:spPr>
          <a:xfrm>
            <a:off x="7944803" y="6170924"/>
            <a:ext cx="3284687" cy="240954"/>
          </a:xfrm>
          <a:prstGeom prst="rect">
            <a:avLst/>
          </a:prstGeom>
        </p:spPr>
        <p:txBody>
          <a:bodyPr lIns="0" tIns="0" rIns="0" bIns="0" rtlCol="0" anchor="t">
            <a:spAutoFit/>
          </a:bodyPr>
          <a:lstStyle/>
          <a:p>
            <a:pPr algn="l">
              <a:lnSpc>
                <a:spcPts val="1959"/>
              </a:lnSpc>
            </a:pPr>
            <a:r>
              <a:rPr lang="en-US" sz="1399" i="1">
                <a:solidFill>
                  <a:srgbClr val="000000"/>
                </a:solidFill>
                <a:latin typeface="Raleway Italics"/>
                <a:ea typeface="Raleway Italics"/>
                <a:cs typeface="Raleway Italics"/>
                <a:sym typeface="Raleway Italics"/>
              </a:rPr>
              <a:t>(Huber </a:t>
            </a:r>
            <a:r>
              <a:rPr lang="en-US" sz="1399">
                <a:solidFill>
                  <a:srgbClr val="000000"/>
                </a:solidFill>
                <a:latin typeface="Raleway"/>
                <a:ea typeface="Raleway"/>
                <a:cs typeface="Raleway"/>
                <a:sym typeface="Raleway"/>
              </a:rPr>
              <a:t>vd.,</a:t>
            </a:r>
            <a:r>
              <a:rPr lang="en-US" sz="1399" i="1">
                <a:solidFill>
                  <a:srgbClr val="000000"/>
                </a:solidFill>
                <a:latin typeface="Raleway Italics"/>
                <a:ea typeface="Raleway Italics"/>
                <a:cs typeface="Raleway Italics"/>
                <a:sym typeface="Raleway Italics"/>
              </a:rPr>
              <a:t> 2019; Kanishi ve Wong, 2018)</a:t>
            </a:r>
          </a:p>
        </p:txBody>
      </p:sp>
      <p:sp>
        <p:nvSpPr>
          <p:cNvPr id="16" name="TextBox 16"/>
          <p:cNvSpPr txBox="1"/>
          <p:nvPr/>
        </p:nvSpPr>
        <p:spPr>
          <a:xfrm>
            <a:off x="3023397" y="20869"/>
            <a:ext cx="6262221" cy="482765"/>
          </a:xfrm>
          <a:prstGeom prst="rect">
            <a:avLst/>
          </a:prstGeom>
        </p:spPr>
        <p:txBody>
          <a:bodyPr lIns="0" tIns="0" rIns="0" bIns="0" rtlCol="0" anchor="t">
            <a:spAutoFit/>
          </a:bodyPr>
          <a:lstStyle/>
          <a:p>
            <a:pPr algn="l">
              <a:lnSpc>
                <a:spcPts val="3843"/>
              </a:lnSpc>
            </a:pPr>
            <a:r>
              <a:rPr lang="en-US" sz="2745" spc="52">
                <a:solidFill>
                  <a:srgbClr val="FFFFFF"/>
                </a:solidFill>
                <a:latin typeface="Raleway Light"/>
                <a:ea typeface="Raleway Light"/>
                <a:cs typeface="Raleway Light"/>
                <a:sym typeface="Raleway Light"/>
              </a:rPr>
              <a:t>Sosyal Duygusal Beceri Göstergeleri</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0" y="2"/>
            <a:ext cx="12192000" cy="577853"/>
            <a:chOff x="0" y="0"/>
            <a:chExt cx="12192000" cy="577850"/>
          </a:xfrm>
        </p:grpSpPr>
        <p:sp>
          <p:nvSpPr>
            <p:cNvPr id="3" name="Freeform 3"/>
            <p:cNvSpPr/>
            <p:nvPr/>
          </p:nvSpPr>
          <p:spPr>
            <a:xfrm>
              <a:off x="0" y="0"/>
              <a:ext cx="12192000" cy="577850"/>
            </a:xfrm>
            <a:custGeom>
              <a:avLst/>
              <a:gdLst/>
              <a:ahLst/>
              <a:cxnLst/>
              <a:rect l="l" t="t" r="r" b="b"/>
              <a:pathLst>
                <a:path w="12192000" h="577850">
                  <a:moveTo>
                    <a:pt x="0" y="0"/>
                  </a:moveTo>
                  <a:lnTo>
                    <a:pt x="12192000" y="0"/>
                  </a:lnTo>
                  <a:lnTo>
                    <a:pt x="12192000" y="577850"/>
                  </a:lnTo>
                  <a:lnTo>
                    <a:pt x="0" y="577850"/>
                  </a:lnTo>
                  <a:close/>
                </a:path>
              </a:pathLst>
            </a:custGeom>
            <a:solidFill>
              <a:srgbClr val="7FCCBE"/>
            </a:solidFill>
          </p:spPr>
        </p:sp>
      </p:grpSp>
      <p:sp>
        <p:nvSpPr>
          <p:cNvPr id="4" name="Freeform 4"/>
          <p:cNvSpPr/>
          <p:nvPr/>
        </p:nvSpPr>
        <p:spPr>
          <a:xfrm>
            <a:off x="282026" y="717547"/>
            <a:ext cx="11627949" cy="5714952"/>
          </a:xfrm>
          <a:custGeom>
            <a:avLst/>
            <a:gdLst/>
            <a:ahLst/>
            <a:cxnLst/>
            <a:rect l="l" t="t" r="r" b="b"/>
            <a:pathLst>
              <a:path w="11627949" h="5714952">
                <a:moveTo>
                  <a:pt x="0" y="0"/>
                </a:moveTo>
                <a:lnTo>
                  <a:pt x="11627948" y="0"/>
                </a:lnTo>
                <a:lnTo>
                  <a:pt x="11627948" y="5714952"/>
                </a:lnTo>
                <a:lnTo>
                  <a:pt x="0" y="571495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TextBox 5"/>
          <p:cNvSpPr txBox="1"/>
          <p:nvPr/>
        </p:nvSpPr>
        <p:spPr>
          <a:xfrm>
            <a:off x="746693" y="1021232"/>
            <a:ext cx="108814" cy="407079"/>
          </a:xfrm>
          <a:prstGeom prst="rect">
            <a:avLst/>
          </a:prstGeom>
        </p:spPr>
        <p:txBody>
          <a:bodyPr lIns="0" tIns="0" rIns="0" bIns="0" rtlCol="0" anchor="t">
            <a:spAutoFit/>
          </a:bodyPr>
          <a:lstStyle/>
          <a:p>
            <a:pPr algn="l">
              <a:lnSpc>
                <a:spcPts val="3359"/>
              </a:lnSpc>
            </a:pPr>
            <a:r>
              <a:rPr lang="en-US" sz="2400" spc="-19">
                <a:solidFill>
                  <a:srgbClr val="000000"/>
                </a:solidFill>
                <a:latin typeface="IBM Plex Sans Condensed"/>
                <a:ea typeface="IBM Plex Sans Condensed"/>
                <a:cs typeface="IBM Plex Sans Condensed"/>
                <a:sym typeface="IBM Plex Sans Condensed"/>
              </a:rPr>
              <a:t>•</a:t>
            </a:r>
          </a:p>
        </p:txBody>
      </p:sp>
      <p:sp>
        <p:nvSpPr>
          <p:cNvPr id="6" name="TextBox 6"/>
          <p:cNvSpPr txBox="1"/>
          <p:nvPr/>
        </p:nvSpPr>
        <p:spPr>
          <a:xfrm>
            <a:off x="828037" y="2170328"/>
            <a:ext cx="108814" cy="407079"/>
          </a:xfrm>
          <a:prstGeom prst="rect">
            <a:avLst/>
          </a:prstGeom>
        </p:spPr>
        <p:txBody>
          <a:bodyPr lIns="0" tIns="0" rIns="0" bIns="0" rtlCol="0" anchor="t">
            <a:spAutoFit/>
          </a:bodyPr>
          <a:lstStyle/>
          <a:p>
            <a:pPr algn="l">
              <a:lnSpc>
                <a:spcPts val="3359"/>
              </a:lnSpc>
            </a:pPr>
            <a:r>
              <a:rPr lang="en-US" sz="2400" spc="-19">
                <a:solidFill>
                  <a:srgbClr val="000000"/>
                </a:solidFill>
                <a:latin typeface="IBM Plex Sans Condensed"/>
                <a:ea typeface="IBM Plex Sans Condensed"/>
                <a:cs typeface="IBM Plex Sans Condensed"/>
                <a:sym typeface="IBM Plex Sans Condensed"/>
              </a:rPr>
              <a:t>•</a:t>
            </a:r>
          </a:p>
        </p:txBody>
      </p:sp>
      <p:sp>
        <p:nvSpPr>
          <p:cNvPr id="7" name="TextBox 7"/>
          <p:cNvSpPr txBox="1"/>
          <p:nvPr/>
        </p:nvSpPr>
        <p:spPr>
          <a:xfrm>
            <a:off x="828037" y="5480437"/>
            <a:ext cx="6081036" cy="465010"/>
          </a:xfrm>
          <a:prstGeom prst="rect">
            <a:avLst/>
          </a:prstGeom>
        </p:spPr>
        <p:txBody>
          <a:bodyPr lIns="0" tIns="0" rIns="0" bIns="0" rtlCol="0" anchor="t">
            <a:spAutoFit/>
          </a:bodyPr>
          <a:lstStyle/>
          <a:p>
            <a:pPr algn="l">
              <a:lnSpc>
                <a:spcPts val="3359"/>
              </a:lnSpc>
            </a:pPr>
            <a:r>
              <a:rPr lang="en-US" sz="2400">
                <a:solidFill>
                  <a:srgbClr val="000000"/>
                </a:solidFill>
                <a:latin typeface="Raleway"/>
                <a:ea typeface="Raleway"/>
                <a:cs typeface="Raleway"/>
                <a:sym typeface="Raleway"/>
              </a:rPr>
              <a:t>•Yüksek akademik performans sergileme</a:t>
            </a:r>
          </a:p>
        </p:txBody>
      </p:sp>
      <p:sp>
        <p:nvSpPr>
          <p:cNvPr id="8" name="TextBox 8"/>
          <p:cNvSpPr txBox="1"/>
          <p:nvPr/>
        </p:nvSpPr>
        <p:spPr>
          <a:xfrm>
            <a:off x="1113787" y="2118893"/>
            <a:ext cx="6896157" cy="420929"/>
          </a:xfrm>
          <a:prstGeom prst="rect">
            <a:avLst/>
          </a:prstGeom>
        </p:spPr>
        <p:txBody>
          <a:bodyPr lIns="0" tIns="0" rIns="0" bIns="0" rtlCol="0" anchor="t">
            <a:spAutoFit/>
          </a:bodyPr>
          <a:lstStyle/>
          <a:p>
            <a:pPr algn="l">
              <a:lnSpc>
                <a:spcPts val="3359"/>
              </a:lnSpc>
            </a:pPr>
            <a:r>
              <a:rPr lang="en-US" sz="2400">
                <a:solidFill>
                  <a:srgbClr val="000000"/>
                </a:solidFill>
                <a:latin typeface="Raleway"/>
                <a:ea typeface="Raleway"/>
                <a:cs typeface="Raleway"/>
                <a:sym typeface="Raleway"/>
              </a:rPr>
              <a:t>İyilik h</a:t>
            </a:r>
            <a:r>
              <a:rPr lang="en-US" sz="2400">
                <a:solidFill>
                  <a:srgbClr val="252424"/>
                </a:solidFill>
                <a:latin typeface="Raleway"/>
                <a:ea typeface="Raleway"/>
                <a:cs typeface="Raleway"/>
                <a:sym typeface="Raleway"/>
              </a:rPr>
              <a:t>â</a:t>
            </a:r>
            <a:r>
              <a:rPr lang="en-US" sz="2400">
                <a:solidFill>
                  <a:srgbClr val="000000"/>
                </a:solidFill>
                <a:latin typeface="Raleway"/>
                <a:ea typeface="Raleway"/>
                <a:cs typeface="Raleway"/>
                <a:sym typeface="Raleway"/>
              </a:rPr>
              <a:t>li ve psikolojik sağlamlığın yüksek olması</a:t>
            </a:r>
          </a:p>
        </p:txBody>
      </p:sp>
      <p:sp>
        <p:nvSpPr>
          <p:cNvPr id="9" name="TextBox 9"/>
          <p:cNvSpPr txBox="1"/>
          <p:nvPr/>
        </p:nvSpPr>
        <p:spPr>
          <a:xfrm>
            <a:off x="1203893" y="969797"/>
            <a:ext cx="7091534" cy="420929"/>
          </a:xfrm>
          <a:prstGeom prst="rect">
            <a:avLst/>
          </a:prstGeom>
        </p:spPr>
        <p:txBody>
          <a:bodyPr lIns="0" tIns="0" rIns="0" bIns="0" rtlCol="0" anchor="t">
            <a:spAutoFit/>
          </a:bodyPr>
          <a:lstStyle/>
          <a:p>
            <a:pPr algn="l">
              <a:lnSpc>
                <a:spcPts val="3359"/>
              </a:lnSpc>
            </a:pPr>
            <a:r>
              <a:rPr lang="en-US" sz="2400">
                <a:solidFill>
                  <a:srgbClr val="000000"/>
                </a:solidFill>
                <a:latin typeface="Raleway"/>
                <a:ea typeface="Raleway"/>
                <a:cs typeface="Raleway"/>
                <a:sym typeface="Raleway"/>
              </a:rPr>
              <a:t>Okula ve topluma daha kolay uyum sağlayabilme</a:t>
            </a:r>
          </a:p>
        </p:txBody>
      </p:sp>
      <p:sp>
        <p:nvSpPr>
          <p:cNvPr id="10" name="TextBox 10"/>
          <p:cNvSpPr txBox="1"/>
          <p:nvPr/>
        </p:nvSpPr>
        <p:spPr>
          <a:xfrm>
            <a:off x="828037" y="2976886"/>
            <a:ext cx="10177501" cy="722185"/>
          </a:xfrm>
          <a:prstGeom prst="rect">
            <a:avLst/>
          </a:prstGeom>
        </p:spPr>
        <p:txBody>
          <a:bodyPr lIns="0" tIns="0" rIns="0" bIns="0" rtlCol="0" anchor="t">
            <a:spAutoFit/>
          </a:bodyPr>
          <a:lstStyle/>
          <a:p>
            <a:pPr algn="l">
              <a:lnSpc>
                <a:spcPts val="6000"/>
              </a:lnSpc>
            </a:pPr>
            <a:r>
              <a:rPr lang="en-US" sz="2400">
                <a:solidFill>
                  <a:srgbClr val="000000"/>
                </a:solidFill>
                <a:latin typeface="Raleway"/>
                <a:ea typeface="Raleway"/>
                <a:cs typeface="Raleway"/>
                <a:sym typeface="Raleway"/>
              </a:rPr>
              <a:t>•Değişimlere daha açık olma ve değişimlere kolaylıkla uyum sağlama </a:t>
            </a:r>
          </a:p>
        </p:txBody>
      </p:sp>
      <p:sp>
        <p:nvSpPr>
          <p:cNvPr id="11" name="TextBox 11"/>
          <p:cNvSpPr txBox="1"/>
          <p:nvPr/>
        </p:nvSpPr>
        <p:spPr>
          <a:xfrm>
            <a:off x="828037" y="4122934"/>
            <a:ext cx="8714737" cy="722185"/>
          </a:xfrm>
          <a:prstGeom prst="rect">
            <a:avLst/>
          </a:prstGeom>
        </p:spPr>
        <p:txBody>
          <a:bodyPr lIns="0" tIns="0" rIns="0" bIns="0" rtlCol="0" anchor="t">
            <a:spAutoFit/>
          </a:bodyPr>
          <a:lstStyle/>
          <a:p>
            <a:pPr algn="l">
              <a:lnSpc>
                <a:spcPts val="6000"/>
              </a:lnSpc>
            </a:pPr>
            <a:r>
              <a:rPr lang="en-US" sz="2400">
                <a:solidFill>
                  <a:srgbClr val="000000"/>
                </a:solidFill>
                <a:latin typeface="Raleway"/>
                <a:ea typeface="Raleway"/>
                <a:cs typeface="Raleway"/>
                <a:sym typeface="Raleway"/>
              </a:rPr>
              <a:t>•Okula ve çalışma yaşamına dair olumlu tutuma sahip olma </a:t>
            </a:r>
          </a:p>
        </p:txBody>
      </p:sp>
      <p:sp>
        <p:nvSpPr>
          <p:cNvPr id="12" name="TextBox 12"/>
          <p:cNvSpPr txBox="1"/>
          <p:nvPr/>
        </p:nvSpPr>
        <p:spPr>
          <a:xfrm>
            <a:off x="7577699" y="1501569"/>
            <a:ext cx="3576152" cy="240782"/>
          </a:xfrm>
          <a:prstGeom prst="rect">
            <a:avLst/>
          </a:prstGeom>
        </p:spPr>
        <p:txBody>
          <a:bodyPr lIns="0" tIns="0" rIns="0" bIns="0" rtlCol="0" anchor="t">
            <a:spAutoFit/>
          </a:bodyPr>
          <a:lstStyle/>
          <a:p>
            <a:pPr algn="l">
              <a:lnSpc>
                <a:spcPts val="1959"/>
              </a:lnSpc>
            </a:pPr>
            <a:r>
              <a:rPr lang="en-US" sz="1399" i="1">
                <a:solidFill>
                  <a:srgbClr val="000000"/>
                </a:solidFill>
                <a:latin typeface="Raleway Italics"/>
                <a:ea typeface="Raleway Italics"/>
                <a:cs typeface="Raleway Italics"/>
                <a:sym typeface="Raleway Italics"/>
              </a:rPr>
              <a:t>(Chernyshenko, Kankaras ve Drasgow, 2018)</a:t>
            </a:r>
          </a:p>
        </p:txBody>
      </p:sp>
      <p:sp>
        <p:nvSpPr>
          <p:cNvPr id="13" name="TextBox 13"/>
          <p:cNvSpPr txBox="1"/>
          <p:nvPr/>
        </p:nvSpPr>
        <p:spPr>
          <a:xfrm>
            <a:off x="7928924" y="3772329"/>
            <a:ext cx="3245977" cy="240782"/>
          </a:xfrm>
          <a:prstGeom prst="rect">
            <a:avLst/>
          </a:prstGeom>
        </p:spPr>
        <p:txBody>
          <a:bodyPr lIns="0" tIns="0" rIns="0" bIns="0" rtlCol="0" anchor="t">
            <a:spAutoFit/>
          </a:bodyPr>
          <a:lstStyle/>
          <a:p>
            <a:pPr algn="l">
              <a:lnSpc>
                <a:spcPts val="1959"/>
              </a:lnSpc>
            </a:pPr>
            <a:r>
              <a:rPr lang="en-US" sz="1399" i="1">
                <a:solidFill>
                  <a:srgbClr val="000000"/>
                </a:solidFill>
                <a:latin typeface="Raleway Italics"/>
                <a:ea typeface="Raleway Italics"/>
                <a:cs typeface="Raleway Italics"/>
                <a:sym typeface="Raleway Italics"/>
              </a:rPr>
              <a:t>(Cristovao, Candeias ve Verdasca, 2020)</a:t>
            </a:r>
          </a:p>
        </p:txBody>
      </p:sp>
      <p:sp>
        <p:nvSpPr>
          <p:cNvPr id="14" name="TextBox 14"/>
          <p:cNvSpPr txBox="1"/>
          <p:nvPr/>
        </p:nvSpPr>
        <p:spPr>
          <a:xfrm>
            <a:off x="8133712" y="4893993"/>
            <a:ext cx="3092091" cy="240782"/>
          </a:xfrm>
          <a:prstGeom prst="rect">
            <a:avLst/>
          </a:prstGeom>
        </p:spPr>
        <p:txBody>
          <a:bodyPr lIns="0" tIns="0" rIns="0" bIns="0" rtlCol="0" anchor="t">
            <a:spAutoFit/>
          </a:bodyPr>
          <a:lstStyle/>
          <a:p>
            <a:pPr algn="l">
              <a:lnSpc>
                <a:spcPts val="1959"/>
              </a:lnSpc>
            </a:pPr>
            <a:r>
              <a:rPr lang="en-US" sz="1399" i="1">
                <a:solidFill>
                  <a:srgbClr val="000000"/>
                </a:solidFill>
                <a:latin typeface="Raleway Italics"/>
                <a:ea typeface="Raleway Italics"/>
                <a:cs typeface="Raleway Italics"/>
                <a:sym typeface="Raleway Italics"/>
              </a:rPr>
              <a:t>(Bridgeland, Bruce ve Hariharan, 2013)</a:t>
            </a:r>
          </a:p>
        </p:txBody>
      </p:sp>
      <p:sp>
        <p:nvSpPr>
          <p:cNvPr id="15" name="TextBox 15"/>
          <p:cNvSpPr txBox="1"/>
          <p:nvPr/>
        </p:nvSpPr>
        <p:spPr>
          <a:xfrm>
            <a:off x="8011478" y="5994321"/>
            <a:ext cx="3216783" cy="240782"/>
          </a:xfrm>
          <a:prstGeom prst="rect">
            <a:avLst/>
          </a:prstGeom>
        </p:spPr>
        <p:txBody>
          <a:bodyPr lIns="0" tIns="0" rIns="0" bIns="0" rtlCol="0" anchor="t">
            <a:spAutoFit/>
          </a:bodyPr>
          <a:lstStyle/>
          <a:p>
            <a:pPr algn="l">
              <a:lnSpc>
                <a:spcPts val="1959"/>
              </a:lnSpc>
            </a:pPr>
            <a:r>
              <a:rPr lang="en-US" sz="1399" i="1">
                <a:solidFill>
                  <a:srgbClr val="000000"/>
                </a:solidFill>
                <a:latin typeface="Raleway Italics"/>
                <a:ea typeface="Raleway Italics"/>
                <a:cs typeface="Raleway Italics"/>
                <a:sym typeface="Raleway Italics"/>
              </a:rPr>
              <a:t>(Cristovao, Candeias ve Verdasca, 2017)</a:t>
            </a:r>
          </a:p>
        </p:txBody>
      </p:sp>
      <p:sp>
        <p:nvSpPr>
          <p:cNvPr id="16" name="TextBox 16"/>
          <p:cNvSpPr txBox="1"/>
          <p:nvPr/>
        </p:nvSpPr>
        <p:spPr>
          <a:xfrm>
            <a:off x="7871774" y="2626281"/>
            <a:ext cx="3359372" cy="240782"/>
          </a:xfrm>
          <a:prstGeom prst="rect">
            <a:avLst/>
          </a:prstGeom>
        </p:spPr>
        <p:txBody>
          <a:bodyPr lIns="0" tIns="0" rIns="0" bIns="0" rtlCol="0" anchor="t">
            <a:spAutoFit/>
          </a:bodyPr>
          <a:lstStyle/>
          <a:p>
            <a:pPr algn="l">
              <a:lnSpc>
                <a:spcPts val="1959"/>
              </a:lnSpc>
            </a:pPr>
            <a:r>
              <a:rPr lang="en-US" sz="1399" i="1">
                <a:solidFill>
                  <a:srgbClr val="000000"/>
                </a:solidFill>
                <a:latin typeface="Raleway Italics"/>
                <a:ea typeface="Raleway Italics"/>
                <a:cs typeface="Raleway Italics"/>
                <a:sym typeface="Raleway Italics"/>
              </a:rPr>
              <a:t>(McCollow ve Hoffman, 2019; OECD, 2021)</a:t>
            </a:r>
          </a:p>
        </p:txBody>
      </p:sp>
      <p:sp>
        <p:nvSpPr>
          <p:cNvPr id="17" name="TextBox 17"/>
          <p:cNvSpPr txBox="1"/>
          <p:nvPr/>
        </p:nvSpPr>
        <p:spPr>
          <a:xfrm>
            <a:off x="3023397" y="20869"/>
            <a:ext cx="6262221" cy="482765"/>
          </a:xfrm>
          <a:prstGeom prst="rect">
            <a:avLst/>
          </a:prstGeom>
        </p:spPr>
        <p:txBody>
          <a:bodyPr lIns="0" tIns="0" rIns="0" bIns="0" rtlCol="0" anchor="t">
            <a:spAutoFit/>
          </a:bodyPr>
          <a:lstStyle/>
          <a:p>
            <a:pPr algn="l">
              <a:lnSpc>
                <a:spcPts val="3843"/>
              </a:lnSpc>
            </a:pPr>
            <a:r>
              <a:rPr lang="en-US" sz="2745" spc="52">
                <a:solidFill>
                  <a:srgbClr val="FFFFFF"/>
                </a:solidFill>
                <a:latin typeface="Raleway Light"/>
                <a:ea typeface="Raleway Light"/>
                <a:cs typeface="Raleway Light"/>
                <a:sym typeface="Raleway Light"/>
              </a:rPr>
              <a:t>Sosyal Duygusal Beceri Göstergeleri</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229993"/>
            <a:ext cx="3242977" cy="4628007"/>
          </a:xfrm>
          <a:custGeom>
            <a:avLst/>
            <a:gdLst/>
            <a:ahLst/>
            <a:cxnLst/>
            <a:rect l="l" t="t" r="r" b="b"/>
            <a:pathLst>
              <a:path w="3242977" h="4628007">
                <a:moveTo>
                  <a:pt x="0" y="0"/>
                </a:moveTo>
                <a:lnTo>
                  <a:pt x="3242977" y="0"/>
                </a:lnTo>
                <a:lnTo>
                  <a:pt x="3242977" y="4628007"/>
                </a:lnTo>
                <a:lnTo>
                  <a:pt x="0" y="4628007"/>
                </a:lnTo>
                <a:lnTo>
                  <a:pt x="0" y="0"/>
                </a:lnTo>
                <a:close/>
              </a:path>
            </a:pathLst>
          </a:custGeom>
          <a:blipFill>
            <a:blip r:embed="rId2"/>
            <a:stretch>
              <a:fillRect l="-3817" b="-2280"/>
            </a:stretch>
          </a:blipFill>
        </p:spPr>
      </p:sp>
      <p:sp>
        <p:nvSpPr>
          <p:cNvPr id="3" name="Freeform 3"/>
          <p:cNvSpPr/>
          <p:nvPr/>
        </p:nvSpPr>
        <p:spPr>
          <a:xfrm>
            <a:off x="0" y="820522"/>
            <a:ext cx="311715" cy="635803"/>
          </a:xfrm>
          <a:custGeom>
            <a:avLst/>
            <a:gdLst/>
            <a:ahLst/>
            <a:cxnLst/>
            <a:rect l="l" t="t" r="r" b="b"/>
            <a:pathLst>
              <a:path w="311715" h="635803">
                <a:moveTo>
                  <a:pt x="0" y="0"/>
                </a:moveTo>
                <a:lnTo>
                  <a:pt x="311715" y="0"/>
                </a:lnTo>
                <a:lnTo>
                  <a:pt x="311715" y="635803"/>
                </a:lnTo>
                <a:lnTo>
                  <a:pt x="0" y="63580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4" name="Group 4"/>
          <p:cNvGrpSpPr>
            <a:grpSpLocks noChangeAspect="1"/>
          </p:cNvGrpSpPr>
          <p:nvPr/>
        </p:nvGrpSpPr>
        <p:grpSpPr>
          <a:xfrm>
            <a:off x="1735769" y="3664229"/>
            <a:ext cx="1444895" cy="1071343"/>
            <a:chOff x="0" y="0"/>
            <a:chExt cx="1444892" cy="1071347"/>
          </a:xfrm>
        </p:grpSpPr>
        <p:sp>
          <p:nvSpPr>
            <p:cNvPr id="5" name="Freeform 5"/>
            <p:cNvSpPr/>
            <p:nvPr/>
          </p:nvSpPr>
          <p:spPr>
            <a:xfrm>
              <a:off x="753618" y="63500"/>
              <a:ext cx="627761" cy="643890"/>
            </a:xfrm>
            <a:custGeom>
              <a:avLst/>
              <a:gdLst/>
              <a:ahLst/>
              <a:cxnLst/>
              <a:rect l="l" t="t" r="r" b="b"/>
              <a:pathLst>
                <a:path w="627761" h="643890">
                  <a:moveTo>
                    <a:pt x="623189" y="643890"/>
                  </a:moveTo>
                  <a:lnTo>
                    <a:pt x="42037" y="47752"/>
                  </a:lnTo>
                  <a:lnTo>
                    <a:pt x="46609" y="43307"/>
                  </a:lnTo>
                  <a:lnTo>
                    <a:pt x="627761" y="639572"/>
                  </a:lnTo>
                  <a:close/>
                  <a:moveTo>
                    <a:pt x="25908" y="81153"/>
                  </a:moveTo>
                  <a:lnTo>
                    <a:pt x="0" y="0"/>
                  </a:lnTo>
                  <a:lnTo>
                    <a:pt x="80518" y="27940"/>
                  </a:lnTo>
                  <a:close/>
                </a:path>
              </a:pathLst>
            </a:custGeom>
            <a:solidFill>
              <a:srgbClr val="4472C4"/>
            </a:solidFill>
          </p:spPr>
        </p:sp>
        <p:sp>
          <p:nvSpPr>
            <p:cNvPr id="6" name="Freeform 6"/>
            <p:cNvSpPr/>
            <p:nvPr/>
          </p:nvSpPr>
          <p:spPr>
            <a:xfrm>
              <a:off x="285750" y="369062"/>
              <a:ext cx="1008634" cy="475742"/>
            </a:xfrm>
            <a:custGeom>
              <a:avLst/>
              <a:gdLst/>
              <a:ahLst/>
              <a:cxnLst/>
              <a:rect l="l" t="t" r="r" b="b"/>
              <a:pathLst>
                <a:path w="1008634" h="475742">
                  <a:moveTo>
                    <a:pt x="1005967" y="475742"/>
                  </a:moveTo>
                  <a:lnTo>
                    <a:pt x="56261" y="32004"/>
                  </a:lnTo>
                  <a:lnTo>
                    <a:pt x="58928" y="26289"/>
                  </a:lnTo>
                  <a:lnTo>
                    <a:pt x="1008634" y="470027"/>
                  </a:lnTo>
                  <a:close/>
                  <a:moveTo>
                    <a:pt x="52959" y="69088"/>
                  </a:moveTo>
                  <a:lnTo>
                    <a:pt x="0" y="2286"/>
                  </a:lnTo>
                  <a:lnTo>
                    <a:pt x="85217" y="0"/>
                  </a:lnTo>
                  <a:close/>
                </a:path>
              </a:pathLst>
            </a:custGeom>
            <a:solidFill>
              <a:srgbClr val="4472C4"/>
            </a:solidFill>
          </p:spPr>
        </p:sp>
        <p:sp>
          <p:nvSpPr>
            <p:cNvPr id="7" name="Freeform 7"/>
            <p:cNvSpPr/>
            <p:nvPr/>
          </p:nvSpPr>
          <p:spPr>
            <a:xfrm>
              <a:off x="63500" y="930275"/>
              <a:ext cx="1155954" cy="77597"/>
            </a:xfrm>
            <a:custGeom>
              <a:avLst/>
              <a:gdLst/>
              <a:ahLst/>
              <a:cxnLst/>
              <a:rect l="l" t="t" r="r" b="b"/>
              <a:pathLst>
                <a:path w="1155954" h="77597">
                  <a:moveTo>
                    <a:pt x="1155573" y="77597"/>
                  </a:moveTo>
                  <a:lnTo>
                    <a:pt x="63373" y="40894"/>
                  </a:lnTo>
                  <a:lnTo>
                    <a:pt x="63627" y="34544"/>
                  </a:lnTo>
                  <a:lnTo>
                    <a:pt x="1155954" y="71247"/>
                  </a:lnTo>
                  <a:close/>
                  <a:moveTo>
                    <a:pt x="74803" y="76327"/>
                  </a:moveTo>
                  <a:lnTo>
                    <a:pt x="0" y="35560"/>
                  </a:lnTo>
                  <a:lnTo>
                    <a:pt x="77470" y="0"/>
                  </a:lnTo>
                  <a:close/>
                </a:path>
              </a:pathLst>
            </a:custGeom>
            <a:solidFill>
              <a:srgbClr val="4472C4"/>
            </a:solidFill>
          </p:spPr>
        </p:sp>
      </p:grpSp>
      <p:grpSp>
        <p:nvGrpSpPr>
          <p:cNvPr id="8" name="Group 8"/>
          <p:cNvGrpSpPr>
            <a:grpSpLocks noChangeAspect="1"/>
          </p:cNvGrpSpPr>
          <p:nvPr/>
        </p:nvGrpSpPr>
        <p:grpSpPr>
          <a:xfrm>
            <a:off x="1958035" y="4743240"/>
            <a:ext cx="1136428" cy="788651"/>
            <a:chOff x="0" y="0"/>
            <a:chExt cx="1136421" cy="788657"/>
          </a:xfrm>
        </p:grpSpPr>
        <p:sp>
          <p:nvSpPr>
            <p:cNvPr id="9" name="Freeform 9"/>
            <p:cNvSpPr/>
            <p:nvPr/>
          </p:nvSpPr>
          <p:spPr>
            <a:xfrm>
              <a:off x="63500" y="63500"/>
              <a:ext cx="944245" cy="366903"/>
            </a:xfrm>
            <a:custGeom>
              <a:avLst/>
              <a:gdLst/>
              <a:ahLst/>
              <a:cxnLst/>
              <a:rect l="l" t="t" r="r" b="b"/>
              <a:pathLst>
                <a:path w="944245" h="366903">
                  <a:moveTo>
                    <a:pt x="941959" y="0"/>
                  </a:moveTo>
                  <a:lnTo>
                    <a:pt x="58293" y="332740"/>
                  </a:lnTo>
                  <a:lnTo>
                    <a:pt x="60579" y="338709"/>
                  </a:lnTo>
                  <a:lnTo>
                    <a:pt x="944245" y="5969"/>
                  </a:lnTo>
                  <a:close/>
                  <a:moveTo>
                    <a:pt x="57912" y="295656"/>
                  </a:moveTo>
                  <a:lnTo>
                    <a:pt x="0" y="358140"/>
                  </a:lnTo>
                  <a:lnTo>
                    <a:pt x="84709" y="366903"/>
                  </a:lnTo>
                  <a:close/>
                </a:path>
              </a:pathLst>
            </a:custGeom>
            <a:solidFill>
              <a:srgbClr val="4472C4"/>
            </a:solidFill>
          </p:spPr>
        </p:sp>
        <p:sp>
          <p:nvSpPr>
            <p:cNvPr id="10" name="Freeform 10"/>
            <p:cNvSpPr/>
            <p:nvPr/>
          </p:nvSpPr>
          <p:spPr>
            <a:xfrm>
              <a:off x="531368" y="226822"/>
              <a:ext cx="541528" cy="498348"/>
            </a:xfrm>
            <a:custGeom>
              <a:avLst/>
              <a:gdLst/>
              <a:ahLst/>
              <a:cxnLst/>
              <a:rect l="l" t="t" r="r" b="b"/>
              <a:pathLst>
                <a:path w="541528" h="498348">
                  <a:moveTo>
                    <a:pt x="537210" y="0"/>
                  </a:moveTo>
                  <a:lnTo>
                    <a:pt x="44577" y="453009"/>
                  </a:lnTo>
                  <a:lnTo>
                    <a:pt x="48895" y="457708"/>
                  </a:lnTo>
                  <a:lnTo>
                    <a:pt x="541528" y="4699"/>
                  </a:lnTo>
                  <a:close/>
                  <a:moveTo>
                    <a:pt x="30353" y="418719"/>
                  </a:moveTo>
                  <a:lnTo>
                    <a:pt x="0" y="498348"/>
                  </a:lnTo>
                  <a:lnTo>
                    <a:pt x="81915" y="474853"/>
                  </a:lnTo>
                  <a:close/>
                </a:path>
              </a:pathLst>
            </a:custGeom>
            <a:solidFill>
              <a:srgbClr val="4472C4"/>
            </a:solidFill>
          </p:spPr>
        </p:sp>
      </p:grpSp>
      <p:grpSp>
        <p:nvGrpSpPr>
          <p:cNvPr id="11" name="Group 11"/>
          <p:cNvGrpSpPr>
            <a:grpSpLocks noChangeAspect="1"/>
          </p:cNvGrpSpPr>
          <p:nvPr/>
        </p:nvGrpSpPr>
        <p:grpSpPr>
          <a:xfrm>
            <a:off x="4833280" y="285226"/>
            <a:ext cx="7358710" cy="6588976"/>
            <a:chOff x="0" y="0"/>
            <a:chExt cx="7358710" cy="6588976"/>
          </a:xfrm>
        </p:grpSpPr>
        <p:sp>
          <p:nvSpPr>
            <p:cNvPr id="12" name="Freeform 12"/>
            <p:cNvSpPr/>
            <p:nvPr/>
          </p:nvSpPr>
          <p:spPr>
            <a:xfrm>
              <a:off x="0" y="0"/>
              <a:ext cx="7358761" cy="6572758"/>
            </a:xfrm>
            <a:custGeom>
              <a:avLst/>
              <a:gdLst/>
              <a:ahLst/>
              <a:cxnLst/>
              <a:rect l="l" t="t" r="r" b="b"/>
              <a:pathLst>
                <a:path w="7358761" h="6572758">
                  <a:moveTo>
                    <a:pt x="562356" y="0"/>
                  </a:moveTo>
                  <a:lnTo>
                    <a:pt x="562356" y="2758948"/>
                  </a:lnTo>
                  <a:lnTo>
                    <a:pt x="0" y="3294507"/>
                  </a:lnTo>
                  <a:lnTo>
                    <a:pt x="562356" y="3829939"/>
                  </a:lnTo>
                  <a:lnTo>
                    <a:pt x="562356" y="6572758"/>
                  </a:lnTo>
                  <a:lnTo>
                    <a:pt x="7358761" y="6572758"/>
                  </a:lnTo>
                  <a:lnTo>
                    <a:pt x="7358761" y="0"/>
                  </a:lnTo>
                  <a:close/>
                </a:path>
              </a:pathLst>
            </a:custGeom>
            <a:solidFill>
              <a:srgbClr val="FF7170"/>
            </a:solidFill>
          </p:spPr>
        </p:sp>
      </p:grpSp>
      <p:sp>
        <p:nvSpPr>
          <p:cNvPr id="13" name="Freeform 13"/>
          <p:cNvSpPr/>
          <p:nvPr/>
        </p:nvSpPr>
        <p:spPr>
          <a:xfrm>
            <a:off x="696763" y="2904973"/>
            <a:ext cx="1251699" cy="1059637"/>
          </a:xfrm>
          <a:custGeom>
            <a:avLst/>
            <a:gdLst/>
            <a:ahLst/>
            <a:cxnLst/>
            <a:rect l="l" t="t" r="r" b="b"/>
            <a:pathLst>
              <a:path w="1251699" h="1059637">
                <a:moveTo>
                  <a:pt x="0" y="0"/>
                </a:moveTo>
                <a:lnTo>
                  <a:pt x="1251700" y="0"/>
                </a:lnTo>
                <a:lnTo>
                  <a:pt x="1251700" y="1059637"/>
                </a:lnTo>
                <a:lnTo>
                  <a:pt x="0" y="1059637"/>
                </a:lnTo>
                <a:lnTo>
                  <a:pt x="0" y="0"/>
                </a:lnTo>
                <a:close/>
              </a:path>
            </a:pathLst>
          </a:custGeom>
          <a:blipFill>
            <a:blip r:embed="rId5"/>
            <a:stretch>
              <a:fillRect/>
            </a:stretch>
          </a:blipFill>
        </p:spPr>
      </p:sp>
      <p:sp>
        <p:nvSpPr>
          <p:cNvPr id="14" name="Freeform 14"/>
          <p:cNvSpPr/>
          <p:nvPr/>
        </p:nvSpPr>
        <p:spPr>
          <a:xfrm>
            <a:off x="226324" y="4127735"/>
            <a:ext cx="1155735" cy="859546"/>
          </a:xfrm>
          <a:custGeom>
            <a:avLst/>
            <a:gdLst/>
            <a:ahLst/>
            <a:cxnLst/>
            <a:rect l="l" t="t" r="r" b="b"/>
            <a:pathLst>
              <a:path w="1155735" h="859546">
                <a:moveTo>
                  <a:pt x="0" y="0"/>
                </a:moveTo>
                <a:lnTo>
                  <a:pt x="1155734" y="0"/>
                </a:lnTo>
                <a:lnTo>
                  <a:pt x="1155734" y="859545"/>
                </a:lnTo>
                <a:lnTo>
                  <a:pt x="0" y="859545"/>
                </a:lnTo>
                <a:lnTo>
                  <a:pt x="0" y="0"/>
                </a:lnTo>
                <a:close/>
              </a:path>
            </a:pathLst>
          </a:custGeom>
          <a:blipFill>
            <a:blip r:embed="rId6"/>
            <a:stretch>
              <a:fillRect t="-201038" b="-200116"/>
            </a:stretch>
          </a:blipFill>
        </p:spPr>
      </p:sp>
      <p:sp>
        <p:nvSpPr>
          <p:cNvPr id="15" name="Freeform 15"/>
          <p:cNvSpPr/>
          <p:nvPr/>
        </p:nvSpPr>
        <p:spPr>
          <a:xfrm>
            <a:off x="816331" y="5206784"/>
            <a:ext cx="1155735" cy="775021"/>
          </a:xfrm>
          <a:custGeom>
            <a:avLst/>
            <a:gdLst/>
            <a:ahLst/>
            <a:cxnLst/>
            <a:rect l="l" t="t" r="r" b="b"/>
            <a:pathLst>
              <a:path w="1155735" h="775021">
                <a:moveTo>
                  <a:pt x="0" y="0"/>
                </a:moveTo>
                <a:lnTo>
                  <a:pt x="1155735" y="0"/>
                </a:lnTo>
                <a:lnTo>
                  <a:pt x="1155735" y="775021"/>
                </a:lnTo>
                <a:lnTo>
                  <a:pt x="0" y="775021"/>
                </a:lnTo>
                <a:lnTo>
                  <a:pt x="0" y="0"/>
                </a:lnTo>
                <a:close/>
              </a:path>
            </a:pathLst>
          </a:custGeom>
          <a:blipFill>
            <a:blip r:embed="rId6"/>
            <a:stretch>
              <a:fillRect t="-329153" b="-126680"/>
            </a:stretch>
          </a:blipFill>
        </p:spPr>
      </p:sp>
      <p:sp>
        <p:nvSpPr>
          <p:cNvPr id="16" name="Freeform 16"/>
          <p:cNvSpPr/>
          <p:nvPr/>
        </p:nvSpPr>
        <p:spPr>
          <a:xfrm>
            <a:off x="1768040" y="5837253"/>
            <a:ext cx="1155735" cy="775021"/>
          </a:xfrm>
          <a:custGeom>
            <a:avLst/>
            <a:gdLst/>
            <a:ahLst/>
            <a:cxnLst/>
            <a:rect l="l" t="t" r="r" b="b"/>
            <a:pathLst>
              <a:path w="1155735" h="775021">
                <a:moveTo>
                  <a:pt x="0" y="0"/>
                </a:moveTo>
                <a:lnTo>
                  <a:pt x="1155735" y="0"/>
                </a:lnTo>
                <a:lnTo>
                  <a:pt x="1155735" y="775021"/>
                </a:lnTo>
                <a:lnTo>
                  <a:pt x="0" y="775021"/>
                </a:lnTo>
                <a:lnTo>
                  <a:pt x="0" y="0"/>
                </a:lnTo>
                <a:close/>
              </a:path>
            </a:pathLst>
          </a:custGeom>
          <a:blipFill>
            <a:blip r:embed="rId6"/>
            <a:stretch>
              <a:fillRect t="-437590" b="-18243"/>
            </a:stretch>
          </a:blipFill>
        </p:spPr>
      </p:sp>
      <p:sp>
        <p:nvSpPr>
          <p:cNvPr id="17" name="Freeform 17"/>
          <p:cNvSpPr/>
          <p:nvPr/>
        </p:nvSpPr>
        <p:spPr>
          <a:xfrm>
            <a:off x="5389083" y="3533175"/>
            <a:ext cx="1336015" cy="2878560"/>
          </a:xfrm>
          <a:custGeom>
            <a:avLst/>
            <a:gdLst/>
            <a:ahLst/>
            <a:cxnLst/>
            <a:rect l="l" t="t" r="r" b="b"/>
            <a:pathLst>
              <a:path w="1336015" h="2878560">
                <a:moveTo>
                  <a:pt x="0" y="0"/>
                </a:moveTo>
                <a:lnTo>
                  <a:pt x="1336015" y="0"/>
                </a:lnTo>
                <a:lnTo>
                  <a:pt x="1336015" y="2878560"/>
                </a:lnTo>
                <a:lnTo>
                  <a:pt x="0" y="2878560"/>
                </a:lnTo>
                <a:lnTo>
                  <a:pt x="0" y="0"/>
                </a:lnTo>
                <a:close/>
              </a:path>
            </a:pathLst>
          </a:custGeom>
          <a:blipFill>
            <a:blip r:embed="rId6"/>
            <a:stretch>
              <a:fillRect t="-69659" b="-3330"/>
            </a:stretch>
          </a:blipFill>
        </p:spPr>
      </p:sp>
      <p:sp>
        <p:nvSpPr>
          <p:cNvPr id="18" name="Freeform 18"/>
          <p:cNvSpPr/>
          <p:nvPr/>
        </p:nvSpPr>
        <p:spPr>
          <a:xfrm>
            <a:off x="5431241" y="2210933"/>
            <a:ext cx="1251690" cy="1059637"/>
          </a:xfrm>
          <a:custGeom>
            <a:avLst/>
            <a:gdLst/>
            <a:ahLst/>
            <a:cxnLst/>
            <a:rect l="l" t="t" r="r" b="b"/>
            <a:pathLst>
              <a:path w="1251690" h="1059637">
                <a:moveTo>
                  <a:pt x="0" y="0"/>
                </a:moveTo>
                <a:lnTo>
                  <a:pt x="1251689" y="0"/>
                </a:lnTo>
                <a:lnTo>
                  <a:pt x="1251689" y="1059638"/>
                </a:lnTo>
                <a:lnTo>
                  <a:pt x="0" y="1059638"/>
                </a:lnTo>
                <a:lnTo>
                  <a:pt x="0" y="0"/>
                </a:lnTo>
                <a:close/>
              </a:path>
            </a:pathLst>
          </a:custGeom>
          <a:blipFill>
            <a:blip r:embed="rId5"/>
            <a:stretch>
              <a:fillRect/>
            </a:stretch>
          </a:blipFill>
        </p:spPr>
      </p:sp>
      <p:sp>
        <p:nvSpPr>
          <p:cNvPr id="19" name="Freeform 19"/>
          <p:cNvSpPr/>
          <p:nvPr/>
        </p:nvSpPr>
        <p:spPr>
          <a:xfrm>
            <a:off x="5358613" y="847573"/>
            <a:ext cx="1474775" cy="1383744"/>
          </a:xfrm>
          <a:custGeom>
            <a:avLst/>
            <a:gdLst/>
            <a:ahLst/>
            <a:cxnLst/>
            <a:rect l="l" t="t" r="r" b="b"/>
            <a:pathLst>
              <a:path w="1474775" h="1383744">
                <a:moveTo>
                  <a:pt x="0" y="0"/>
                </a:moveTo>
                <a:lnTo>
                  <a:pt x="1474774" y="0"/>
                </a:lnTo>
                <a:lnTo>
                  <a:pt x="1474774" y="1383744"/>
                </a:lnTo>
                <a:lnTo>
                  <a:pt x="0" y="1383744"/>
                </a:lnTo>
                <a:lnTo>
                  <a:pt x="0" y="0"/>
                </a:lnTo>
                <a:close/>
              </a:path>
            </a:pathLst>
          </a:custGeom>
          <a:blipFill>
            <a:blip r:embed="rId7"/>
            <a:stretch>
              <a:fillRect/>
            </a:stretch>
          </a:blipFill>
        </p:spPr>
      </p:sp>
      <p:sp>
        <p:nvSpPr>
          <p:cNvPr id="20" name="Freeform 20"/>
          <p:cNvSpPr/>
          <p:nvPr/>
        </p:nvSpPr>
        <p:spPr>
          <a:xfrm>
            <a:off x="1794891" y="2429380"/>
            <a:ext cx="1155735" cy="1084393"/>
          </a:xfrm>
          <a:custGeom>
            <a:avLst/>
            <a:gdLst/>
            <a:ahLst/>
            <a:cxnLst/>
            <a:rect l="l" t="t" r="r" b="b"/>
            <a:pathLst>
              <a:path w="1155735" h="1084393">
                <a:moveTo>
                  <a:pt x="0" y="0"/>
                </a:moveTo>
                <a:lnTo>
                  <a:pt x="1155735" y="0"/>
                </a:lnTo>
                <a:lnTo>
                  <a:pt x="1155735" y="1084392"/>
                </a:lnTo>
                <a:lnTo>
                  <a:pt x="0" y="1084392"/>
                </a:lnTo>
                <a:lnTo>
                  <a:pt x="0" y="0"/>
                </a:lnTo>
                <a:close/>
              </a:path>
            </a:pathLst>
          </a:custGeom>
          <a:blipFill>
            <a:blip r:embed="rId7"/>
            <a:stretch>
              <a:fillRect/>
            </a:stretch>
          </a:blipFill>
        </p:spPr>
      </p:sp>
      <p:grpSp>
        <p:nvGrpSpPr>
          <p:cNvPr id="21" name="Group 21"/>
          <p:cNvGrpSpPr>
            <a:grpSpLocks noChangeAspect="1"/>
          </p:cNvGrpSpPr>
          <p:nvPr/>
        </p:nvGrpSpPr>
        <p:grpSpPr>
          <a:xfrm>
            <a:off x="0" y="2"/>
            <a:ext cx="12192000" cy="577853"/>
            <a:chOff x="0" y="0"/>
            <a:chExt cx="12192000" cy="577850"/>
          </a:xfrm>
        </p:grpSpPr>
        <p:sp>
          <p:nvSpPr>
            <p:cNvPr id="22" name="Freeform 22"/>
            <p:cNvSpPr/>
            <p:nvPr/>
          </p:nvSpPr>
          <p:spPr>
            <a:xfrm>
              <a:off x="0" y="0"/>
              <a:ext cx="12192000" cy="577850"/>
            </a:xfrm>
            <a:custGeom>
              <a:avLst/>
              <a:gdLst/>
              <a:ahLst/>
              <a:cxnLst/>
              <a:rect l="l" t="t" r="r" b="b"/>
              <a:pathLst>
                <a:path w="12192000" h="577850">
                  <a:moveTo>
                    <a:pt x="0" y="0"/>
                  </a:moveTo>
                  <a:lnTo>
                    <a:pt x="12192000" y="0"/>
                  </a:lnTo>
                  <a:lnTo>
                    <a:pt x="12192000" y="577850"/>
                  </a:lnTo>
                  <a:lnTo>
                    <a:pt x="0" y="577850"/>
                  </a:lnTo>
                  <a:close/>
                </a:path>
              </a:pathLst>
            </a:custGeom>
            <a:solidFill>
              <a:srgbClr val="7FCCBE"/>
            </a:solidFill>
          </p:spPr>
        </p:sp>
      </p:grpSp>
      <p:sp>
        <p:nvSpPr>
          <p:cNvPr id="23" name="TextBox 23"/>
          <p:cNvSpPr txBox="1"/>
          <p:nvPr/>
        </p:nvSpPr>
        <p:spPr>
          <a:xfrm>
            <a:off x="3172196" y="4386186"/>
            <a:ext cx="727672" cy="491080"/>
          </a:xfrm>
          <a:prstGeom prst="rect">
            <a:avLst/>
          </a:prstGeom>
        </p:spPr>
        <p:txBody>
          <a:bodyPr lIns="0" tIns="0" rIns="0" bIns="0" rtlCol="0" anchor="t">
            <a:spAutoFit/>
          </a:bodyPr>
          <a:lstStyle/>
          <a:p>
            <a:pPr algn="l">
              <a:lnSpc>
                <a:spcPts val="3920"/>
              </a:lnSpc>
            </a:pPr>
            <a:r>
              <a:rPr lang="en-US" sz="2800" b="1">
                <a:solidFill>
                  <a:srgbClr val="000000"/>
                </a:solidFill>
                <a:latin typeface="Raleway Bold"/>
                <a:ea typeface="Raleway Bold"/>
                <a:cs typeface="Raleway Bold"/>
                <a:sym typeface="Raleway Bold"/>
              </a:rPr>
              <a:t>SDB</a:t>
            </a:r>
          </a:p>
        </p:txBody>
      </p:sp>
      <p:sp>
        <p:nvSpPr>
          <p:cNvPr id="24" name="TextBox 24"/>
          <p:cNvSpPr txBox="1"/>
          <p:nvPr/>
        </p:nvSpPr>
        <p:spPr>
          <a:xfrm>
            <a:off x="574081" y="886320"/>
            <a:ext cx="3885809" cy="1284322"/>
          </a:xfrm>
          <a:prstGeom prst="rect">
            <a:avLst/>
          </a:prstGeom>
        </p:spPr>
        <p:txBody>
          <a:bodyPr lIns="0" tIns="0" rIns="0" bIns="0" rtlCol="0" anchor="t">
            <a:spAutoFit/>
          </a:bodyPr>
          <a:lstStyle/>
          <a:p>
            <a:pPr algn="just">
              <a:lnSpc>
                <a:spcPts val="3334"/>
              </a:lnSpc>
            </a:pPr>
            <a:r>
              <a:rPr lang="en-US" sz="2800" b="1">
                <a:solidFill>
                  <a:srgbClr val="000000"/>
                </a:solidFill>
                <a:latin typeface="Raleway Bold"/>
                <a:ea typeface="Raleway Bold"/>
                <a:cs typeface="Raleway Bold"/>
                <a:sym typeface="Raleway Bold"/>
              </a:rPr>
              <a:t>Ortaokul Kademesine Göre Sosyal Duygusal Beceri Göstergeleri</a:t>
            </a:r>
          </a:p>
        </p:txBody>
      </p:sp>
      <p:sp>
        <p:nvSpPr>
          <p:cNvPr id="25" name="TextBox 25"/>
          <p:cNvSpPr txBox="1"/>
          <p:nvPr/>
        </p:nvSpPr>
        <p:spPr>
          <a:xfrm>
            <a:off x="6620104" y="1238202"/>
            <a:ext cx="244364" cy="396992"/>
          </a:xfrm>
          <a:prstGeom prst="rect">
            <a:avLst/>
          </a:prstGeom>
        </p:spPr>
        <p:txBody>
          <a:bodyPr lIns="0" tIns="0" rIns="0" bIns="0" rtlCol="0" anchor="t">
            <a:spAutoFit/>
          </a:bodyPr>
          <a:lstStyle/>
          <a:p>
            <a:pPr algn="l">
              <a:lnSpc>
                <a:spcPts val="3359"/>
              </a:lnSpc>
            </a:pPr>
            <a:r>
              <a:rPr lang="en-US" sz="2400" spc="38">
                <a:solidFill>
                  <a:srgbClr val="FFFFFF"/>
                </a:solidFill>
                <a:latin typeface="Open Sans"/>
                <a:ea typeface="Open Sans"/>
                <a:cs typeface="Open Sans"/>
                <a:sym typeface="Open Sans"/>
              </a:rPr>
              <a:t>ü</a:t>
            </a:r>
          </a:p>
        </p:txBody>
      </p:sp>
      <p:sp>
        <p:nvSpPr>
          <p:cNvPr id="26" name="TextBox 26"/>
          <p:cNvSpPr txBox="1"/>
          <p:nvPr/>
        </p:nvSpPr>
        <p:spPr>
          <a:xfrm>
            <a:off x="6620104" y="2634186"/>
            <a:ext cx="244364" cy="396992"/>
          </a:xfrm>
          <a:prstGeom prst="rect">
            <a:avLst/>
          </a:prstGeom>
        </p:spPr>
        <p:txBody>
          <a:bodyPr lIns="0" tIns="0" rIns="0" bIns="0" rtlCol="0" anchor="t">
            <a:spAutoFit/>
          </a:bodyPr>
          <a:lstStyle/>
          <a:p>
            <a:pPr algn="l">
              <a:lnSpc>
                <a:spcPts val="3359"/>
              </a:lnSpc>
            </a:pPr>
            <a:r>
              <a:rPr lang="en-US" sz="2400" spc="38">
                <a:solidFill>
                  <a:srgbClr val="FFFFFF"/>
                </a:solidFill>
                <a:latin typeface="Open Sans"/>
                <a:ea typeface="Open Sans"/>
                <a:cs typeface="Open Sans"/>
                <a:sym typeface="Open Sans"/>
              </a:rPr>
              <a:t>ü</a:t>
            </a:r>
          </a:p>
        </p:txBody>
      </p:sp>
      <p:sp>
        <p:nvSpPr>
          <p:cNvPr id="27" name="TextBox 27"/>
          <p:cNvSpPr txBox="1"/>
          <p:nvPr/>
        </p:nvSpPr>
        <p:spPr>
          <a:xfrm>
            <a:off x="6620104" y="4831794"/>
            <a:ext cx="244364" cy="396992"/>
          </a:xfrm>
          <a:prstGeom prst="rect">
            <a:avLst/>
          </a:prstGeom>
        </p:spPr>
        <p:txBody>
          <a:bodyPr lIns="0" tIns="0" rIns="0" bIns="0" rtlCol="0" anchor="t">
            <a:spAutoFit/>
          </a:bodyPr>
          <a:lstStyle/>
          <a:p>
            <a:pPr algn="l">
              <a:lnSpc>
                <a:spcPts val="3359"/>
              </a:lnSpc>
            </a:pPr>
            <a:r>
              <a:rPr lang="en-US" sz="2400" spc="38">
                <a:solidFill>
                  <a:srgbClr val="FFFFFF"/>
                </a:solidFill>
                <a:latin typeface="Open Sans"/>
                <a:ea typeface="Open Sans"/>
                <a:cs typeface="Open Sans"/>
                <a:sym typeface="Open Sans"/>
              </a:rPr>
              <a:t>ü</a:t>
            </a:r>
          </a:p>
        </p:txBody>
      </p:sp>
      <p:sp>
        <p:nvSpPr>
          <p:cNvPr id="28" name="TextBox 28"/>
          <p:cNvSpPr txBox="1"/>
          <p:nvPr/>
        </p:nvSpPr>
        <p:spPr>
          <a:xfrm>
            <a:off x="6620104" y="5922978"/>
            <a:ext cx="244364" cy="396992"/>
          </a:xfrm>
          <a:prstGeom prst="rect">
            <a:avLst/>
          </a:prstGeom>
        </p:spPr>
        <p:txBody>
          <a:bodyPr lIns="0" tIns="0" rIns="0" bIns="0" rtlCol="0" anchor="t">
            <a:spAutoFit/>
          </a:bodyPr>
          <a:lstStyle/>
          <a:p>
            <a:pPr algn="l">
              <a:lnSpc>
                <a:spcPts val="3359"/>
              </a:lnSpc>
            </a:pPr>
            <a:r>
              <a:rPr lang="en-US" sz="2400" spc="38">
                <a:solidFill>
                  <a:srgbClr val="FFFFFF"/>
                </a:solidFill>
                <a:latin typeface="Open Sans"/>
                <a:ea typeface="Open Sans"/>
                <a:cs typeface="Open Sans"/>
                <a:sym typeface="Open Sans"/>
              </a:rPr>
              <a:t>ü</a:t>
            </a:r>
          </a:p>
        </p:txBody>
      </p:sp>
      <p:sp>
        <p:nvSpPr>
          <p:cNvPr id="29" name="TextBox 29"/>
          <p:cNvSpPr txBox="1"/>
          <p:nvPr/>
        </p:nvSpPr>
        <p:spPr>
          <a:xfrm>
            <a:off x="6963004" y="1248689"/>
            <a:ext cx="4141880" cy="751637"/>
          </a:xfrm>
          <a:prstGeom prst="rect">
            <a:avLst/>
          </a:prstGeom>
        </p:spPr>
        <p:txBody>
          <a:bodyPr lIns="0" tIns="0" rIns="0" bIns="0" rtlCol="0" anchor="t">
            <a:spAutoFit/>
          </a:bodyPr>
          <a:lstStyle/>
          <a:p>
            <a:pPr algn="l">
              <a:lnSpc>
                <a:spcPts val="2904"/>
              </a:lnSpc>
            </a:pPr>
            <a:r>
              <a:rPr lang="en-US" sz="2400" b="1">
                <a:solidFill>
                  <a:srgbClr val="FFFFFF"/>
                </a:solidFill>
                <a:latin typeface="Raleway Semi-Bold"/>
                <a:ea typeface="Raleway Semi-Bold"/>
                <a:cs typeface="Raleway Semi-Bold"/>
                <a:sym typeface="Raleway Semi-Bold"/>
              </a:rPr>
              <a:t>Okul içi ve dışı verilen sorumlulukları yerine getirir.</a:t>
            </a:r>
          </a:p>
        </p:txBody>
      </p:sp>
      <p:sp>
        <p:nvSpPr>
          <p:cNvPr id="30" name="TextBox 30"/>
          <p:cNvSpPr txBox="1"/>
          <p:nvPr/>
        </p:nvSpPr>
        <p:spPr>
          <a:xfrm>
            <a:off x="6620104" y="3705663"/>
            <a:ext cx="4565075" cy="435588"/>
          </a:xfrm>
          <a:prstGeom prst="rect">
            <a:avLst/>
          </a:prstGeom>
        </p:spPr>
        <p:txBody>
          <a:bodyPr lIns="0" tIns="0" rIns="0" bIns="0" rtlCol="0" anchor="t">
            <a:spAutoFit/>
          </a:bodyPr>
          <a:lstStyle/>
          <a:p>
            <a:pPr algn="l">
              <a:lnSpc>
                <a:spcPts val="3359"/>
              </a:lnSpc>
            </a:pPr>
            <a:r>
              <a:rPr lang="en-US" sz="2400">
                <a:solidFill>
                  <a:srgbClr val="FFFFFF"/>
                </a:solidFill>
                <a:latin typeface="Raleway"/>
                <a:ea typeface="Raleway"/>
                <a:cs typeface="Raleway"/>
                <a:sym typeface="Raleway"/>
              </a:rPr>
              <a:t>ü</a:t>
            </a:r>
            <a:r>
              <a:rPr lang="en-US" sz="2400" b="1">
                <a:solidFill>
                  <a:srgbClr val="FFFFFF"/>
                </a:solidFill>
                <a:latin typeface="Raleway Semi-Bold"/>
                <a:ea typeface="Raleway Semi-Bold"/>
                <a:cs typeface="Raleway Semi-Bold"/>
                <a:sym typeface="Raleway Semi-Bold"/>
              </a:rPr>
              <a:t>Motivasyon düzeyi yüksektir.</a:t>
            </a:r>
          </a:p>
        </p:txBody>
      </p:sp>
      <p:sp>
        <p:nvSpPr>
          <p:cNvPr id="31" name="TextBox 31"/>
          <p:cNvSpPr txBox="1"/>
          <p:nvPr/>
        </p:nvSpPr>
        <p:spPr>
          <a:xfrm>
            <a:off x="6963004" y="4718456"/>
            <a:ext cx="4607509" cy="1597838"/>
          </a:xfrm>
          <a:prstGeom prst="rect">
            <a:avLst/>
          </a:prstGeom>
        </p:spPr>
        <p:txBody>
          <a:bodyPr lIns="0" tIns="0" rIns="0" bIns="0" rtlCol="0" anchor="t">
            <a:spAutoFit/>
          </a:bodyPr>
          <a:lstStyle/>
          <a:p>
            <a:pPr algn="l">
              <a:lnSpc>
                <a:spcPts val="4296"/>
              </a:lnSpc>
            </a:pPr>
            <a:r>
              <a:rPr lang="en-US" sz="2400" b="1">
                <a:solidFill>
                  <a:srgbClr val="FFFFFF"/>
                </a:solidFill>
                <a:latin typeface="Raleway Semi-Bold"/>
                <a:ea typeface="Raleway Semi-Bold"/>
                <a:cs typeface="Raleway Semi-Bold"/>
                <a:sym typeface="Raleway Semi-Bold"/>
              </a:rPr>
              <a:t>Davranışlarının sorumluluğunu alır. Akademik becerileri gelişmiştir.</a:t>
            </a:r>
          </a:p>
        </p:txBody>
      </p:sp>
      <p:sp>
        <p:nvSpPr>
          <p:cNvPr id="32" name="TextBox 32"/>
          <p:cNvSpPr txBox="1"/>
          <p:nvPr/>
        </p:nvSpPr>
        <p:spPr>
          <a:xfrm>
            <a:off x="6963004" y="2606573"/>
            <a:ext cx="4799676" cy="420929"/>
          </a:xfrm>
          <a:prstGeom prst="rect">
            <a:avLst/>
          </a:prstGeom>
        </p:spPr>
        <p:txBody>
          <a:bodyPr lIns="0" tIns="0" rIns="0" bIns="0" rtlCol="0" anchor="t">
            <a:spAutoFit/>
          </a:bodyPr>
          <a:lstStyle/>
          <a:p>
            <a:pPr algn="l">
              <a:lnSpc>
                <a:spcPts val="3359"/>
              </a:lnSpc>
            </a:pPr>
            <a:r>
              <a:rPr lang="en-US" sz="2400" b="1">
                <a:solidFill>
                  <a:srgbClr val="FFFFFF"/>
                </a:solidFill>
                <a:latin typeface="Raleway Semi-Bold"/>
                <a:ea typeface="Raleway Semi-Bold"/>
                <a:cs typeface="Raleway Semi-Bold"/>
                <a:sym typeface="Raleway Semi-Bold"/>
              </a:rPr>
              <a:t>Sağlıklı kişiler arası ilişkiler kurar.</a:t>
            </a:r>
          </a:p>
        </p:txBody>
      </p:sp>
      <p:sp>
        <p:nvSpPr>
          <p:cNvPr id="33" name="TextBox 33"/>
          <p:cNvSpPr txBox="1"/>
          <p:nvPr/>
        </p:nvSpPr>
        <p:spPr>
          <a:xfrm>
            <a:off x="3023397" y="20869"/>
            <a:ext cx="6262221" cy="482765"/>
          </a:xfrm>
          <a:prstGeom prst="rect">
            <a:avLst/>
          </a:prstGeom>
        </p:spPr>
        <p:txBody>
          <a:bodyPr lIns="0" tIns="0" rIns="0" bIns="0" rtlCol="0" anchor="t">
            <a:spAutoFit/>
          </a:bodyPr>
          <a:lstStyle/>
          <a:p>
            <a:pPr algn="l">
              <a:lnSpc>
                <a:spcPts val="3843"/>
              </a:lnSpc>
            </a:pPr>
            <a:r>
              <a:rPr lang="en-US" sz="2745" spc="52">
                <a:solidFill>
                  <a:srgbClr val="FFFFFF"/>
                </a:solidFill>
                <a:latin typeface="Raleway Light"/>
                <a:ea typeface="Raleway Light"/>
                <a:cs typeface="Raleway Light"/>
                <a:sym typeface="Raleway Light"/>
              </a:rPr>
              <a:t>Sosyal Duygusal Beceri Göstergeleri</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4783655" y="249765"/>
            <a:ext cx="7471839" cy="6671739"/>
            <a:chOff x="0" y="0"/>
            <a:chExt cx="7471842" cy="6671729"/>
          </a:xfrm>
        </p:grpSpPr>
        <p:sp>
          <p:nvSpPr>
            <p:cNvPr id="3" name="Freeform 3"/>
            <p:cNvSpPr/>
            <p:nvPr/>
          </p:nvSpPr>
          <p:spPr>
            <a:xfrm>
              <a:off x="70104" y="63500"/>
              <a:ext cx="7338187" cy="6544691"/>
            </a:xfrm>
            <a:custGeom>
              <a:avLst/>
              <a:gdLst/>
              <a:ahLst/>
              <a:cxnLst/>
              <a:rect l="l" t="t" r="r" b="b"/>
              <a:pathLst>
                <a:path w="7338187" h="6544691">
                  <a:moveTo>
                    <a:pt x="511556" y="0"/>
                  </a:moveTo>
                  <a:lnTo>
                    <a:pt x="511556" y="2784475"/>
                  </a:lnTo>
                  <a:lnTo>
                    <a:pt x="0" y="3296031"/>
                  </a:lnTo>
                  <a:lnTo>
                    <a:pt x="0" y="3296031"/>
                  </a:lnTo>
                  <a:lnTo>
                    <a:pt x="511556" y="3807714"/>
                  </a:lnTo>
                  <a:lnTo>
                    <a:pt x="511556" y="6544691"/>
                  </a:lnTo>
                  <a:lnTo>
                    <a:pt x="7338187" y="6544691"/>
                  </a:lnTo>
                  <a:lnTo>
                    <a:pt x="7338187" y="0"/>
                  </a:lnTo>
                  <a:close/>
                </a:path>
              </a:pathLst>
            </a:custGeom>
            <a:solidFill>
              <a:srgbClr val="FFC2C2"/>
            </a:solidFill>
          </p:spPr>
        </p:sp>
        <p:sp>
          <p:nvSpPr>
            <p:cNvPr id="4" name="Freeform 4"/>
            <p:cNvSpPr/>
            <p:nvPr/>
          </p:nvSpPr>
          <p:spPr>
            <a:xfrm>
              <a:off x="63500" y="107569"/>
              <a:ext cx="7344791" cy="6500622"/>
            </a:xfrm>
            <a:custGeom>
              <a:avLst/>
              <a:gdLst/>
              <a:ahLst/>
              <a:cxnLst/>
              <a:rect l="l" t="t" r="r" b="b"/>
              <a:pathLst>
                <a:path w="7344791" h="6500622">
                  <a:moveTo>
                    <a:pt x="517779" y="0"/>
                  </a:moveTo>
                  <a:lnTo>
                    <a:pt x="517779" y="2738120"/>
                  </a:lnTo>
                  <a:lnTo>
                    <a:pt x="0" y="3255899"/>
                  </a:lnTo>
                  <a:lnTo>
                    <a:pt x="0" y="3255899"/>
                  </a:lnTo>
                  <a:lnTo>
                    <a:pt x="517779" y="3773678"/>
                  </a:lnTo>
                  <a:lnTo>
                    <a:pt x="517779" y="6500622"/>
                  </a:lnTo>
                  <a:lnTo>
                    <a:pt x="7344791" y="6500622"/>
                  </a:lnTo>
                  <a:lnTo>
                    <a:pt x="7344791" y="0"/>
                  </a:lnTo>
                  <a:close/>
                </a:path>
              </a:pathLst>
            </a:custGeom>
            <a:solidFill>
              <a:srgbClr val="F99393"/>
            </a:solidFill>
          </p:spPr>
        </p:sp>
      </p:grpSp>
      <p:sp>
        <p:nvSpPr>
          <p:cNvPr id="5" name="Freeform 5"/>
          <p:cNvSpPr/>
          <p:nvPr/>
        </p:nvSpPr>
        <p:spPr>
          <a:xfrm>
            <a:off x="5573497" y="562508"/>
            <a:ext cx="1260291" cy="3653695"/>
          </a:xfrm>
          <a:custGeom>
            <a:avLst/>
            <a:gdLst/>
            <a:ahLst/>
            <a:cxnLst/>
            <a:rect l="l" t="t" r="r" b="b"/>
            <a:pathLst>
              <a:path w="1260291" h="3653695">
                <a:moveTo>
                  <a:pt x="0" y="0"/>
                </a:moveTo>
                <a:lnTo>
                  <a:pt x="1260290" y="0"/>
                </a:lnTo>
                <a:lnTo>
                  <a:pt x="1260290" y="3653695"/>
                </a:lnTo>
                <a:lnTo>
                  <a:pt x="0" y="3653695"/>
                </a:lnTo>
                <a:lnTo>
                  <a:pt x="0" y="0"/>
                </a:lnTo>
                <a:close/>
              </a:path>
            </a:pathLst>
          </a:custGeom>
          <a:blipFill>
            <a:blip r:embed="rId2"/>
            <a:stretch>
              <a:fillRect l="-6226" b="-68474"/>
            </a:stretch>
          </a:blipFill>
        </p:spPr>
      </p:sp>
      <p:sp>
        <p:nvSpPr>
          <p:cNvPr id="6" name="Freeform 6"/>
          <p:cNvSpPr/>
          <p:nvPr/>
        </p:nvSpPr>
        <p:spPr>
          <a:xfrm>
            <a:off x="0" y="820522"/>
            <a:ext cx="311715" cy="635803"/>
          </a:xfrm>
          <a:custGeom>
            <a:avLst/>
            <a:gdLst/>
            <a:ahLst/>
            <a:cxnLst/>
            <a:rect l="l" t="t" r="r" b="b"/>
            <a:pathLst>
              <a:path w="311715" h="635803">
                <a:moveTo>
                  <a:pt x="0" y="0"/>
                </a:moveTo>
                <a:lnTo>
                  <a:pt x="311715" y="0"/>
                </a:lnTo>
                <a:lnTo>
                  <a:pt x="311715" y="635803"/>
                </a:lnTo>
                <a:lnTo>
                  <a:pt x="0" y="63580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Freeform 7"/>
          <p:cNvSpPr/>
          <p:nvPr/>
        </p:nvSpPr>
        <p:spPr>
          <a:xfrm>
            <a:off x="0" y="2229993"/>
            <a:ext cx="3242977" cy="4628007"/>
          </a:xfrm>
          <a:custGeom>
            <a:avLst/>
            <a:gdLst/>
            <a:ahLst/>
            <a:cxnLst/>
            <a:rect l="l" t="t" r="r" b="b"/>
            <a:pathLst>
              <a:path w="3242977" h="4628007">
                <a:moveTo>
                  <a:pt x="0" y="0"/>
                </a:moveTo>
                <a:lnTo>
                  <a:pt x="3242977" y="0"/>
                </a:lnTo>
                <a:lnTo>
                  <a:pt x="3242977" y="4628007"/>
                </a:lnTo>
                <a:lnTo>
                  <a:pt x="0" y="4628007"/>
                </a:lnTo>
                <a:lnTo>
                  <a:pt x="0" y="0"/>
                </a:lnTo>
                <a:close/>
              </a:path>
            </a:pathLst>
          </a:custGeom>
          <a:blipFill>
            <a:blip r:embed="rId5"/>
            <a:stretch>
              <a:fillRect l="-3817" b="-2280"/>
            </a:stretch>
          </a:blipFill>
        </p:spPr>
      </p:sp>
      <p:grpSp>
        <p:nvGrpSpPr>
          <p:cNvPr id="8" name="Group 8"/>
          <p:cNvGrpSpPr>
            <a:grpSpLocks noChangeAspect="1"/>
          </p:cNvGrpSpPr>
          <p:nvPr/>
        </p:nvGrpSpPr>
        <p:grpSpPr>
          <a:xfrm>
            <a:off x="1735769" y="3664229"/>
            <a:ext cx="1444895" cy="1071343"/>
            <a:chOff x="0" y="0"/>
            <a:chExt cx="1444892" cy="1071347"/>
          </a:xfrm>
        </p:grpSpPr>
        <p:sp>
          <p:nvSpPr>
            <p:cNvPr id="9" name="Freeform 9"/>
            <p:cNvSpPr/>
            <p:nvPr/>
          </p:nvSpPr>
          <p:spPr>
            <a:xfrm>
              <a:off x="753618" y="63500"/>
              <a:ext cx="627761" cy="643890"/>
            </a:xfrm>
            <a:custGeom>
              <a:avLst/>
              <a:gdLst/>
              <a:ahLst/>
              <a:cxnLst/>
              <a:rect l="l" t="t" r="r" b="b"/>
              <a:pathLst>
                <a:path w="627761" h="643890">
                  <a:moveTo>
                    <a:pt x="623189" y="643890"/>
                  </a:moveTo>
                  <a:lnTo>
                    <a:pt x="42037" y="47752"/>
                  </a:lnTo>
                  <a:lnTo>
                    <a:pt x="46609" y="43307"/>
                  </a:lnTo>
                  <a:lnTo>
                    <a:pt x="627761" y="639572"/>
                  </a:lnTo>
                  <a:close/>
                  <a:moveTo>
                    <a:pt x="25908" y="81153"/>
                  </a:moveTo>
                  <a:lnTo>
                    <a:pt x="0" y="0"/>
                  </a:lnTo>
                  <a:lnTo>
                    <a:pt x="80518" y="27940"/>
                  </a:lnTo>
                  <a:close/>
                </a:path>
              </a:pathLst>
            </a:custGeom>
            <a:solidFill>
              <a:srgbClr val="4472C4"/>
            </a:solidFill>
          </p:spPr>
        </p:sp>
        <p:sp>
          <p:nvSpPr>
            <p:cNvPr id="10" name="Freeform 10"/>
            <p:cNvSpPr/>
            <p:nvPr/>
          </p:nvSpPr>
          <p:spPr>
            <a:xfrm>
              <a:off x="285750" y="369062"/>
              <a:ext cx="1008634" cy="475742"/>
            </a:xfrm>
            <a:custGeom>
              <a:avLst/>
              <a:gdLst/>
              <a:ahLst/>
              <a:cxnLst/>
              <a:rect l="l" t="t" r="r" b="b"/>
              <a:pathLst>
                <a:path w="1008634" h="475742">
                  <a:moveTo>
                    <a:pt x="1005967" y="475742"/>
                  </a:moveTo>
                  <a:lnTo>
                    <a:pt x="56261" y="32004"/>
                  </a:lnTo>
                  <a:lnTo>
                    <a:pt x="58928" y="26289"/>
                  </a:lnTo>
                  <a:lnTo>
                    <a:pt x="1008634" y="470027"/>
                  </a:lnTo>
                  <a:close/>
                  <a:moveTo>
                    <a:pt x="52959" y="69088"/>
                  </a:moveTo>
                  <a:lnTo>
                    <a:pt x="0" y="2286"/>
                  </a:lnTo>
                  <a:lnTo>
                    <a:pt x="85217" y="0"/>
                  </a:lnTo>
                  <a:close/>
                </a:path>
              </a:pathLst>
            </a:custGeom>
            <a:solidFill>
              <a:srgbClr val="4472C4"/>
            </a:solidFill>
          </p:spPr>
        </p:sp>
        <p:sp>
          <p:nvSpPr>
            <p:cNvPr id="11" name="Freeform 11"/>
            <p:cNvSpPr/>
            <p:nvPr/>
          </p:nvSpPr>
          <p:spPr>
            <a:xfrm>
              <a:off x="63500" y="930275"/>
              <a:ext cx="1155954" cy="77597"/>
            </a:xfrm>
            <a:custGeom>
              <a:avLst/>
              <a:gdLst/>
              <a:ahLst/>
              <a:cxnLst/>
              <a:rect l="l" t="t" r="r" b="b"/>
              <a:pathLst>
                <a:path w="1155954" h="77597">
                  <a:moveTo>
                    <a:pt x="1155573" y="77597"/>
                  </a:moveTo>
                  <a:lnTo>
                    <a:pt x="63373" y="40894"/>
                  </a:lnTo>
                  <a:lnTo>
                    <a:pt x="63627" y="34544"/>
                  </a:lnTo>
                  <a:lnTo>
                    <a:pt x="1155954" y="71247"/>
                  </a:lnTo>
                  <a:close/>
                  <a:moveTo>
                    <a:pt x="74803" y="76327"/>
                  </a:moveTo>
                  <a:lnTo>
                    <a:pt x="0" y="35560"/>
                  </a:lnTo>
                  <a:lnTo>
                    <a:pt x="77470" y="0"/>
                  </a:lnTo>
                  <a:close/>
                </a:path>
              </a:pathLst>
            </a:custGeom>
            <a:solidFill>
              <a:srgbClr val="4472C4"/>
            </a:solidFill>
          </p:spPr>
        </p:sp>
      </p:grpSp>
      <p:grpSp>
        <p:nvGrpSpPr>
          <p:cNvPr id="12" name="Group 12"/>
          <p:cNvGrpSpPr>
            <a:grpSpLocks noChangeAspect="1"/>
          </p:cNvGrpSpPr>
          <p:nvPr/>
        </p:nvGrpSpPr>
        <p:grpSpPr>
          <a:xfrm>
            <a:off x="1958035" y="4743240"/>
            <a:ext cx="1136428" cy="788651"/>
            <a:chOff x="0" y="0"/>
            <a:chExt cx="1136421" cy="788657"/>
          </a:xfrm>
        </p:grpSpPr>
        <p:sp>
          <p:nvSpPr>
            <p:cNvPr id="13" name="Freeform 13"/>
            <p:cNvSpPr/>
            <p:nvPr/>
          </p:nvSpPr>
          <p:spPr>
            <a:xfrm>
              <a:off x="63500" y="63500"/>
              <a:ext cx="944245" cy="366903"/>
            </a:xfrm>
            <a:custGeom>
              <a:avLst/>
              <a:gdLst/>
              <a:ahLst/>
              <a:cxnLst/>
              <a:rect l="l" t="t" r="r" b="b"/>
              <a:pathLst>
                <a:path w="944245" h="366903">
                  <a:moveTo>
                    <a:pt x="941959" y="0"/>
                  </a:moveTo>
                  <a:lnTo>
                    <a:pt x="58293" y="332740"/>
                  </a:lnTo>
                  <a:lnTo>
                    <a:pt x="60579" y="338709"/>
                  </a:lnTo>
                  <a:lnTo>
                    <a:pt x="944245" y="5969"/>
                  </a:lnTo>
                  <a:close/>
                  <a:moveTo>
                    <a:pt x="57912" y="295656"/>
                  </a:moveTo>
                  <a:lnTo>
                    <a:pt x="0" y="358140"/>
                  </a:lnTo>
                  <a:lnTo>
                    <a:pt x="84709" y="366903"/>
                  </a:lnTo>
                  <a:close/>
                </a:path>
              </a:pathLst>
            </a:custGeom>
            <a:solidFill>
              <a:srgbClr val="4472C4"/>
            </a:solidFill>
          </p:spPr>
        </p:sp>
        <p:sp>
          <p:nvSpPr>
            <p:cNvPr id="14" name="Freeform 14"/>
            <p:cNvSpPr/>
            <p:nvPr/>
          </p:nvSpPr>
          <p:spPr>
            <a:xfrm>
              <a:off x="531368" y="226822"/>
              <a:ext cx="541528" cy="498348"/>
            </a:xfrm>
            <a:custGeom>
              <a:avLst/>
              <a:gdLst/>
              <a:ahLst/>
              <a:cxnLst/>
              <a:rect l="l" t="t" r="r" b="b"/>
              <a:pathLst>
                <a:path w="541528" h="498348">
                  <a:moveTo>
                    <a:pt x="537210" y="0"/>
                  </a:moveTo>
                  <a:lnTo>
                    <a:pt x="44577" y="453009"/>
                  </a:lnTo>
                  <a:lnTo>
                    <a:pt x="48895" y="457708"/>
                  </a:lnTo>
                  <a:lnTo>
                    <a:pt x="541528" y="4699"/>
                  </a:lnTo>
                  <a:close/>
                  <a:moveTo>
                    <a:pt x="30353" y="418719"/>
                  </a:moveTo>
                  <a:lnTo>
                    <a:pt x="0" y="498348"/>
                  </a:lnTo>
                  <a:lnTo>
                    <a:pt x="81915" y="474853"/>
                  </a:lnTo>
                  <a:close/>
                </a:path>
              </a:pathLst>
            </a:custGeom>
            <a:solidFill>
              <a:srgbClr val="4472C4"/>
            </a:solidFill>
          </p:spPr>
        </p:sp>
      </p:grpSp>
      <p:sp>
        <p:nvSpPr>
          <p:cNvPr id="15" name="Freeform 15"/>
          <p:cNvSpPr/>
          <p:nvPr/>
        </p:nvSpPr>
        <p:spPr>
          <a:xfrm>
            <a:off x="1799273" y="2372439"/>
            <a:ext cx="1338758" cy="1114463"/>
          </a:xfrm>
          <a:custGeom>
            <a:avLst/>
            <a:gdLst/>
            <a:ahLst/>
            <a:cxnLst/>
            <a:rect l="l" t="t" r="r" b="b"/>
            <a:pathLst>
              <a:path w="1338758" h="1114463">
                <a:moveTo>
                  <a:pt x="0" y="0"/>
                </a:moveTo>
                <a:lnTo>
                  <a:pt x="1338757" y="0"/>
                </a:lnTo>
                <a:lnTo>
                  <a:pt x="1338757" y="1114463"/>
                </a:lnTo>
                <a:lnTo>
                  <a:pt x="0" y="1114463"/>
                </a:lnTo>
                <a:lnTo>
                  <a:pt x="0" y="0"/>
                </a:lnTo>
                <a:close/>
              </a:path>
            </a:pathLst>
          </a:custGeom>
          <a:blipFill>
            <a:blip r:embed="rId2"/>
            <a:stretch>
              <a:fillRect t="-24275" b="-428058"/>
            </a:stretch>
          </a:blipFill>
        </p:spPr>
      </p:sp>
      <p:sp>
        <p:nvSpPr>
          <p:cNvPr id="16" name="Freeform 16"/>
          <p:cNvSpPr/>
          <p:nvPr/>
        </p:nvSpPr>
        <p:spPr>
          <a:xfrm>
            <a:off x="726338" y="2808275"/>
            <a:ext cx="1338758" cy="1114463"/>
          </a:xfrm>
          <a:custGeom>
            <a:avLst/>
            <a:gdLst/>
            <a:ahLst/>
            <a:cxnLst/>
            <a:rect l="l" t="t" r="r" b="b"/>
            <a:pathLst>
              <a:path w="1338758" h="1114463">
                <a:moveTo>
                  <a:pt x="0" y="0"/>
                </a:moveTo>
                <a:lnTo>
                  <a:pt x="1338758" y="0"/>
                </a:lnTo>
                <a:lnTo>
                  <a:pt x="1338758" y="1114463"/>
                </a:lnTo>
                <a:lnTo>
                  <a:pt x="0" y="1114463"/>
                </a:lnTo>
                <a:lnTo>
                  <a:pt x="0" y="0"/>
                </a:lnTo>
                <a:close/>
              </a:path>
            </a:pathLst>
          </a:custGeom>
          <a:blipFill>
            <a:blip r:embed="rId2"/>
            <a:stretch>
              <a:fillRect t="-126611" b="-325722"/>
            </a:stretch>
          </a:blipFill>
        </p:spPr>
      </p:sp>
      <p:sp>
        <p:nvSpPr>
          <p:cNvPr id="17" name="Freeform 17"/>
          <p:cNvSpPr/>
          <p:nvPr/>
        </p:nvSpPr>
        <p:spPr>
          <a:xfrm>
            <a:off x="327803" y="3943788"/>
            <a:ext cx="1235697" cy="1028671"/>
          </a:xfrm>
          <a:custGeom>
            <a:avLst/>
            <a:gdLst/>
            <a:ahLst/>
            <a:cxnLst/>
            <a:rect l="l" t="t" r="r" b="b"/>
            <a:pathLst>
              <a:path w="1235697" h="1028671">
                <a:moveTo>
                  <a:pt x="0" y="0"/>
                </a:moveTo>
                <a:lnTo>
                  <a:pt x="1235697" y="0"/>
                </a:lnTo>
                <a:lnTo>
                  <a:pt x="1235697" y="1028672"/>
                </a:lnTo>
                <a:lnTo>
                  <a:pt x="0" y="1028672"/>
                </a:lnTo>
                <a:lnTo>
                  <a:pt x="0" y="0"/>
                </a:lnTo>
                <a:close/>
              </a:path>
            </a:pathLst>
          </a:custGeom>
          <a:blipFill>
            <a:blip r:embed="rId2"/>
            <a:stretch>
              <a:fillRect t="-229791" b="-222539"/>
            </a:stretch>
          </a:blipFill>
        </p:spPr>
      </p:sp>
      <p:sp>
        <p:nvSpPr>
          <p:cNvPr id="18" name="Freeform 18"/>
          <p:cNvSpPr/>
          <p:nvPr/>
        </p:nvSpPr>
        <p:spPr>
          <a:xfrm>
            <a:off x="804596" y="5113696"/>
            <a:ext cx="1100852" cy="1077173"/>
          </a:xfrm>
          <a:custGeom>
            <a:avLst/>
            <a:gdLst/>
            <a:ahLst/>
            <a:cxnLst/>
            <a:rect l="l" t="t" r="r" b="b"/>
            <a:pathLst>
              <a:path w="1100852" h="1077173">
                <a:moveTo>
                  <a:pt x="0" y="0"/>
                </a:moveTo>
                <a:lnTo>
                  <a:pt x="1100852" y="0"/>
                </a:lnTo>
                <a:lnTo>
                  <a:pt x="1100852" y="1077173"/>
                </a:lnTo>
                <a:lnTo>
                  <a:pt x="0" y="1077173"/>
                </a:lnTo>
                <a:lnTo>
                  <a:pt x="0" y="0"/>
                </a:lnTo>
                <a:close/>
              </a:path>
            </a:pathLst>
          </a:custGeom>
          <a:blipFill>
            <a:blip r:embed="rId6"/>
            <a:stretch>
              <a:fillRect t="-191238" b="-192248"/>
            </a:stretch>
          </a:blipFill>
        </p:spPr>
      </p:sp>
      <p:sp>
        <p:nvSpPr>
          <p:cNvPr id="19" name="Freeform 19"/>
          <p:cNvSpPr/>
          <p:nvPr/>
        </p:nvSpPr>
        <p:spPr>
          <a:xfrm>
            <a:off x="5619912" y="4290355"/>
            <a:ext cx="1203950" cy="1178042"/>
          </a:xfrm>
          <a:custGeom>
            <a:avLst/>
            <a:gdLst/>
            <a:ahLst/>
            <a:cxnLst/>
            <a:rect l="l" t="t" r="r" b="b"/>
            <a:pathLst>
              <a:path w="1203950" h="1178042">
                <a:moveTo>
                  <a:pt x="0" y="0"/>
                </a:moveTo>
                <a:lnTo>
                  <a:pt x="1203950" y="0"/>
                </a:lnTo>
                <a:lnTo>
                  <a:pt x="1203950" y="1178043"/>
                </a:lnTo>
                <a:lnTo>
                  <a:pt x="0" y="1178043"/>
                </a:lnTo>
                <a:lnTo>
                  <a:pt x="0" y="0"/>
                </a:lnTo>
                <a:close/>
              </a:path>
            </a:pathLst>
          </a:custGeom>
          <a:blipFill>
            <a:blip r:embed="rId6"/>
            <a:stretch>
              <a:fillRect t="-191239" b="-192250"/>
            </a:stretch>
          </a:blipFill>
        </p:spPr>
      </p:sp>
      <p:sp>
        <p:nvSpPr>
          <p:cNvPr id="20" name="Freeform 20"/>
          <p:cNvSpPr/>
          <p:nvPr/>
        </p:nvSpPr>
        <p:spPr>
          <a:xfrm>
            <a:off x="5573497" y="5429393"/>
            <a:ext cx="1338758" cy="1129913"/>
          </a:xfrm>
          <a:custGeom>
            <a:avLst/>
            <a:gdLst/>
            <a:ahLst/>
            <a:cxnLst/>
            <a:rect l="l" t="t" r="r" b="b"/>
            <a:pathLst>
              <a:path w="1338758" h="1129913">
                <a:moveTo>
                  <a:pt x="0" y="0"/>
                </a:moveTo>
                <a:lnTo>
                  <a:pt x="1338757" y="0"/>
                </a:lnTo>
                <a:lnTo>
                  <a:pt x="1338757" y="1129913"/>
                </a:lnTo>
                <a:lnTo>
                  <a:pt x="0" y="1129913"/>
                </a:lnTo>
                <a:lnTo>
                  <a:pt x="0" y="0"/>
                </a:lnTo>
                <a:close/>
              </a:path>
            </a:pathLst>
          </a:custGeom>
          <a:blipFill>
            <a:blip r:embed="rId7"/>
            <a:stretch>
              <a:fillRect/>
            </a:stretch>
          </a:blipFill>
        </p:spPr>
      </p:sp>
      <p:sp>
        <p:nvSpPr>
          <p:cNvPr id="21" name="Freeform 21"/>
          <p:cNvSpPr/>
          <p:nvPr/>
        </p:nvSpPr>
        <p:spPr>
          <a:xfrm>
            <a:off x="1750981" y="5683920"/>
            <a:ext cx="1155735" cy="975436"/>
          </a:xfrm>
          <a:custGeom>
            <a:avLst/>
            <a:gdLst/>
            <a:ahLst/>
            <a:cxnLst/>
            <a:rect l="l" t="t" r="r" b="b"/>
            <a:pathLst>
              <a:path w="1155735" h="975436">
                <a:moveTo>
                  <a:pt x="0" y="0"/>
                </a:moveTo>
                <a:lnTo>
                  <a:pt x="1155735" y="0"/>
                </a:lnTo>
                <a:lnTo>
                  <a:pt x="1155735" y="975436"/>
                </a:lnTo>
                <a:lnTo>
                  <a:pt x="0" y="975436"/>
                </a:lnTo>
                <a:lnTo>
                  <a:pt x="0" y="0"/>
                </a:lnTo>
                <a:close/>
              </a:path>
            </a:pathLst>
          </a:custGeom>
          <a:blipFill>
            <a:blip r:embed="rId7"/>
            <a:stretch>
              <a:fillRect/>
            </a:stretch>
          </a:blipFill>
        </p:spPr>
      </p:sp>
      <p:grpSp>
        <p:nvGrpSpPr>
          <p:cNvPr id="22" name="Group 22"/>
          <p:cNvGrpSpPr>
            <a:grpSpLocks noChangeAspect="1"/>
          </p:cNvGrpSpPr>
          <p:nvPr/>
        </p:nvGrpSpPr>
        <p:grpSpPr>
          <a:xfrm>
            <a:off x="0" y="2"/>
            <a:ext cx="12192000" cy="577853"/>
            <a:chOff x="0" y="0"/>
            <a:chExt cx="12192000" cy="577850"/>
          </a:xfrm>
        </p:grpSpPr>
        <p:sp>
          <p:nvSpPr>
            <p:cNvPr id="23" name="Freeform 23"/>
            <p:cNvSpPr/>
            <p:nvPr/>
          </p:nvSpPr>
          <p:spPr>
            <a:xfrm>
              <a:off x="0" y="0"/>
              <a:ext cx="12192000" cy="577850"/>
            </a:xfrm>
            <a:custGeom>
              <a:avLst/>
              <a:gdLst/>
              <a:ahLst/>
              <a:cxnLst/>
              <a:rect l="l" t="t" r="r" b="b"/>
              <a:pathLst>
                <a:path w="12192000" h="577850">
                  <a:moveTo>
                    <a:pt x="0" y="0"/>
                  </a:moveTo>
                  <a:lnTo>
                    <a:pt x="12192000" y="0"/>
                  </a:lnTo>
                  <a:lnTo>
                    <a:pt x="12192000" y="577850"/>
                  </a:lnTo>
                  <a:lnTo>
                    <a:pt x="0" y="577850"/>
                  </a:lnTo>
                  <a:close/>
                </a:path>
              </a:pathLst>
            </a:custGeom>
            <a:solidFill>
              <a:srgbClr val="7FCCBE"/>
            </a:solidFill>
          </p:spPr>
        </p:sp>
      </p:grpSp>
      <p:sp>
        <p:nvSpPr>
          <p:cNvPr id="24" name="TextBox 24"/>
          <p:cNvSpPr txBox="1"/>
          <p:nvPr/>
        </p:nvSpPr>
        <p:spPr>
          <a:xfrm>
            <a:off x="3172196" y="4386186"/>
            <a:ext cx="727672" cy="491080"/>
          </a:xfrm>
          <a:prstGeom prst="rect">
            <a:avLst/>
          </a:prstGeom>
        </p:spPr>
        <p:txBody>
          <a:bodyPr lIns="0" tIns="0" rIns="0" bIns="0" rtlCol="0" anchor="t">
            <a:spAutoFit/>
          </a:bodyPr>
          <a:lstStyle/>
          <a:p>
            <a:pPr algn="l">
              <a:lnSpc>
                <a:spcPts val="3920"/>
              </a:lnSpc>
            </a:pPr>
            <a:r>
              <a:rPr lang="en-US" sz="2800" b="1">
                <a:solidFill>
                  <a:srgbClr val="000000"/>
                </a:solidFill>
                <a:latin typeface="Raleway Bold"/>
                <a:ea typeface="Raleway Bold"/>
                <a:cs typeface="Raleway Bold"/>
                <a:sym typeface="Raleway Bold"/>
              </a:rPr>
              <a:t>SDB</a:t>
            </a:r>
          </a:p>
        </p:txBody>
      </p:sp>
      <p:sp>
        <p:nvSpPr>
          <p:cNvPr id="25" name="TextBox 25"/>
          <p:cNvSpPr txBox="1"/>
          <p:nvPr/>
        </p:nvSpPr>
        <p:spPr>
          <a:xfrm>
            <a:off x="574081" y="874128"/>
            <a:ext cx="3885809" cy="1284322"/>
          </a:xfrm>
          <a:prstGeom prst="rect">
            <a:avLst/>
          </a:prstGeom>
        </p:spPr>
        <p:txBody>
          <a:bodyPr lIns="0" tIns="0" rIns="0" bIns="0" rtlCol="0" anchor="t">
            <a:spAutoFit/>
          </a:bodyPr>
          <a:lstStyle/>
          <a:p>
            <a:pPr algn="just">
              <a:lnSpc>
                <a:spcPts val="3329"/>
              </a:lnSpc>
            </a:pPr>
            <a:r>
              <a:rPr lang="en-US" sz="2800" b="1">
                <a:solidFill>
                  <a:srgbClr val="000000"/>
                </a:solidFill>
                <a:latin typeface="Raleway Bold"/>
                <a:ea typeface="Raleway Bold"/>
                <a:cs typeface="Raleway Bold"/>
                <a:sym typeface="Raleway Bold"/>
              </a:rPr>
              <a:t>Ortaokul Kademesine Göre Sosyal Duygusal Beceri Göstergeleri</a:t>
            </a:r>
          </a:p>
        </p:txBody>
      </p:sp>
      <p:sp>
        <p:nvSpPr>
          <p:cNvPr id="26" name="TextBox 26"/>
          <p:cNvSpPr txBox="1"/>
          <p:nvPr/>
        </p:nvSpPr>
        <p:spPr>
          <a:xfrm>
            <a:off x="6848465" y="1238202"/>
            <a:ext cx="244364" cy="396992"/>
          </a:xfrm>
          <a:prstGeom prst="rect">
            <a:avLst/>
          </a:prstGeom>
        </p:spPr>
        <p:txBody>
          <a:bodyPr lIns="0" tIns="0" rIns="0" bIns="0" rtlCol="0" anchor="t">
            <a:spAutoFit/>
          </a:bodyPr>
          <a:lstStyle/>
          <a:p>
            <a:pPr algn="l">
              <a:lnSpc>
                <a:spcPts val="3359"/>
              </a:lnSpc>
            </a:pPr>
            <a:r>
              <a:rPr lang="en-US" sz="2400" spc="38">
                <a:solidFill>
                  <a:srgbClr val="FFFFFF"/>
                </a:solidFill>
                <a:latin typeface="Open Sans"/>
                <a:ea typeface="Open Sans"/>
                <a:cs typeface="Open Sans"/>
                <a:sym typeface="Open Sans"/>
              </a:rPr>
              <a:t>ü</a:t>
            </a:r>
          </a:p>
        </p:txBody>
      </p:sp>
      <p:sp>
        <p:nvSpPr>
          <p:cNvPr id="27" name="TextBox 27"/>
          <p:cNvSpPr txBox="1"/>
          <p:nvPr/>
        </p:nvSpPr>
        <p:spPr>
          <a:xfrm>
            <a:off x="6848465" y="2329386"/>
            <a:ext cx="244364" cy="396992"/>
          </a:xfrm>
          <a:prstGeom prst="rect">
            <a:avLst/>
          </a:prstGeom>
        </p:spPr>
        <p:txBody>
          <a:bodyPr lIns="0" tIns="0" rIns="0" bIns="0" rtlCol="0" anchor="t">
            <a:spAutoFit/>
          </a:bodyPr>
          <a:lstStyle/>
          <a:p>
            <a:pPr algn="l">
              <a:lnSpc>
                <a:spcPts val="3359"/>
              </a:lnSpc>
            </a:pPr>
            <a:r>
              <a:rPr lang="en-US" sz="2400" spc="38">
                <a:solidFill>
                  <a:srgbClr val="FFFFFF"/>
                </a:solidFill>
                <a:latin typeface="Open Sans"/>
                <a:ea typeface="Open Sans"/>
                <a:cs typeface="Open Sans"/>
                <a:sym typeface="Open Sans"/>
              </a:rPr>
              <a:t>ü</a:t>
            </a:r>
          </a:p>
        </p:txBody>
      </p:sp>
      <p:sp>
        <p:nvSpPr>
          <p:cNvPr id="28" name="TextBox 28"/>
          <p:cNvSpPr txBox="1"/>
          <p:nvPr/>
        </p:nvSpPr>
        <p:spPr>
          <a:xfrm>
            <a:off x="6848465" y="3435810"/>
            <a:ext cx="244364" cy="396992"/>
          </a:xfrm>
          <a:prstGeom prst="rect">
            <a:avLst/>
          </a:prstGeom>
        </p:spPr>
        <p:txBody>
          <a:bodyPr lIns="0" tIns="0" rIns="0" bIns="0" rtlCol="0" anchor="t">
            <a:spAutoFit/>
          </a:bodyPr>
          <a:lstStyle/>
          <a:p>
            <a:pPr algn="l">
              <a:lnSpc>
                <a:spcPts val="3359"/>
              </a:lnSpc>
            </a:pPr>
            <a:r>
              <a:rPr lang="en-US" sz="2400" spc="38">
                <a:solidFill>
                  <a:srgbClr val="FFFFFF"/>
                </a:solidFill>
                <a:latin typeface="Open Sans"/>
                <a:ea typeface="Open Sans"/>
                <a:cs typeface="Open Sans"/>
                <a:sym typeface="Open Sans"/>
              </a:rPr>
              <a:t>ü</a:t>
            </a:r>
          </a:p>
        </p:txBody>
      </p:sp>
      <p:sp>
        <p:nvSpPr>
          <p:cNvPr id="29" name="TextBox 29"/>
          <p:cNvSpPr txBox="1"/>
          <p:nvPr/>
        </p:nvSpPr>
        <p:spPr>
          <a:xfrm>
            <a:off x="6848465" y="4526994"/>
            <a:ext cx="244364" cy="396992"/>
          </a:xfrm>
          <a:prstGeom prst="rect">
            <a:avLst/>
          </a:prstGeom>
        </p:spPr>
        <p:txBody>
          <a:bodyPr lIns="0" tIns="0" rIns="0" bIns="0" rtlCol="0" anchor="t">
            <a:spAutoFit/>
          </a:bodyPr>
          <a:lstStyle/>
          <a:p>
            <a:pPr algn="l">
              <a:lnSpc>
                <a:spcPts val="3359"/>
              </a:lnSpc>
            </a:pPr>
            <a:r>
              <a:rPr lang="en-US" sz="2400" spc="38">
                <a:solidFill>
                  <a:srgbClr val="FFFFFF"/>
                </a:solidFill>
                <a:latin typeface="Open Sans"/>
                <a:ea typeface="Open Sans"/>
                <a:cs typeface="Open Sans"/>
                <a:sym typeface="Open Sans"/>
              </a:rPr>
              <a:t>ü</a:t>
            </a:r>
          </a:p>
        </p:txBody>
      </p:sp>
      <p:sp>
        <p:nvSpPr>
          <p:cNvPr id="30" name="TextBox 30"/>
          <p:cNvSpPr txBox="1"/>
          <p:nvPr/>
        </p:nvSpPr>
        <p:spPr>
          <a:xfrm>
            <a:off x="6848465" y="5630370"/>
            <a:ext cx="244364" cy="396992"/>
          </a:xfrm>
          <a:prstGeom prst="rect">
            <a:avLst/>
          </a:prstGeom>
        </p:spPr>
        <p:txBody>
          <a:bodyPr lIns="0" tIns="0" rIns="0" bIns="0" rtlCol="0" anchor="t">
            <a:spAutoFit/>
          </a:bodyPr>
          <a:lstStyle/>
          <a:p>
            <a:pPr algn="l">
              <a:lnSpc>
                <a:spcPts val="3359"/>
              </a:lnSpc>
            </a:pPr>
            <a:r>
              <a:rPr lang="en-US" sz="2400" spc="38">
                <a:solidFill>
                  <a:srgbClr val="FFFFFF"/>
                </a:solidFill>
                <a:latin typeface="Open Sans"/>
                <a:ea typeface="Open Sans"/>
                <a:cs typeface="Open Sans"/>
                <a:sym typeface="Open Sans"/>
              </a:rPr>
              <a:t>ü</a:t>
            </a:r>
          </a:p>
        </p:txBody>
      </p:sp>
      <p:sp>
        <p:nvSpPr>
          <p:cNvPr id="31" name="TextBox 31"/>
          <p:cNvSpPr txBox="1"/>
          <p:nvPr/>
        </p:nvSpPr>
        <p:spPr>
          <a:xfrm>
            <a:off x="7191365" y="1248689"/>
            <a:ext cx="4453271" cy="5131613"/>
          </a:xfrm>
          <a:prstGeom prst="rect">
            <a:avLst/>
          </a:prstGeom>
        </p:spPr>
        <p:txBody>
          <a:bodyPr lIns="0" tIns="0" rIns="0" bIns="0" rtlCol="0" anchor="t">
            <a:spAutoFit/>
          </a:bodyPr>
          <a:lstStyle/>
          <a:p>
            <a:pPr algn="l">
              <a:lnSpc>
                <a:spcPts val="2904"/>
              </a:lnSpc>
            </a:pPr>
            <a:r>
              <a:rPr lang="en-US" sz="2400" b="1">
                <a:solidFill>
                  <a:srgbClr val="FFFFFF"/>
                </a:solidFill>
                <a:latin typeface="Raleway Semi-Bold"/>
                <a:ea typeface="Raleway Semi-Bold"/>
                <a:cs typeface="Raleway Semi-Bold"/>
                <a:sym typeface="Raleway Semi-Bold"/>
              </a:rPr>
              <a:t>Okula ve öğrenmeye ilişkin tutumu olumludur.</a:t>
            </a:r>
          </a:p>
          <a:p>
            <a:pPr algn="l">
              <a:lnSpc>
                <a:spcPts val="6000"/>
              </a:lnSpc>
            </a:pPr>
            <a:r>
              <a:rPr lang="en-US" sz="2400" b="1">
                <a:solidFill>
                  <a:srgbClr val="FFFFFF"/>
                </a:solidFill>
                <a:latin typeface="Raleway Semi-Bold"/>
                <a:ea typeface="Raleway Semi-Bold"/>
                <a:cs typeface="Raleway Semi-Bold"/>
                <a:sym typeface="Raleway Semi-Bold"/>
              </a:rPr>
              <a:t>İyilik h</a:t>
            </a:r>
            <a:r>
              <a:rPr lang="en-US" sz="2400" b="1">
                <a:solidFill>
                  <a:srgbClr val="FFFFFF"/>
                </a:solidFill>
                <a:latin typeface="Raleway Bold"/>
                <a:ea typeface="Raleway Bold"/>
                <a:cs typeface="Raleway Bold"/>
                <a:sym typeface="Raleway Bold"/>
              </a:rPr>
              <a:t>â</a:t>
            </a:r>
            <a:r>
              <a:rPr lang="en-US" sz="2400" b="1">
                <a:solidFill>
                  <a:srgbClr val="FFFFFF"/>
                </a:solidFill>
                <a:latin typeface="Raleway Semi-Bold"/>
                <a:ea typeface="Raleway Semi-Bold"/>
                <a:cs typeface="Raleway Semi-Bold"/>
                <a:sym typeface="Raleway Semi-Bold"/>
              </a:rPr>
              <a:t>li ve psikolojik </a:t>
            </a:r>
          </a:p>
          <a:p>
            <a:pPr algn="l">
              <a:lnSpc>
                <a:spcPts val="1200"/>
              </a:lnSpc>
            </a:pPr>
            <a:r>
              <a:rPr lang="en-US" sz="2400" b="1">
                <a:solidFill>
                  <a:srgbClr val="FFFFFF"/>
                </a:solidFill>
                <a:latin typeface="Raleway Semi-Bold"/>
                <a:ea typeface="Raleway Semi-Bold"/>
                <a:cs typeface="Raleway Semi-Bold"/>
                <a:sym typeface="Raleway Semi-Bold"/>
              </a:rPr>
              <a:t>sağlamlığı yüksektir.</a:t>
            </a:r>
          </a:p>
          <a:p>
            <a:pPr algn="l">
              <a:lnSpc>
                <a:spcPts val="6000"/>
              </a:lnSpc>
            </a:pPr>
            <a:r>
              <a:rPr lang="en-US" sz="2400" b="1">
                <a:solidFill>
                  <a:srgbClr val="FFFFFF"/>
                </a:solidFill>
                <a:latin typeface="Raleway Semi-Bold"/>
                <a:ea typeface="Raleway Semi-Bold"/>
                <a:cs typeface="Raleway Semi-Bold"/>
                <a:sym typeface="Raleway Semi-Bold"/>
              </a:rPr>
              <a:t>Yüksek akademik performans </a:t>
            </a:r>
          </a:p>
          <a:p>
            <a:pPr algn="l">
              <a:lnSpc>
                <a:spcPts val="1200"/>
              </a:lnSpc>
            </a:pPr>
            <a:r>
              <a:rPr lang="en-US" sz="2400" b="1">
                <a:solidFill>
                  <a:srgbClr val="FFFFFF"/>
                </a:solidFill>
                <a:latin typeface="Raleway Semi-Bold"/>
                <a:ea typeface="Raleway Semi-Bold"/>
                <a:cs typeface="Raleway Semi-Bold"/>
                <a:sym typeface="Raleway Semi-Bold"/>
              </a:rPr>
              <a:t>sergiler.</a:t>
            </a:r>
          </a:p>
          <a:p>
            <a:pPr algn="l">
              <a:lnSpc>
                <a:spcPts val="6000"/>
              </a:lnSpc>
            </a:pPr>
            <a:r>
              <a:rPr lang="en-US" sz="2400" b="1">
                <a:solidFill>
                  <a:srgbClr val="FFFFFF"/>
                </a:solidFill>
                <a:latin typeface="Raleway Semi-Bold"/>
                <a:ea typeface="Raleway Semi-Bold"/>
                <a:cs typeface="Raleway Semi-Bold"/>
                <a:sym typeface="Raleway Semi-Bold"/>
              </a:rPr>
              <a:t>Problemlerini etkili bir şekilde </a:t>
            </a:r>
          </a:p>
          <a:p>
            <a:pPr algn="l">
              <a:lnSpc>
                <a:spcPts val="1200"/>
              </a:lnSpc>
            </a:pPr>
            <a:r>
              <a:rPr lang="en-US" sz="2400" b="1" spc="2">
                <a:solidFill>
                  <a:srgbClr val="FFFFFF"/>
                </a:solidFill>
                <a:latin typeface="Raleway Semi-Bold"/>
                <a:ea typeface="Raleway Semi-Bold"/>
                <a:cs typeface="Raleway Semi-Bold"/>
                <a:sym typeface="Raleway Semi-Bold"/>
              </a:rPr>
              <a:t>çözer.</a:t>
            </a:r>
          </a:p>
          <a:p>
            <a:pPr algn="l">
              <a:lnSpc>
                <a:spcPts val="6000"/>
              </a:lnSpc>
            </a:pPr>
            <a:r>
              <a:rPr lang="en-US" sz="2400" b="1">
                <a:solidFill>
                  <a:srgbClr val="FFFFFF"/>
                </a:solidFill>
                <a:latin typeface="Raleway Semi-Bold"/>
                <a:ea typeface="Raleway Semi-Bold"/>
                <a:cs typeface="Raleway Semi-Bold"/>
                <a:sym typeface="Raleway Semi-Bold"/>
              </a:rPr>
              <a:t>Öğretmenlerle ilişkisi güvene </a:t>
            </a:r>
          </a:p>
          <a:p>
            <a:pPr algn="l">
              <a:lnSpc>
                <a:spcPts val="1200"/>
              </a:lnSpc>
            </a:pPr>
            <a:r>
              <a:rPr lang="en-US" sz="2400" b="1">
                <a:solidFill>
                  <a:srgbClr val="FFFFFF"/>
                </a:solidFill>
                <a:latin typeface="Raleway Semi-Bold"/>
                <a:ea typeface="Raleway Semi-Bold"/>
                <a:cs typeface="Raleway Semi-Bold"/>
                <a:sym typeface="Raleway Semi-Bold"/>
              </a:rPr>
              <a:t>ve saygıya dayalıdır. </a:t>
            </a:r>
          </a:p>
        </p:txBody>
      </p:sp>
      <p:sp>
        <p:nvSpPr>
          <p:cNvPr id="32" name="TextBox 32"/>
          <p:cNvSpPr txBox="1"/>
          <p:nvPr/>
        </p:nvSpPr>
        <p:spPr>
          <a:xfrm>
            <a:off x="3023397" y="20869"/>
            <a:ext cx="6262221" cy="482765"/>
          </a:xfrm>
          <a:prstGeom prst="rect">
            <a:avLst/>
          </a:prstGeom>
        </p:spPr>
        <p:txBody>
          <a:bodyPr lIns="0" tIns="0" rIns="0" bIns="0" rtlCol="0" anchor="t">
            <a:spAutoFit/>
          </a:bodyPr>
          <a:lstStyle/>
          <a:p>
            <a:pPr algn="l">
              <a:lnSpc>
                <a:spcPts val="3843"/>
              </a:lnSpc>
            </a:pPr>
            <a:r>
              <a:rPr lang="en-US" sz="2745" spc="52">
                <a:solidFill>
                  <a:srgbClr val="FFFFFF"/>
                </a:solidFill>
                <a:latin typeface="Raleway Light"/>
                <a:ea typeface="Raleway Light"/>
                <a:cs typeface="Raleway Light"/>
                <a:sym typeface="Raleway Light"/>
              </a:rPr>
              <a:t>Sosyal Duygusal Beceri Göstergeleri</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4853778" y="357349"/>
            <a:ext cx="7338222" cy="6500651"/>
            <a:chOff x="0" y="0"/>
            <a:chExt cx="7338225" cy="6500647"/>
          </a:xfrm>
        </p:grpSpPr>
        <p:sp>
          <p:nvSpPr>
            <p:cNvPr id="3" name="Freeform 3"/>
            <p:cNvSpPr/>
            <p:nvPr/>
          </p:nvSpPr>
          <p:spPr>
            <a:xfrm>
              <a:off x="0" y="0"/>
              <a:ext cx="7338187" cy="6500622"/>
            </a:xfrm>
            <a:custGeom>
              <a:avLst/>
              <a:gdLst/>
              <a:ahLst/>
              <a:cxnLst/>
              <a:rect l="l" t="t" r="r" b="b"/>
              <a:pathLst>
                <a:path w="7338187" h="6500622">
                  <a:moveTo>
                    <a:pt x="511556" y="0"/>
                  </a:moveTo>
                  <a:lnTo>
                    <a:pt x="511556" y="2740533"/>
                  </a:lnTo>
                  <a:lnTo>
                    <a:pt x="0" y="3252089"/>
                  </a:lnTo>
                  <a:lnTo>
                    <a:pt x="0" y="3252089"/>
                  </a:lnTo>
                  <a:lnTo>
                    <a:pt x="511556" y="3763645"/>
                  </a:lnTo>
                  <a:lnTo>
                    <a:pt x="511556" y="6500622"/>
                  </a:lnTo>
                  <a:lnTo>
                    <a:pt x="7338187" y="6500622"/>
                  </a:lnTo>
                  <a:lnTo>
                    <a:pt x="7338187" y="0"/>
                  </a:lnTo>
                  <a:close/>
                </a:path>
              </a:pathLst>
            </a:custGeom>
            <a:solidFill>
              <a:srgbClr val="FFC2C2"/>
            </a:solidFill>
          </p:spPr>
        </p:sp>
      </p:grpSp>
      <p:sp>
        <p:nvSpPr>
          <p:cNvPr id="4" name="Freeform 4"/>
          <p:cNvSpPr/>
          <p:nvPr/>
        </p:nvSpPr>
        <p:spPr>
          <a:xfrm>
            <a:off x="0" y="820522"/>
            <a:ext cx="311715" cy="635803"/>
          </a:xfrm>
          <a:custGeom>
            <a:avLst/>
            <a:gdLst/>
            <a:ahLst/>
            <a:cxnLst/>
            <a:rect l="l" t="t" r="r" b="b"/>
            <a:pathLst>
              <a:path w="311715" h="635803">
                <a:moveTo>
                  <a:pt x="0" y="0"/>
                </a:moveTo>
                <a:lnTo>
                  <a:pt x="311715" y="0"/>
                </a:lnTo>
                <a:lnTo>
                  <a:pt x="311715" y="635803"/>
                </a:lnTo>
                <a:lnTo>
                  <a:pt x="0" y="63580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a:off x="5576402" y="2222287"/>
            <a:ext cx="1100852" cy="1058132"/>
          </a:xfrm>
          <a:custGeom>
            <a:avLst/>
            <a:gdLst/>
            <a:ahLst/>
            <a:cxnLst/>
            <a:rect l="l" t="t" r="r" b="b"/>
            <a:pathLst>
              <a:path w="1100852" h="1058132">
                <a:moveTo>
                  <a:pt x="0" y="0"/>
                </a:moveTo>
                <a:lnTo>
                  <a:pt x="1100852" y="0"/>
                </a:lnTo>
                <a:lnTo>
                  <a:pt x="1100852" y="1058133"/>
                </a:lnTo>
                <a:lnTo>
                  <a:pt x="0" y="1058133"/>
                </a:lnTo>
                <a:lnTo>
                  <a:pt x="0" y="0"/>
                </a:lnTo>
                <a:close/>
              </a:path>
            </a:pathLst>
          </a:custGeom>
          <a:blipFill>
            <a:blip r:embed="rId4"/>
            <a:stretch>
              <a:fillRect t="-101885" b="-290290"/>
            </a:stretch>
          </a:blipFill>
        </p:spPr>
      </p:sp>
      <p:sp>
        <p:nvSpPr>
          <p:cNvPr id="6" name="Freeform 6"/>
          <p:cNvSpPr/>
          <p:nvPr/>
        </p:nvSpPr>
        <p:spPr>
          <a:xfrm>
            <a:off x="117443" y="2229993"/>
            <a:ext cx="3125534" cy="4628007"/>
          </a:xfrm>
          <a:custGeom>
            <a:avLst/>
            <a:gdLst/>
            <a:ahLst/>
            <a:cxnLst/>
            <a:rect l="l" t="t" r="r" b="b"/>
            <a:pathLst>
              <a:path w="3125534" h="4628007">
                <a:moveTo>
                  <a:pt x="0" y="0"/>
                </a:moveTo>
                <a:lnTo>
                  <a:pt x="3125534" y="0"/>
                </a:lnTo>
                <a:lnTo>
                  <a:pt x="3125534" y="4628007"/>
                </a:lnTo>
                <a:lnTo>
                  <a:pt x="0" y="4628007"/>
                </a:lnTo>
                <a:lnTo>
                  <a:pt x="0" y="0"/>
                </a:lnTo>
                <a:close/>
              </a:path>
            </a:pathLst>
          </a:custGeom>
          <a:blipFill>
            <a:blip r:embed="rId5"/>
            <a:stretch>
              <a:fillRect l="-7718" b="-2281"/>
            </a:stretch>
          </a:blipFill>
        </p:spPr>
      </p:sp>
      <p:grpSp>
        <p:nvGrpSpPr>
          <p:cNvPr id="7" name="Group 7"/>
          <p:cNvGrpSpPr>
            <a:grpSpLocks noChangeAspect="1"/>
          </p:cNvGrpSpPr>
          <p:nvPr/>
        </p:nvGrpSpPr>
        <p:grpSpPr>
          <a:xfrm>
            <a:off x="1735769" y="3664229"/>
            <a:ext cx="1444895" cy="1071343"/>
            <a:chOff x="0" y="0"/>
            <a:chExt cx="1444892" cy="1071347"/>
          </a:xfrm>
        </p:grpSpPr>
        <p:sp>
          <p:nvSpPr>
            <p:cNvPr id="8" name="Freeform 8"/>
            <p:cNvSpPr/>
            <p:nvPr/>
          </p:nvSpPr>
          <p:spPr>
            <a:xfrm>
              <a:off x="753618" y="63500"/>
              <a:ext cx="627761" cy="643890"/>
            </a:xfrm>
            <a:custGeom>
              <a:avLst/>
              <a:gdLst/>
              <a:ahLst/>
              <a:cxnLst/>
              <a:rect l="l" t="t" r="r" b="b"/>
              <a:pathLst>
                <a:path w="627761" h="643890">
                  <a:moveTo>
                    <a:pt x="623189" y="643890"/>
                  </a:moveTo>
                  <a:lnTo>
                    <a:pt x="42037" y="47752"/>
                  </a:lnTo>
                  <a:lnTo>
                    <a:pt x="46609" y="43307"/>
                  </a:lnTo>
                  <a:lnTo>
                    <a:pt x="627761" y="639572"/>
                  </a:lnTo>
                  <a:close/>
                  <a:moveTo>
                    <a:pt x="25908" y="81153"/>
                  </a:moveTo>
                  <a:lnTo>
                    <a:pt x="0" y="0"/>
                  </a:lnTo>
                  <a:lnTo>
                    <a:pt x="80518" y="27940"/>
                  </a:lnTo>
                  <a:close/>
                </a:path>
              </a:pathLst>
            </a:custGeom>
            <a:solidFill>
              <a:srgbClr val="4472C4"/>
            </a:solidFill>
          </p:spPr>
        </p:sp>
        <p:sp>
          <p:nvSpPr>
            <p:cNvPr id="9" name="Freeform 9"/>
            <p:cNvSpPr/>
            <p:nvPr/>
          </p:nvSpPr>
          <p:spPr>
            <a:xfrm>
              <a:off x="285750" y="369062"/>
              <a:ext cx="1008634" cy="475742"/>
            </a:xfrm>
            <a:custGeom>
              <a:avLst/>
              <a:gdLst/>
              <a:ahLst/>
              <a:cxnLst/>
              <a:rect l="l" t="t" r="r" b="b"/>
              <a:pathLst>
                <a:path w="1008634" h="475742">
                  <a:moveTo>
                    <a:pt x="1005967" y="475742"/>
                  </a:moveTo>
                  <a:lnTo>
                    <a:pt x="56261" y="32004"/>
                  </a:lnTo>
                  <a:lnTo>
                    <a:pt x="58928" y="26289"/>
                  </a:lnTo>
                  <a:lnTo>
                    <a:pt x="1008634" y="470027"/>
                  </a:lnTo>
                  <a:close/>
                  <a:moveTo>
                    <a:pt x="52959" y="69088"/>
                  </a:moveTo>
                  <a:lnTo>
                    <a:pt x="0" y="2286"/>
                  </a:lnTo>
                  <a:lnTo>
                    <a:pt x="85217" y="0"/>
                  </a:lnTo>
                  <a:close/>
                </a:path>
              </a:pathLst>
            </a:custGeom>
            <a:solidFill>
              <a:srgbClr val="4472C4"/>
            </a:solidFill>
          </p:spPr>
        </p:sp>
        <p:sp>
          <p:nvSpPr>
            <p:cNvPr id="10" name="Freeform 10"/>
            <p:cNvSpPr/>
            <p:nvPr/>
          </p:nvSpPr>
          <p:spPr>
            <a:xfrm>
              <a:off x="63500" y="930275"/>
              <a:ext cx="1155954" cy="77597"/>
            </a:xfrm>
            <a:custGeom>
              <a:avLst/>
              <a:gdLst/>
              <a:ahLst/>
              <a:cxnLst/>
              <a:rect l="l" t="t" r="r" b="b"/>
              <a:pathLst>
                <a:path w="1155954" h="77597">
                  <a:moveTo>
                    <a:pt x="1155573" y="77597"/>
                  </a:moveTo>
                  <a:lnTo>
                    <a:pt x="63373" y="40894"/>
                  </a:lnTo>
                  <a:lnTo>
                    <a:pt x="63627" y="34544"/>
                  </a:lnTo>
                  <a:lnTo>
                    <a:pt x="1155954" y="71247"/>
                  </a:lnTo>
                  <a:close/>
                  <a:moveTo>
                    <a:pt x="74803" y="76327"/>
                  </a:moveTo>
                  <a:lnTo>
                    <a:pt x="0" y="35560"/>
                  </a:lnTo>
                  <a:lnTo>
                    <a:pt x="77470" y="0"/>
                  </a:lnTo>
                  <a:close/>
                </a:path>
              </a:pathLst>
            </a:custGeom>
            <a:solidFill>
              <a:srgbClr val="4472C4"/>
            </a:solidFill>
          </p:spPr>
        </p:sp>
      </p:grpSp>
      <p:grpSp>
        <p:nvGrpSpPr>
          <p:cNvPr id="11" name="Group 11"/>
          <p:cNvGrpSpPr>
            <a:grpSpLocks noChangeAspect="1"/>
          </p:cNvGrpSpPr>
          <p:nvPr/>
        </p:nvGrpSpPr>
        <p:grpSpPr>
          <a:xfrm>
            <a:off x="1958035" y="4743240"/>
            <a:ext cx="1136428" cy="788651"/>
            <a:chOff x="0" y="0"/>
            <a:chExt cx="1136421" cy="788657"/>
          </a:xfrm>
        </p:grpSpPr>
        <p:sp>
          <p:nvSpPr>
            <p:cNvPr id="12" name="Freeform 12"/>
            <p:cNvSpPr/>
            <p:nvPr/>
          </p:nvSpPr>
          <p:spPr>
            <a:xfrm>
              <a:off x="63500" y="63500"/>
              <a:ext cx="944245" cy="366903"/>
            </a:xfrm>
            <a:custGeom>
              <a:avLst/>
              <a:gdLst/>
              <a:ahLst/>
              <a:cxnLst/>
              <a:rect l="l" t="t" r="r" b="b"/>
              <a:pathLst>
                <a:path w="944245" h="366903">
                  <a:moveTo>
                    <a:pt x="941959" y="0"/>
                  </a:moveTo>
                  <a:lnTo>
                    <a:pt x="58293" y="332740"/>
                  </a:lnTo>
                  <a:lnTo>
                    <a:pt x="60579" y="338709"/>
                  </a:lnTo>
                  <a:lnTo>
                    <a:pt x="944245" y="5969"/>
                  </a:lnTo>
                  <a:close/>
                  <a:moveTo>
                    <a:pt x="57912" y="295656"/>
                  </a:moveTo>
                  <a:lnTo>
                    <a:pt x="0" y="358140"/>
                  </a:lnTo>
                  <a:lnTo>
                    <a:pt x="84709" y="366903"/>
                  </a:lnTo>
                  <a:close/>
                </a:path>
              </a:pathLst>
            </a:custGeom>
            <a:solidFill>
              <a:srgbClr val="4472C4"/>
            </a:solidFill>
          </p:spPr>
        </p:sp>
        <p:sp>
          <p:nvSpPr>
            <p:cNvPr id="13" name="Freeform 13"/>
            <p:cNvSpPr/>
            <p:nvPr/>
          </p:nvSpPr>
          <p:spPr>
            <a:xfrm>
              <a:off x="531368" y="226822"/>
              <a:ext cx="541528" cy="498348"/>
            </a:xfrm>
            <a:custGeom>
              <a:avLst/>
              <a:gdLst/>
              <a:ahLst/>
              <a:cxnLst/>
              <a:rect l="l" t="t" r="r" b="b"/>
              <a:pathLst>
                <a:path w="541528" h="498348">
                  <a:moveTo>
                    <a:pt x="537210" y="0"/>
                  </a:moveTo>
                  <a:lnTo>
                    <a:pt x="44577" y="453009"/>
                  </a:lnTo>
                  <a:lnTo>
                    <a:pt x="48895" y="457708"/>
                  </a:lnTo>
                  <a:lnTo>
                    <a:pt x="541528" y="4699"/>
                  </a:lnTo>
                  <a:close/>
                  <a:moveTo>
                    <a:pt x="30353" y="418719"/>
                  </a:moveTo>
                  <a:lnTo>
                    <a:pt x="0" y="498348"/>
                  </a:lnTo>
                  <a:lnTo>
                    <a:pt x="81915" y="474853"/>
                  </a:lnTo>
                  <a:close/>
                </a:path>
              </a:pathLst>
            </a:custGeom>
            <a:solidFill>
              <a:srgbClr val="4472C4"/>
            </a:solidFill>
          </p:spPr>
        </p:sp>
      </p:grpSp>
      <p:sp>
        <p:nvSpPr>
          <p:cNvPr id="14" name="Freeform 14"/>
          <p:cNvSpPr/>
          <p:nvPr/>
        </p:nvSpPr>
        <p:spPr>
          <a:xfrm>
            <a:off x="806044" y="2878293"/>
            <a:ext cx="1100852" cy="1077173"/>
          </a:xfrm>
          <a:custGeom>
            <a:avLst/>
            <a:gdLst/>
            <a:ahLst/>
            <a:cxnLst/>
            <a:rect l="l" t="t" r="r" b="b"/>
            <a:pathLst>
              <a:path w="1100852" h="1077173">
                <a:moveTo>
                  <a:pt x="0" y="0"/>
                </a:moveTo>
                <a:lnTo>
                  <a:pt x="1100851" y="0"/>
                </a:lnTo>
                <a:lnTo>
                  <a:pt x="1100851" y="1077173"/>
                </a:lnTo>
                <a:lnTo>
                  <a:pt x="0" y="1077173"/>
                </a:lnTo>
                <a:lnTo>
                  <a:pt x="0" y="0"/>
                </a:lnTo>
                <a:close/>
              </a:path>
            </a:pathLst>
          </a:custGeom>
          <a:blipFill>
            <a:blip r:embed="rId4"/>
            <a:stretch>
              <a:fillRect t="-99796" b="-283690"/>
            </a:stretch>
          </a:blipFill>
        </p:spPr>
      </p:sp>
      <p:sp>
        <p:nvSpPr>
          <p:cNvPr id="15" name="Freeform 15"/>
          <p:cNvSpPr/>
          <p:nvPr/>
        </p:nvSpPr>
        <p:spPr>
          <a:xfrm>
            <a:off x="761057" y="5104114"/>
            <a:ext cx="1162507" cy="984133"/>
          </a:xfrm>
          <a:custGeom>
            <a:avLst/>
            <a:gdLst/>
            <a:ahLst/>
            <a:cxnLst/>
            <a:rect l="l" t="t" r="r" b="b"/>
            <a:pathLst>
              <a:path w="1162507" h="984133">
                <a:moveTo>
                  <a:pt x="0" y="0"/>
                </a:moveTo>
                <a:lnTo>
                  <a:pt x="1162507" y="0"/>
                </a:lnTo>
                <a:lnTo>
                  <a:pt x="1162507" y="984133"/>
                </a:lnTo>
                <a:lnTo>
                  <a:pt x="0" y="984133"/>
                </a:lnTo>
                <a:lnTo>
                  <a:pt x="0" y="0"/>
                </a:lnTo>
                <a:close/>
              </a:path>
            </a:pathLst>
          </a:custGeom>
          <a:blipFill>
            <a:blip r:embed="rId6"/>
            <a:stretch>
              <a:fillRect/>
            </a:stretch>
          </a:blipFill>
        </p:spPr>
      </p:sp>
      <p:sp>
        <p:nvSpPr>
          <p:cNvPr id="16" name="Freeform 16"/>
          <p:cNvSpPr/>
          <p:nvPr/>
        </p:nvSpPr>
        <p:spPr>
          <a:xfrm>
            <a:off x="5609387" y="5525862"/>
            <a:ext cx="1100852" cy="901475"/>
          </a:xfrm>
          <a:custGeom>
            <a:avLst/>
            <a:gdLst/>
            <a:ahLst/>
            <a:cxnLst/>
            <a:rect l="l" t="t" r="r" b="b"/>
            <a:pathLst>
              <a:path w="1100852" h="901475">
                <a:moveTo>
                  <a:pt x="0" y="0"/>
                </a:moveTo>
                <a:lnTo>
                  <a:pt x="1100852" y="0"/>
                </a:lnTo>
                <a:lnTo>
                  <a:pt x="1100852" y="901475"/>
                </a:lnTo>
                <a:lnTo>
                  <a:pt x="0" y="901475"/>
                </a:lnTo>
                <a:lnTo>
                  <a:pt x="0" y="0"/>
                </a:lnTo>
                <a:close/>
              </a:path>
            </a:pathLst>
          </a:custGeom>
          <a:blipFill>
            <a:blip r:embed="rId4"/>
            <a:stretch>
              <a:fillRect t="-464360" b="-13338"/>
            </a:stretch>
          </a:blipFill>
        </p:spPr>
      </p:sp>
      <p:sp>
        <p:nvSpPr>
          <p:cNvPr id="17" name="Freeform 17"/>
          <p:cNvSpPr/>
          <p:nvPr/>
        </p:nvSpPr>
        <p:spPr>
          <a:xfrm>
            <a:off x="5554637" y="4438450"/>
            <a:ext cx="1162507" cy="984133"/>
          </a:xfrm>
          <a:custGeom>
            <a:avLst/>
            <a:gdLst/>
            <a:ahLst/>
            <a:cxnLst/>
            <a:rect l="l" t="t" r="r" b="b"/>
            <a:pathLst>
              <a:path w="1162507" h="984133">
                <a:moveTo>
                  <a:pt x="0" y="0"/>
                </a:moveTo>
                <a:lnTo>
                  <a:pt x="1162507" y="0"/>
                </a:lnTo>
                <a:lnTo>
                  <a:pt x="1162507" y="984132"/>
                </a:lnTo>
                <a:lnTo>
                  <a:pt x="0" y="984132"/>
                </a:lnTo>
                <a:lnTo>
                  <a:pt x="0" y="0"/>
                </a:lnTo>
                <a:close/>
              </a:path>
            </a:pathLst>
          </a:custGeom>
          <a:blipFill>
            <a:blip r:embed="rId6"/>
            <a:stretch>
              <a:fillRect/>
            </a:stretch>
          </a:blipFill>
        </p:spPr>
      </p:sp>
      <p:sp>
        <p:nvSpPr>
          <p:cNvPr id="18" name="Freeform 18"/>
          <p:cNvSpPr/>
          <p:nvPr/>
        </p:nvSpPr>
        <p:spPr>
          <a:xfrm>
            <a:off x="1854660" y="5565229"/>
            <a:ext cx="1100852" cy="901475"/>
          </a:xfrm>
          <a:custGeom>
            <a:avLst/>
            <a:gdLst/>
            <a:ahLst/>
            <a:cxnLst/>
            <a:rect l="l" t="t" r="r" b="b"/>
            <a:pathLst>
              <a:path w="1100852" h="901475">
                <a:moveTo>
                  <a:pt x="0" y="0"/>
                </a:moveTo>
                <a:lnTo>
                  <a:pt x="1100852" y="0"/>
                </a:lnTo>
                <a:lnTo>
                  <a:pt x="1100852" y="901474"/>
                </a:lnTo>
                <a:lnTo>
                  <a:pt x="0" y="901474"/>
                </a:lnTo>
                <a:lnTo>
                  <a:pt x="0" y="0"/>
                </a:lnTo>
                <a:close/>
              </a:path>
            </a:pathLst>
          </a:custGeom>
          <a:blipFill>
            <a:blip r:embed="rId4"/>
            <a:stretch>
              <a:fillRect t="-464360" b="-13338"/>
            </a:stretch>
          </a:blipFill>
        </p:spPr>
      </p:sp>
      <p:sp>
        <p:nvSpPr>
          <p:cNvPr id="19" name="Freeform 19"/>
          <p:cNvSpPr/>
          <p:nvPr/>
        </p:nvSpPr>
        <p:spPr>
          <a:xfrm>
            <a:off x="5384454" y="866127"/>
            <a:ext cx="1538488" cy="1298486"/>
          </a:xfrm>
          <a:custGeom>
            <a:avLst/>
            <a:gdLst/>
            <a:ahLst/>
            <a:cxnLst/>
            <a:rect l="l" t="t" r="r" b="b"/>
            <a:pathLst>
              <a:path w="1538488" h="1298486">
                <a:moveTo>
                  <a:pt x="0" y="0"/>
                </a:moveTo>
                <a:lnTo>
                  <a:pt x="1538487" y="0"/>
                </a:lnTo>
                <a:lnTo>
                  <a:pt x="1538487" y="1298486"/>
                </a:lnTo>
                <a:lnTo>
                  <a:pt x="0" y="1298486"/>
                </a:lnTo>
                <a:lnTo>
                  <a:pt x="0" y="0"/>
                </a:lnTo>
                <a:close/>
              </a:path>
            </a:pathLst>
          </a:custGeom>
          <a:blipFill>
            <a:blip r:embed="rId7"/>
            <a:stretch>
              <a:fillRect/>
            </a:stretch>
          </a:blipFill>
        </p:spPr>
      </p:sp>
      <p:sp>
        <p:nvSpPr>
          <p:cNvPr id="20" name="Freeform 20"/>
          <p:cNvSpPr/>
          <p:nvPr/>
        </p:nvSpPr>
        <p:spPr>
          <a:xfrm>
            <a:off x="1822837" y="2379135"/>
            <a:ext cx="1108596" cy="935650"/>
          </a:xfrm>
          <a:custGeom>
            <a:avLst/>
            <a:gdLst/>
            <a:ahLst/>
            <a:cxnLst/>
            <a:rect l="l" t="t" r="r" b="b"/>
            <a:pathLst>
              <a:path w="1108596" h="935650">
                <a:moveTo>
                  <a:pt x="0" y="0"/>
                </a:moveTo>
                <a:lnTo>
                  <a:pt x="1108596" y="0"/>
                </a:lnTo>
                <a:lnTo>
                  <a:pt x="1108596" y="935651"/>
                </a:lnTo>
                <a:lnTo>
                  <a:pt x="0" y="935651"/>
                </a:lnTo>
                <a:lnTo>
                  <a:pt x="0" y="0"/>
                </a:lnTo>
                <a:close/>
              </a:path>
            </a:pathLst>
          </a:custGeom>
          <a:blipFill>
            <a:blip r:embed="rId7"/>
            <a:stretch>
              <a:fillRect/>
            </a:stretch>
          </a:blipFill>
        </p:spPr>
      </p:sp>
      <p:sp>
        <p:nvSpPr>
          <p:cNvPr id="21" name="Freeform 21"/>
          <p:cNvSpPr/>
          <p:nvPr/>
        </p:nvSpPr>
        <p:spPr>
          <a:xfrm>
            <a:off x="328089" y="3906450"/>
            <a:ext cx="1257014" cy="1179424"/>
          </a:xfrm>
          <a:custGeom>
            <a:avLst/>
            <a:gdLst/>
            <a:ahLst/>
            <a:cxnLst/>
            <a:rect l="l" t="t" r="r" b="b"/>
            <a:pathLst>
              <a:path w="1257014" h="1179424">
                <a:moveTo>
                  <a:pt x="0" y="0"/>
                </a:moveTo>
                <a:lnTo>
                  <a:pt x="1257014" y="0"/>
                </a:lnTo>
                <a:lnTo>
                  <a:pt x="1257014" y="1179424"/>
                </a:lnTo>
                <a:lnTo>
                  <a:pt x="0" y="1179424"/>
                </a:lnTo>
                <a:lnTo>
                  <a:pt x="0" y="0"/>
                </a:lnTo>
                <a:close/>
              </a:path>
            </a:pathLst>
          </a:custGeom>
          <a:blipFill>
            <a:blip r:embed="rId8"/>
            <a:stretch>
              <a:fillRect/>
            </a:stretch>
          </a:blipFill>
        </p:spPr>
      </p:sp>
      <p:sp>
        <p:nvSpPr>
          <p:cNvPr id="22" name="Freeform 22"/>
          <p:cNvSpPr/>
          <p:nvPr/>
        </p:nvSpPr>
        <p:spPr>
          <a:xfrm>
            <a:off x="5515727" y="3227441"/>
            <a:ext cx="1312850" cy="1231811"/>
          </a:xfrm>
          <a:custGeom>
            <a:avLst/>
            <a:gdLst/>
            <a:ahLst/>
            <a:cxnLst/>
            <a:rect l="l" t="t" r="r" b="b"/>
            <a:pathLst>
              <a:path w="1312850" h="1231811">
                <a:moveTo>
                  <a:pt x="0" y="0"/>
                </a:moveTo>
                <a:lnTo>
                  <a:pt x="1312850" y="0"/>
                </a:lnTo>
                <a:lnTo>
                  <a:pt x="1312850" y="1231812"/>
                </a:lnTo>
                <a:lnTo>
                  <a:pt x="0" y="1231812"/>
                </a:lnTo>
                <a:lnTo>
                  <a:pt x="0" y="0"/>
                </a:lnTo>
                <a:close/>
              </a:path>
            </a:pathLst>
          </a:custGeom>
          <a:blipFill>
            <a:blip r:embed="rId8"/>
            <a:stretch>
              <a:fillRect/>
            </a:stretch>
          </a:blipFill>
        </p:spPr>
      </p:sp>
      <p:grpSp>
        <p:nvGrpSpPr>
          <p:cNvPr id="23" name="Group 23"/>
          <p:cNvGrpSpPr>
            <a:grpSpLocks noChangeAspect="1"/>
          </p:cNvGrpSpPr>
          <p:nvPr/>
        </p:nvGrpSpPr>
        <p:grpSpPr>
          <a:xfrm>
            <a:off x="0" y="2"/>
            <a:ext cx="12192000" cy="577853"/>
            <a:chOff x="0" y="0"/>
            <a:chExt cx="12192000" cy="577850"/>
          </a:xfrm>
        </p:grpSpPr>
        <p:sp>
          <p:nvSpPr>
            <p:cNvPr id="24" name="Freeform 24"/>
            <p:cNvSpPr/>
            <p:nvPr/>
          </p:nvSpPr>
          <p:spPr>
            <a:xfrm>
              <a:off x="0" y="0"/>
              <a:ext cx="12192000" cy="577850"/>
            </a:xfrm>
            <a:custGeom>
              <a:avLst/>
              <a:gdLst/>
              <a:ahLst/>
              <a:cxnLst/>
              <a:rect l="l" t="t" r="r" b="b"/>
              <a:pathLst>
                <a:path w="12192000" h="577850">
                  <a:moveTo>
                    <a:pt x="0" y="0"/>
                  </a:moveTo>
                  <a:lnTo>
                    <a:pt x="12192000" y="0"/>
                  </a:lnTo>
                  <a:lnTo>
                    <a:pt x="12192000" y="577850"/>
                  </a:lnTo>
                  <a:lnTo>
                    <a:pt x="0" y="577850"/>
                  </a:lnTo>
                  <a:close/>
                </a:path>
              </a:pathLst>
            </a:custGeom>
            <a:solidFill>
              <a:srgbClr val="7FCCBE"/>
            </a:solidFill>
          </p:spPr>
        </p:sp>
      </p:grpSp>
      <p:sp>
        <p:nvSpPr>
          <p:cNvPr id="25" name="TextBox 25"/>
          <p:cNvSpPr txBox="1"/>
          <p:nvPr/>
        </p:nvSpPr>
        <p:spPr>
          <a:xfrm>
            <a:off x="6848465" y="1323546"/>
            <a:ext cx="244364" cy="1360160"/>
          </a:xfrm>
          <a:prstGeom prst="rect">
            <a:avLst/>
          </a:prstGeom>
        </p:spPr>
        <p:txBody>
          <a:bodyPr lIns="0" tIns="0" rIns="0" bIns="0" rtlCol="0" anchor="t">
            <a:spAutoFit/>
          </a:bodyPr>
          <a:lstStyle/>
          <a:p>
            <a:pPr algn="just">
              <a:lnSpc>
                <a:spcPts val="5784"/>
              </a:lnSpc>
            </a:pPr>
            <a:r>
              <a:rPr lang="en-US" sz="2400" spc="38">
                <a:solidFill>
                  <a:srgbClr val="FFFFFF"/>
                </a:solidFill>
                <a:latin typeface="Open Sans"/>
                <a:ea typeface="Open Sans"/>
                <a:cs typeface="Open Sans"/>
                <a:sym typeface="Open Sans"/>
              </a:rPr>
              <a:t>ü ü</a:t>
            </a:r>
          </a:p>
        </p:txBody>
      </p:sp>
      <p:sp>
        <p:nvSpPr>
          <p:cNvPr id="26" name="TextBox 26"/>
          <p:cNvSpPr txBox="1"/>
          <p:nvPr/>
        </p:nvSpPr>
        <p:spPr>
          <a:xfrm>
            <a:off x="6848465" y="3380946"/>
            <a:ext cx="244364" cy="396992"/>
          </a:xfrm>
          <a:prstGeom prst="rect">
            <a:avLst/>
          </a:prstGeom>
        </p:spPr>
        <p:txBody>
          <a:bodyPr lIns="0" tIns="0" rIns="0" bIns="0" rtlCol="0" anchor="t">
            <a:spAutoFit/>
          </a:bodyPr>
          <a:lstStyle/>
          <a:p>
            <a:pPr algn="l">
              <a:lnSpc>
                <a:spcPts val="3359"/>
              </a:lnSpc>
            </a:pPr>
            <a:r>
              <a:rPr lang="en-US" sz="2400" spc="38">
                <a:solidFill>
                  <a:srgbClr val="FFFFFF"/>
                </a:solidFill>
                <a:latin typeface="Open Sans"/>
                <a:ea typeface="Open Sans"/>
                <a:cs typeface="Open Sans"/>
                <a:sym typeface="Open Sans"/>
              </a:rPr>
              <a:t>ü</a:t>
            </a:r>
          </a:p>
        </p:txBody>
      </p:sp>
      <p:sp>
        <p:nvSpPr>
          <p:cNvPr id="27" name="TextBox 27"/>
          <p:cNvSpPr txBox="1"/>
          <p:nvPr/>
        </p:nvSpPr>
        <p:spPr>
          <a:xfrm>
            <a:off x="6848465" y="4472130"/>
            <a:ext cx="244364" cy="396992"/>
          </a:xfrm>
          <a:prstGeom prst="rect">
            <a:avLst/>
          </a:prstGeom>
        </p:spPr>
        <p:txBody>
          <a:bodyPr lIns="0" tIns="0" rIns="0" bIns="0" rtlCol="0" anchor="t">
            <a:spAutoFit/>
          </a:bodyPr>
          <a:lstStyle/>
          <a:p>
            <a:pPr algn="l">
              <a:lnSpc>
                <a:spcPts val="3359"/>
              </a:lnSpc>
            </a:pPr>
            <a:r>
              <a:rPr lang="en-US" sz="2400" spc="38">
                <a:solidFill>
                  <a:srgbClr val="FFFFFF"/>
                </a:solidFill>
                <a:latin typeface="Open Sans"/>
                <a:ea typeface="Open Sans"/>
                <a:cs typeface="Open Sans"/>
                <a:sym typeface="Open Sans"/>
              </a:rPr>
              <a:t>ü</a:t>
            </a:r>
          </a:p>
        </p:txBody>
      </p:sp>
      <p:sp>
        <p:nvSpPr>
          <p:cNvPr id="28" name="TextBox 28"/>
          <p:cNvSpPr txBox="1"/>
          <p:nvPr/>
        </p:nvSpPr>
        <p:spPr>
          <a:xfrm>
            <a:off x="6848465" y="5578554"/>
            <a:ext cx="244364" cy="396992"/>
          </a:xfrm>
          <a:prstGeom prst="rect">
            <a:avLst/>
          </a:prstGeom>
        </p:spPr>
        <p:txBody>
          <a:bodyPr lIns="0" tIns="0" rIns="0" bIns="0" rtlCol="0" anchor="t">
            <a:spAutoFit/>
          </a:bodyPr>
          <a:lstStyle/>
          <a:p>
            <a:pPr algn="l">
              <a:lnSpc>
                <a:spcPts val="3359"/>
              </a:lnSpc>
            </a:pPr>
            <a:r>
              <a:rPr lang="en-US" sz="2400" spc="38">
                <a:solidFill>
                  <a:srgbClr val="FFFFFF"/>
                </a:solidFill>
                <a:latin typeface="Open Sans"/>
                <a:ea typeface="Open Sans"/>
                <a:cs typeface="Open Sans"/>
                <a:sym typeface="Open Sans"/>
              </a:rPr>
              <a:t>ü</a:t>
            </a:r>
          </a:p>
        </p:txBody>
      </p:sp>
      <p:sp>
        <p:nvSpPr>
          <p:cNvPr id="29" name="TextBox 29"/>
          <p:cNvSpPr txBox="1"/>
          <p:nvPr/>
        </p:nvSpPr>
        <p:spPr>
          <a:xfrm>
            <a:off x="7191365" y="1295933"/>
            <a:ext cx="4700121" cy="5041697"/>
          </a:xfrm>
          <a:prstGeom prst="rect">
            <a:avLst/>
          </a:prstGeom>
        </p:spPr>
        <p:txBody>
          <a:bodyPr lIns="0" tIns="0" rIns="0" bIns="0" rtlCol="0" anchor="t">
            <a:spAutoFit/>
          </a:bodyPr>
          <a:lstStyle/>
          <a:p>
            <a:pPr algn="l">
              <a:lnSpc>
                <a:spcPts val="5784"/>
              </a:lnSpc>
            </a:pPr>
            <a:r>
              <a:rPr lang="en-US" sz="2400" b="1">
                <a:solidFill>
                  <a:srgbClr val="FFFFFF"/>
                </a:solidFill>
                <a:latin typeface="Raleway Semi-Bold"/>
                <a:ea typeface="Raleway Semi-Bold"/>
                <a:cs typeface="Raleway Semi-Bold"/>
                <a:sym typeface="Raleway Semi-Bold"/>
              </a:rPr>
              <a:t>Toplumsal değerlere bağlıdır. Okul içi faaliyetlere aktif katılım </a:t>
            </a:r>
          </a:p>
          <a:p>
            <a:pPr algn="l">
              <a:lnSpc>
                <a:spcPts val="1200"/>
              </a:lnSpc>
            </a:pPr>
            <a:r>
              <a:rPr lang="en-US" sz="2400" b="1">
                <a:solidFill>
                  <a:srgbClr val="FFFFFF"/>
                </a:solidFill>
                <a:latin typeface="Raleway Semi-Bold"/>
                <a:ea typeface="Raleway Semi-Bold"/>
                <a:cs typeface="Raleway Semi-Bold"/>
                <a:sym typeface="Raleway Semi-Bold"/>
              </a:rPr>
              <a:t>gösterir.</a:t>
            </a:r>
          </a:p>
          <a:p>
            <a:pPr algn="l">
              <a:lnSpc>
                <a:spcPts val="6000"/>
              </a:lnSpc>
            </a:pPr>
            <a:r>
              <a:rPr lang="en-US" sz="2400" b="1">
                <a:solidFill>
                  <a:srgbClr val="FFFFFF"/>
                </a:solidFill>
                <a:latin typeface="Raleway Semi-Bold"/>
                <a:ea typeface="Raleway Semi-Bold"/>
                <a:cs typeface="Raleway Semi-Bold"/>
                <a:sym typeface="Raleway Semi-Bold"/>
              </a:rPr>
              <a:t>Etkili iletişim becerilerine </a:t>
            </a:r>
          </a:p>
          <a:p>
            <a:pPr algn="l">
              <a:lnSpc>
                <a:spcPts val="1200"/>
              </a:lnSpc>
            </a:pPr>
            <a:r>
              <a:rPr lang="en-US" sz="2400" b="1">
                <a:solidFill>
                  <a:srgbClr val="FFFFFF"/>
                </a:solidFill>
                <a:latin typeface="Raleway Semi-Bold"/>
                <a:ea typeface="Raleway Semi-Bold"/>
                <a:cs typeface="Raleway Semi-Bold"/>
                <a:sym typeface="Raleway Semi-Bold"/>
              </a:rPr>
              <a:t>sahiptir.</a:t>
            </a:r>
          </a:p>
          <a:p>
            <a:pPr algn="l">
              <a:lnSpc>
                <a:spcPts val="6000"/>
              </a:lnSpc>
            </a:pPr>
            <a:r>
              <a:rPr lang="en-US" sz="2400" b="1">
                <a:solidFill>
                  <a:srgbClr val="FFFFFF"/>
                </a:solidFill>
                <a:latin typeface="Raleway Semi-Bold"/>
                <a:ea typeface="Raleway Semi-Bold"/>
                <a:cs typeface="Raleway Semi-Bold"/>
                <a:sym typeface="Raleway Semi-Bold"/>
              </a:rPr>
              <a:t>Çatışma çözme becerilerini </a:t>
            </a:r>
          </a:p>
          <a:p>
            <a:pPr algn="l">
              <a:lnSpc>
                <a:spcPts val="1200"/>
              </a:lnSpc>
            </a:pPr>
            <a:r>
              <a:rPr lang="en-US" sz="2400" b="1">
                <a:solidFill>
                  <a:srgbClr val="FFFFFF"/>
                </a:solidFill>
                <a:latin typeface="Raleway Semi-Bold"/>
                <a:ea typeface="Raleway Semi-Bold"/>
                <a:cs typeface="Raleway Semi-Bold"/>
                <a:sym typeface="Raleway Semi-Bold"/>
              </a:rPr>
              <a:t>kullanır.</a:t>
            </a:r>
          </a:p>
          <a:p>
            <a:pPr algn="l">
              <a:lnSpc>
                <a:spcPts val="6000"/>
              </a:lnSpc>
            </a:pPr>
            <a:r>
              <a:rPr lang="en-US" sz="2400" b="1">
                <a:solidFill>
                  <a:srgbClr val="FFFFFF"/>
                </a:solidFill>
                <a:latin typeface="Raleway Semi-Bold"/>
                <a:ea typeface="Raleway Semi-Bold"/>
                <a:cs typeface="Raleway Semi-Bold"/>
                <a:sym typeface="Raleway Semi-Bold"/>
              </a:rPr>
              <a:t>Değişimlere açıktır ve uyum </a:t>
            </a:r>
          </a:p>
          <a:p>
            <a:pPr algn="l">
              <a:lnSpc>
                <a:spcPts val="1200"/>
              </a:lnSpc>
            </a:pPr>
            <a:r>
              <a:rPr lang="en-US" sz="2400" b="1">
                <a:solidFill>
                  <a:srgbClr val="FFFFFF"/>
                </a:solidFill>
                <a:latin typeface="Raleway Semi-Bold"/>
                <a:ea typeface="Raleway Semi-Bold"/>
                <a:cs typeface="Raleway Semi-Bold"/>
                <a:sym typeface="Raleway Semi-Bold"/>
              </a:rPr>
              <a:t>sağlar.</a:t>
            </a:r>
          </a:p>
        </p:txBody>
      </p:sp>
      <p:sp>
        <p:nvSpPr>
          <p:cNvPr id="30" name="TextBox 30"/>
          <p:cNvSpPr txBox="1"/>
          <p:nvPr/>
        </p:nvSpPr>
        <p:spPr>
          <a:xfrm>
            <a:off x="3172196" y="4386186"/>
            <a:ext cx="727672" cy="491080"/>
          </a:xfrm>
          <a:prstGeom prst="rect">
            <a:avLst/>
          </a:prstGeom>
        </p:spPr>
        <p:txBody>
          <a:bodyPr lIns="0" tIns="0" rIns="0" bIns="0" rtlCol="0" anchor="t">
            <a:spAutoFit/>
          </a:bodyPr>
          <a:lstStyle/>
          <a:p>
            <a:pPr algn="l">
              <a:lnSpc>
                <a:spcPts val="3920"/>
              </a:lnSpc>
            </a:pPr>
            <a:r>
              <a:rPr lang="en-US" sz="2800" b="1">
                <a:solidFill>
                  <a:srgbClr val="000000"/>
                </a:solidFill>
                <a:latin typeface="Raleway Bold"/>
                <a:ea typeface="Raleway Bold"/>
                <a:cs typeface="Raleway Bold"/>
                <a:sym typeface="Raleway Bold"/>
              </a:rPr>
              <a:t>SDB</a:t>
            </a:r>
          </a:p>
        </p:txBody>
      </p:sp>
      <p:sp>
        <p:nvSpPr>
          <p:cNvPr id="31" name="TextBox 31"/>
          <p:cNvSpPr txBox="1"/>
          <p:nvPr/>
        </p:nvSpPr>
        <p:spPr>
          <a:xfrm>
            <a:off x="574081" y="874128"/>
            <a:ext cx="3376308" cy="1284322"/>
          </a:xfrm>
          <a:prstGeom prst="rect">
            <a:avLst/>
          </a:prstGeom>
        </p:spPr>
        <p:txBody>
          <a:bodyPr lIns="0" tIns="0" rIns="0" bIns="0" rtlCol="0" anchor="t">
            <a:spAutoFit/>
          </a:bodyPr>
          <a:lstStyle/>
          <a:p>
            <a:pPr algn="l">
              <a:lnSpc>
                <a:spcPts val="3329"/>
              </a:lnSpc>
            </a:pPr>
            <a:r>
              <a:rPr lang="en-US" sz="2800" b="1">
                <a:solidFill>
                  <a:srgbClr val="000000"/>
                </a:solidFill>
                <a:latin typeface="Raleway Bold"/>
                <a:ea typeface="Raleway Bold"/>
                <a:cs typeface="Raleway Bold"/>
                <a:sym typeface="Raleway Bold"/>
              </a:rPr>
              <a:t>Kademelere Göre Sosyal Duygusal Beceri Göstergeleri</a:t>
            </a:r>
          </a:p>
        </p:txBody>
      </p:sp>
      <p:sp>
        <p:nvSpPr>
          <p:cNvPr id="32" name="TextBox 32"/>
          <p:cNvSpPr txBox="1"/>
          <p:nvPr/>
        </p:nvSpPr>
        <p:spPr>
          <a:xfrm>
            <a:off x="3023397" y="20869"/>
            <a:ext cx="6262221" cy="482765"/>
          </a:xfrm>
          <a:prstGeom prst="rect">
            <a:avLst/>
          </a:prstGeom>
        </p:spPr>
        <p:txBody>
          <a:bodyPr lIns="0" tIns="0" rIns="0" bIns="0" rtlCol="0" anchor="t">
            <a:spAutoFit/>
          </a:bodyPr>
          <a:lstStyle/>
          <a:p>
            <a:pPr algn="l">
              <a:lnSpc>
                <a:spcPts val="3843"/>
              </a:lnSpc>
            </a:pPr>
            <a:r>
              <a:rPr lang="en-US" sz="2745" spc="52">
                <a:solidFill>
                  <a:srgbClr val="FFFFFF"/>
                </a:solidFill>
                <a:latin typeface="Raleway Light"/>
                <a:ea typeface="Raleway Light"/>
                <a:cs typeface="Raleway Light"/>
                <a:sym typeface="Raleway Light"/>
              </a:rPr>
              <a:t>Sosyal Duygusal Beceri Göstergeleri</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 y="357349"/>
            <a:ext cx="4800600" cy="6500651"/>
            <a:chOff x="0" y="0"/>
            <a:chExt cx="4800600" cy="6500647"/>
          </a:xfrm>
        </p:grpSpPr>
        <p:sp>
          <p:nvSpPr>
            <p:cNvPr id="3" name="Freeform 3"/>
            <p:cNvSpPr/>
            <p:nvPr/>
          </p:nvSpPr>
          <p:spPr>
            <a:xfrm>
              <a:off x="0" y="0"/>
              <a:ext cx="4800600" cy="6500622"/>
            </a:xfrm>
            <a:custGeom>
              <a:avLst/>
              <a:gdLst/>
              <a:ahLst/>
              <a:cxnLst/>
              <a:rect l="l" t="t" r="r" b="b"/>
              <a:pathLst>
                <a:path w="4800600" h="6500622">
                  <a:moveTo>
                    <a:pt x="0" y="0"/>
                  </a:moveTo>
                  <a:lnTo>
                    <a:pt x="4800600" y="0"/>
                  </a:lnTo>
                  <a:lnTo>
                    <a:pt x="4800600" y="6500622"/>
                  </a:lnTo>
                  <a:lnTo>
                    <a:pt x="0" y="6500622"/>
                  </a:lnTo>
                  <a:close/>
                </a:path>
              </a:pathLst>
            </a:custGeom>
            <a:solidFill>
              <a:srgbClr val="981B1D"/>
            </a:solidFill>
          </p:spPr>
        </p:sp>
      </p:grpSp>
      <p:sp>
        <p:nvSpPr>
          <p:cNvPr id="4" name="Freeform 4"/>
          <p:cNvSpPr/>
          <p:nvPr/>
        </p:nvSpPr>
        <p:spPr>
          <a:xfrm>
            <a:off x="0" y="654006"/>
            <a:ext cx="7105640" cy="4040438"/>
          </a:xfrm>
          <a:custGeom>
            <a:avLst/>
            <a:gdLst/>
            <a:ahLst/>
            <a:cxnLst/>
            <a:rect l="l" t="t" r="r" b="b"/>
            <a:pathLst>
              <a:path w="7105640" h="4040438">
                <a:moveTo>
                  <a:pt x="0" y="0"/>
                </a:moveTo>
                <a:lnTo>
                  <a:pt x="7105641" y="0"/>
                </a:lnTo>
                <a:lnTo>
                  <a:pt x="7105641" y="4040438"/>
                </a:lnTo>
                <a:lnTo>
                  <a:pt x="0" y="4040438"/>
                </a:lnTo>
                <a:lnTo>
                  <a:pt x="0" y="0"/>
                </a:lnTo>
                <a:close/>
              </a:path>
            </a:pathLst>
          </a:custGeom>
          <a:blipFill>
            <a:blip r:embed="rId2"/>
            <a:stretch>
              <a:fillRect l="-9299" t="-35540" r="-1" b="-23229"/>
            </a:stretch>
          </a:blipFill>
        </p:spPr>
      </p:sp>
      <p:sp>
        <p:nvSpPr>
          <p:cNvPr id="5" name="Freeform 5"/>
          <p:cNvSpPr/>
          <p:nvPr/>
        </p:nvSpPr>
        <p:spPr>
          <a:xfrm>
            <a:off x="246888" y="1274064"/>
            <a:ext cx="2685288" cy="2429256"/>
          </a:xfrm>
          <a:custGeom>
            <a:avLst/>
            <a:gdLst/>
            <a:ahLst/>
            <a:cxnLst/>
            <a:rect l="l" t="t" r="r" b="b"/>
            <a:pathLst>
              <a:path w="2685288" h="2429256">
                <a:moveTo>
                  <a:pt x="0" y="0"/>
                </a:moveTo>
                <a:lnTo>
                  <a:pt x="2685288" y="0"/>
                </a:lnTo>
                <a:lnTo>
                  <a:pt x="2685288" y="2429256"/>
                </a:lnTo>
                <a:lnTo>
                  <a:pt x="0" y="2429256"/>
                </a:lnTo>
                <a:lnTo>
                  <a:pt x="0" y="0"/>
                </a:lnTo>
                <a:close/>
              </a:path>
            </a:pathLst>
          </a:custGeom>
          <a:blipFill>
            <a:blip r:embed="rId3"/>
            <a:stretch>
              <a:fillRect/>
            </a:stretch>
          </a:blipFill>
        </p:spPr>
      </p:sp>
      <p:grpSp>
        <p:nvGrpSpPr>
          <p:cNvPr id="6" name="Group 6"/>
          <p:cNvGrpSpPr>
            <a:grpSpLocks noChangeAspect="1"/>
          </p:cNvGrpSpPr>
          <p:nvPr/>
        </p:nvGrpSpPr>
        <p:grpSpPr>
          <a:xfrm>
            <a:off x="0" y="2"/>
            <a:ext cx="12192000" cy="357349"/>
            <a:chOff x="0" y="0"/>
            <a:chExt cx="12192000" cy="357353"/>
          </a:xfrm>
        </p:grpSpPr>
        <p:sp>
          <p:nvSpPr>
            <p:cNvPr id="7" name="Freeform 7"/>
            <p:cNvSpPr/>
            <p:nvPr/>
          </p:nvSpPr>
          <p:spPr>
            <a:xfrm>
              <a:off x="0" y="0"/>
              <a:ext cx="12192000" cy="357378"/>
            </a:xfrm>
            <a:custGeom>
              <a:avLst/>
              <a:gdLst/>
              <a:ahLst/>
              <a:cxnLst/>
              <a:rect l="l" t="t" r="r" b="b"/>
              <a:pathLst>
                <a:path w="12192000" h="357378">
                  <a:moveTo>
                    <a:pt x="0" y="0"/>
                  </a:moveTo>
                  <a:lnTo>
                    <a:pt x="12192000" y="0"/>
                  </a:lnTo>
                  <a:lnTo>
                    <a:pt x="12192000" y="357378"/>
                  </a:lnTo>
                  <a:lnTo>
                    <a:pt x="0" y="357378"/>
                  </a:lnTo>
                  <a:close/>
                </a:path>
              </a:pathLst>
            </a:custGeom>
            <a:solidFill>
              <a:srgbClr val="7FCCBE"/>
            </a:solidFill>
          </p:spPr>
        </p:sp>
      </p:grpSp>
      <p:sp>
        <p:nvSpPr>
          <p:cNvPr id="8" name="Freeform 8"/>
          <p:cNvSpPr/>
          <p:nvPr/>
        </p:nvSpPr>
        <p:spPr>
          <a:xfrm>
            <a:off x="3271399" y="3567255"/>
            <a:ext cx="8920601" cy="3290745"/>
          </a:xfrm>
          <a:custGeom>
            <a:avLst/>
            <a:gdLst/>
            <a:ahLst/>
            <a:cxnLst/>
            <a:rect l="l" t="t" r="r" b="b"/>
            <a:pathLst>
              <a:path w="8920601" h="3290745">
                <a:moveTo>
                  <a:pt x="0" y="0"/>
                </a:moveTo>
                <a:lnTo>
                  <a:pt x="8920601" y="0"/>
                </a:lnTo>
                <a:lnTo>
                  <a:pt x="8920601" y="3290745"/>
                </a:lnTo>
                <a:lnTo>
                  <a:pt x="0" y="3290745"/>
                </a:lnTo>
                <a:lnTo>
                  <a:pt x="0" y="0"/>
                </a:lnTo>
                <a:close/>
              </a:path>
            </a:pathLst>
          </a:custGeom>
          <a:blipFill>
            <a:blip r:embed="rId4"/>
            <a:stretch>
              <a:fillRect r="-3545" b="-3168"/>
            </a:stretch>
          </a:blipFill>
        </p:spPr>
      </p:sp>
      <p:sp>
        <p:nvSpPr>
          <p:cNvPr id="9" name="TextBox 9"/>
          <p:cNvSpPr txBox="1"/>
          <p:nvPr/>
        </p:nvSpPr>
        <p:spPr>
          <a:xfrm>
            <a:off x="2913669" y="1835506"/>
            <a:ext cx="3873760" cy="1438656"/>
          </a:xfrm>
          <a:prstGeom prst="rect">
            <a:avLst/>
          </a:prstGeom>
        </p:spPr>
        <p:txBody>
          <a:bodyPr lIns="0" tIns="0" rIns="0" bIns="0" rtlCol="0" anchor="t">
            <a:spAutoFit/>
          </a:bodyPr>
          <a:lstStyle/>
          <a:p>
            <a:pPr algn="l">
              <a:lnSpc>
                <a:spcPts val="5808"/>
              </a:lnSpc>
            </a:pPr>
            <a:r>
              <a:rPr lang="en-US" sz="4800" b="1" spc="52">
                <a:solidFill>
                  <a:srgbClr val="FFFFFF"/>
                </a:solidFill>
                <a:latin typeface="IBM Plex Sans Bold"/>
                <a:ea typeface="IBM Plex Sans Bold"/>
                <a:cs typeface="IBM Plex Sans Bold"/>
                <a:sym typeface="IBM Plex Sans Bold"/>
              </a:rPr>
              <a:t>Yaşam Boyu Gelişim</a:t>
            </a:r>
          </a:p>
        </p:txBody>
      </p:sp>
      <p:sp>
        <p:nvSpPr>
          <p:cNvPr id="10" name="TextBox 10"/>
          <p:cNvSpPr txBox="1"/>
          <p:nvPr/>
        </p:nvSpPr>
        <p:spPr>
          <a:xfrm>
            <a:off x="948976" y="1443418"/>
            <a:ext cx="1277198" cy="1535763"/>
          </a:xfrm>
          <a:prstGeom prst="rect">
            <a:avLst/>
          </a:prstGeom>
        </p:spPr>
        <p:txBody>
          <a:bodyPr lIns="0" tIns="0" rIns="0" bIns="0" rtlCol="0" anchor="t">
            <a:spAutoFit/>
          </a:bodyPr>
          <a:lstStyle/>
          <a:p>
            <a:pPr algn="l">
              <a:lnSpc>
                <a:spcPts val="12319"/>
              </a:lnSpc>
            </a:pPr>
            <a:r>
              <a:rPr lang="en-US" sz="8800" spc="-105">
                <a:solidFill>
                  <a:srgbClr val="C00000"/>
                </a:solidFill>
                <a:latin typeface="Open Sans"/>
                <a:ea typeface="Open Sans"/>
                <a:cs typeface="Open Sans"/>
                <a:sym typeface="Open Sans"/>
              </a:rPr>
              <a:t>01</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800600" y="368084"/>
            <a:ext cx="7391400" cy="6489916"/>
          </a:xfrm>
          <a:custGeom>
            <a:avLst/>
            <a:gdLst/>
            <a:ahLst/>
            <a:cxnLst/>
            <a:rect l="l" t="t" r="r" b="b"/>
            <a:pathLst>
              <a:path w="7391400" h="6489916">
                <a:moveTo>
                  <a:pt x="0" y="0"/>
                </a:moveTo>
                <a:lnTo>
                  <a:pt x="7391400" y="0"/>
                </a:lnTo>
                <a:lnTo>
                  <a:pt x="7391400" y="6489916"/>
                </a:lnTo>
                <a:lnTo>
                  <a:pt x="0" y="6489916"/>
                </a:lnTo>
                <a:lnTo>
                  <a:pt x="0" y="0"/>
                </a:lnTo>
                <a:close/>
              </a:path>
            </a:pathLst>
          </a:custGeom>
          <a:blipFill>
            <a:blip r:embed="rId2"/>
            <a:stretch>
              <a:fillRect l="-112342" r="-29057"/>
            </a:stretch>
          </a:blipFill>
        </p:spPr>
      </p:sp>
      <p:grpSp>
        <p:nvGrpSpPr>
          <p:cNvPr id="3" name="Group 3"/>
          <p:cNvGrpSpPr>
            <a:grpSpLocks noChangeAspect="1"/>
          </p:cNvGrpSpPr>
          <p:nvPr/>
        </p:nvGrpSpPr>
        <p:grpSpPr>
          <a:xfrm>
            <a:off x="1" y="357349"/>
            <a:ext cx="4800600" cy="6500651"/>
            <a:chOff x="0" y="0"/>
            <a:chExt cx="4800600" cy="6500647"/>
          </a:xfrm>
        </p:grpSpPr>
        <p:sp>
          <p:nvSpPr>
            <p:cNvPr id="4" name="Freeform 4"/>
            <p:cNvSpPr/>
            <p:nvPr/>
          </p:nvSpPr>
          <p:spPr>
            <a:xfrm>
              <a:off x="0" y="0"/>
              <a:ext cx="4800600" cy="6500622"/>
            </a:xfrm>
            <a:custGeom>
              <a:avLst/>
              <a:gdLst/>
              <a:ahLst/>
              <a:cxnLst/>
              <a:rect l="l" t="t" r="r" b="b"/>
              <a:pathLst>
                <a:path w="4800600" h="6500622">
                  <a:moveTo>
                    <a:pt x="0" y="0"/>
                  </a:moveTo>
                  <a:lnTo>
                    <a:pt x="4800600" y="0"/>
                  </a:lnTo>
                  <a:lnTo>
                    <a:pt x="4800600" y="6500622"/>
                  </a:lnTo>
                  <a:lnTo>
                    <a:pt x="0" y="6500622"/>
                  </a:lnTo>
                  <a:close/>
                </a:path>
              </a:pathLst>
            </a:custGeom>
            <a:solidFill>
              <a:srgbClr val="F37949"/>
            </a:solidFill>
          </p:spPr>
        </p:sp>
      </p:grpSp>
      <p:sp>
        <p:nvSpPr>
          <p:cNvPr id="5" name="Freeform 5"/>
          <p:cNvSpPr/>
          <p:nvPr/>
        </p:nvSpPr>
        <p:spPr>
          <a:xfrm>
            <a:off x="0" y="731463"/>
            <a:ext cx="7328364" cy="3949598"/>
          </a:xfrm>
          <a:custGeom>
            <a:avLst/>
            <a:gdLst/>
            <a:ahLst/>
            <a:cxnLst/>
            <a:rect l="l" t="t" r="r" b="b"/>
            <a:pathLst>
              <a:path w="7328364" h="3949598">
                <a:moveTo>
                  <a:pt x="0" y="0"/>
                </a:moveTo>
                <a:lnTo>
                  <a:pt x="7328364" y="0"/>
                </a:lnTo>
                <a:lnTo>
                  <a:pt x="7328364" y="3949598"/>
                </a:lnTo>
                <a:lnTo>
                  <a:pt x="0" y="3949598"/>
                </a:lnTo>
                <a:lnTo>
                  <a:pt x="0" y="0"/>
                </a:lnTo>
                <a:close/>
              </a:path>
            </a:pathLst>
          </a:custGeom>
          <a:blipFill>
            <a:blip r:embed="rId3"/>
            <a:stretch>
              <a:fillRect l="-3427"/>
            </a:stretch>
          </a:blipFill>
        </p:spPr>
      </p:sp>
      <p:sp>
        <p:nvSpPr>
          <p:cNvPr id="6" name="Freeform 6"/>
          <p:cNvSpPr/>
          <p:nvPr/>
        </p:nvSpPr>
        <p:spPr>
          <a:xfrm>
            <a:off x="131064" y="1252728"/>
            <a:ext cx="2938272" cy="2429256"/>
          </a:xfrm>
          <a:custGeom>
            <a:avLst/>
            <a:gdLst/>
            <a:ahLst/>
            <a:cxnLst/>
            <a:rect l="l" t="t" r="r" b="b"/>
            <a:pathLst>
              <a:path w="2938272" h="2429256">
                <a:moveTo>
                  <a:pt x="0" y="0"/>
                </a:moveTo>
                <a:lnTo>
                  <a:pt x="2938272" y="0"/>
                </a:lnTo>
                <a:lnTo>
                  <a:pt x="2938272" y="2429256"/>
                </a:lnTo>
                <a:lnTo>
                  <a:pt x="0" y="2429256"/>
                </a:lnTo>
                <a:lnTo>
                  <a:pt x="0" y="0"/>
                </a:lnTo>
                <a:close/>
              </a:path>
            </a:pathLst>
          </a:custGeom>
          <a:blipFill>
            <a:blip r:embed="rId4"/>
            <a:stretch>
              <a:fillRect/>
            </a:stretch>
          </a:blipFill>
        </p:spPr>
      </p:sp>
      <p:grpSp>
        <p:nvGrpSpPr>
          <p:cNvPr id="7" name="Group 7"/>
          <p:cNvGrpSpPr>
            <a:grpSpLocks noChangeAspect="1"/>
          </p:cNvGrpSpPr>
          <p:nvPr/>
        </p:nvGrpSpPr>
        <p:grpSpPr>
          <a:xfrm>
            <a:off x="0" y="0"/>
            <a:ext cx="12192000" cy="357349"/>
            <a:chOff x="0" y="0"/>
            <a:chExt cx="12192000" cy="357353"/>
          </a:xfrm>
        </p:grpSpPr>
        <p:sp>
          <p:nvSpPr>
            <p:cNvPr id="8" name="Freeform 8"/>
            <p:cNvSpPr/>
            <p:nvPr/>
          </p:nvSpPr>
          <p:spPr>
            <a:xfrm>
              <a:off x="0" y="0"/>
              <a:ext cx="12192000" cy="357378"/>
            </a:xfrm>
            <a:custGeom>
              <a:avLst/>
              <a:gdLst/>
              <a:ahLst/>
              <a:cxnLst/>
              <a:rect l="l" t="t" r="r" b="b"/>
              <a:pathLst>
                <a:path w="12192000" h="357378">
                  <a:moveTo>
                    <a:pt x="0" y="0"/>
                  </a:moveTo>
                  <a:lnTo>
                    <a:pt x="12192000" y="0"/>
                  </a:lnTo>
                  <a:lnTo>
                    <a:pt x="12192000" y="357378"/>
                  </a:lnTo>
                  <a:lnTo>
                    <a:pt x="0" y="357378"/>
                  </a:lnTo>
                  <a:close/>
                </a:path>
              </a:pathLst>
            </a:custGeom>
            <a:solidFill>
              <a:srgbClr val="7FCCBE"/>
            </a:solidFill>
          </p:spPr>
        </p:sp>
      </p:grpSp>
      <p:sp>
        <p:nvSpPr>
          <p:cNvPr id="9" name="TextBox 9"/>
          <p:cNvSpPr txBox="1"/>
          <p:nvPr/>
        </p:nvSpPr>
        <p:spPr>
          <a:xfrm>
            <a:off x="832761" y="1422082"/>
            <a:ext cx="1534830" cy="1535763"/>
          </a:xfrm>
          <a:prstGeom prst="rect">
            <a:avLst/>
          </a:prstGeom>
        </p:spPr>
        <p:txBody>
          <a:bodyPr lIns="0" tIns="0" rIns="0" bIns="0" rtlCol="0" anchor="t">
            <a:spAutoFit/>
          </a:bodyPr>
          <a:lstStyle/>
          <a:p>
            <a:pPr algn="l">
              <a:lnSpc>
                <a:spcPts val="12319"/>
              </a:lnSpc>
            </a:pPr>
            <a:r>
              <a:rPr lang="en-US" sz="8800" spc="-105">
                <a:solidFill>
                  <a:srgbClr val="FF7A48"/>
                </a:solidFill>
                <a:latin typeface="Open Sans"/>
                <a:ea typeface="Open Sans"/>
                <a:cs typeface="Open Sans"/>
                <a:sym typeface="Open Sans"/>
              </a:rPr>
              <a:t>05</a:t>
            </a:r>
          </a:p>
        </p:txBody>
      </p:sp>
      <p:sp>
        <p:nvSpPr>
          <p:cNvPr id="10" name="TextBox 10"/>
          <p:cNvSpPr txBox="1"/>
          <p:nvPr/>
        </p:nvSpPr>
        <p:spPr>
          <a:xfrm>
            <a:off x="3434210" y="1258443"/>
            <a:ext cx="2822886" cy="2422522"/>
          </a:xfrm>
          <a:prstGeom prst="rect">
            <a:avLst/>
          </a:prstGeom>
        </p:spPr>
        <p:txBody>
          <a:bodyPr lIns="0" tIns="0" rIns="0" bIns="0" rtlCol="0" anchor="t">
            <a:spAutoFit/>
          </a:bodyPr>
          <a:lstStyle/>
          <a:p>
            <a:pPr algn="l">
              <a:lnSpc>
                <a:spcPts val="4800"/>
              </a:lnSpc>
            </a:pPr>
            <a:r>
              <a:rPr lang="en-US" sz="4000" b="1" spc="44">
                <a:solidFill>
                  <a:srgbClr val="FFFFFF"/>
                </a:solidFill>
                <a:latin typeface="IBM Plex Sans Bold"/>
                <a:ea typeface="IBM Plex Sans Bold"/>
                <a:cs typeface="IBM Plex Sans Bold"/>
                <a:sym typeface="IBM Plex Sans Bold"/>
              </a:rPr>
              <a:t>Sosyal Duygusal Becerilerin Önemi</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3503" y="-63503"/>
            <a:ext cx="12318997" cy="3189122"/>
          </a:xfrm>
          <a:custGeom>
            <a:avLst/>
            <a:gdLst/>
            <a:ahLst/>
            <a:cxnLst/>
            <a:rect l="l" t="t" r="r" b="b"/>
            <a:pathLst>
              <a:path w="12318997" h="3189122">
                <a:moveTo>
                  <a:pt x="0" y="0"/>
                </a:moveTo>
                <a:lnTo>
                  <a:pt x="12318997" y="0"/>
                </a:lnTo>
                <a:lnTo>
                  <a:pt x="12318997" y="3189122"/>
                </a:lnTo>
                <a:lnTo>
                  <a:pt x="0" y="318912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786956" y="3133868"/>
            <a:ext cx="10769460" cy="3425771"/>
          </a:xfrm>
          <a:custGeom>
            <a:avLst/>
            <a:gdLst/>
            <a:ahLst/>
            <a:cxnLst/>
            <a:rect l="l" t="t" r="r" b="b"/>
            <a:pathLst>
              <a:path w="10769460" h="3425771">
                <a:moveTo>
                  <a:pt x="0" y="0"/>
                </a:moveTo>
                <a:lnTo>
                  <a:pt x="10769460" y="0"/>
                </a:lnTo>
                <a:lnTo>
                  <a:pt x="10769460" y="3425771"/>
                </a:lnTo>
                <a:lnTo>
                  <a:pt x="0" y="342577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TextBox 4"/>
          <p:cNvSpPr txBox="1"/>
          <p:nvPr/>
        </p:nvSpPr>
        <p:spPr>
          <a:xfrm>
            <a:off x="1285237" y="2347541"/>
            <a:ext cx="117881" cy="437026"/>
          </a:xfrm>
          <a:prstGeom prst="rect">
            <a:avLst/>
          </a:prstGeom>
        </p:spPr>
        <p:txBody>
          <a:bodyPr lIns="0" tIns="0" rIns="0" bIns="0" rtlCol="0" anchor="t">
            <a:spAutoFit/>
          </a:bodyPr>
          <a:lstStyle/>
          <a:p>
            <a:pPr algn="l">
              <a:lnSpc>
                <a:spcPts val="3639"/>
              </a:lnSpc>
            </a:pPr>
            <a:r>
              <a:rPr lang="en-US" sz="2599" spc="-20">
                <a:solidFill>
                  <a:srgbClr val="000000"/>
                </a:solidFill>
                <a:latin typeface="IBM Plex Sans Condensed"/>
                <a:ea typeface="IBM Plex Sans Condensed"/>
                <a:cs typeface="IBM Plex Sans Condensed"/>
                <a:sym typeface="IBM Plex Sans Condensed"/>
              </a:rPr>
              <a:t>•</a:t>
            </a:r>
          </a:p>
        </p:txBody>
      </p:sp>
      <p:sp>
        <p:nvSpPr>
          <p:cNvPr id="5" name="TextBox 5"/>
          <p:cNvSpPr txBox="1"/>
          <p:nvPr/>
        </p:nvSpPr>
        <p:spPr>
          <a:xfrm>
            <a:off x="1285237" y="5739965"/>
            <a:ext cx="117881" cy="437026"/>
          </a:xfrm>
          <a:prstGeom prst="rect">
            <a:avLst/>
          </a:prstGeom>
        </p:spPr>
        <p:txBody>
          <a:bodyPr lIns="0" tIns="0" rIns="0" bIns="0" rtlCol="0" anchor="t">
            <a:spAutoFit/>
          </a:bodyPr>
          <a:lstStyle/>
          <a:p>
            <a:pPr algn="l">
              <a:lnSpc>
                <a:spcPts val="3639"/>
              </a:lnSpc>
            </a:pPr>
            <a:r>
              <a:rPr lang="en-US" sz="2599" spc="-20">
                <a:solidFill>
                  <a:srgbClr val="000000"/>
                </a:solidFill>
                <a:latin typeface="IBM Plex Sans Condensed"/>
                <a:ea typeface="IBM Plex Sans Condensed"/>
                <a:cs typeface="IBM Plex Sans Condensed"/>
                <a:sym typeface="IBM Plex Sans Condensed"/>
              </a:rPr>
              <a:t>•</a:t>
            </a:r>
          </a:p>
        </p:txBody>
      </p:sp>
      <p:sp>
        <p:nvSpPr>
          <p:cNvPr id="6" name="TextBox 6"/>
          <p:cNvSpPr txBox="1"/>
          <p:nvPr/>
        </p:nvSpPr>
        <p:spPr>
          <a:xfrm>
            <a:off x="1285237" y="1073477"/>
            <a:ext cx="117881" cy="437026"/>
          </a:xfrm>
          <a:prstGeom prst="rect">
            <a:avLst/>
          </a:prstGeom>
        </p:spPr>
        <p:txBody>
          <a:bodyPr lIns="0" tIns="0" rIns="0" bIns="0" rtlCol="0" anchor="t">
            <a:spAutoFit/>
          </a:bodyPr>
          <a:lstStyle/>
          <a:p>
            <a:pPr algn="l">
              <a:lnSpc>
                <a:spcPts val="3639"/>
              </a:lnSpc>
            </a:pPr>
            <a:r>
              <a:rPr lang="en-US" sz="2599" spc="-20">
                <a:solidFill>
                  <a:srgbClr val="000000"/>
                </a:solidFill>
                <a:latin typeface="IBM Plex Sans Condensed"/>
                <a:ea typeface="IBM Plex Sans Condensed"/>
                <a:cs typeface="IBM Plex Sans Condensed"/>
                <a:sym typeface="IBM Plex Sans Condensed"/>
              </a:rPr>
              <a:t>•</a:t>
            </a:r>
          </a:p>
        </p:txBody>
      </p:sp>
      <p:sp>
        <p:nvSpPr>
          <p:cNvPr id="7" name="TextBox 7"/>
          <p:cNvSpPr txBox="1"/>
          <p:nvPr/>
        </p:nvSpPr>
        <p:spPr>
          <a:xfrm>
            <a:off x="1285237" y="3239081"/>
            <a:ext cx="117881" cy="703726"/>
          </a:xfrm>
          <a:prstGeom prst="rect">
            <a:avLst/>
          </a:prstGeom>
        </p:spPr>
        <p:txBody>
          <a:bodyPr lIns="0" tIns="0" rIns="0" bIns="0" rtlCol="0" anchor="t">
            <a:spAutoFit/>
          </a:bodyPr>
          <a:lstStyle/>
          <a:p>
            <a:pPr algn="l">
              <a:lnSpc>
                <a:spcPts val="6499"/>
              </a:lnSpc>
            </a:pPr>
            <a:r>
              <a:rPr lang="en-US" sz="2599" spc="-20">
                <a:solidFill>
                  <a:srgbClr val="000000"/>
                </a:solidFill>
                <a:latin typeface="IBM Plex Sans Condensed"/>
                <a:ea typeface="IBM Plex Sans Condensed"/>
                <a:cs typeface="IBM Plex Sans Condensed"/>
                <a:sym typeface="IBM Plex Sans Condensed"/>
              </a:rPr>
              <a:t>•</a:t>
            </a:r>
          </a:p>
        </p:txBody>
      </p:sp>
      <p:sp>
        <p:nvSpPr>
          <p:cNvPr id="8" name="TextBox 8"/>
          <p:cNvSpPr txBox="1"/>
          <p:nvPr/>
        </p:nvSpPr>
        <p:spPr>
          <a:xfrm>
            <a:off x="1285237" y="4202249"/>
            <a:ext cx="117881" cy="703726"/>
          </a:xfrm>
          <a:prstGeom prst="rect">
            <a:avLst/>
          </a:prstGeom>
        </p:spPr>
        <p:txBody>
          <a:bodyPr lIns="0" tIns="0" rIns="0" bIns="0" rtlCol="0" anchor="t">
            <a:spAutoFit/>
          </a:bodyPr>
          <a:lstStyle/>
          <a:p>
            <a:pPr algn="l">
              <a:lnSpc>
                <a:spcPts val="6499"/>
              </a:lnSpc>
            </a:pPr>
            <a:r>
              <a:rPr lang="en-US" sz="2599" spc="-20">
                <a:solidFill>
                  <a:srgbClr val="000000"/>
                </a:solidFill>
                <a:latin typeface="IBM Plex Sans Condensed"/>
                <a:ea typeface="IBM Plex Sans Condensed"/>
                <a:cs typeface="IBM Plex Sans Condensed"/>
                <a:sym typeface="IBM Plex Sans Condensed"/>
              </a:rPr>
              <a:t>•</a:t>
            </a:r>
          </a:p>
        </p:txBody>
      </p:sp>
      <p:sp>
        <p:nvSpPr>
          <p:cNvPr id="9" name="TextBox 9"/>
          <p:cNvSpPr txBox="1"/>
          <p:nvPr/>
        </p:nvSpPr>
        <p:spPr>
          <a:xfrm>
            <a:off x="1742437" y="1075696"/>
            <a:ext cx="8769668" cy="787289"/>
          </a:xfrm>
          <a:prstGeom prst="rect">
            <a:avLst/>
          </a:prstGeom>
        </p:spPr>
        <p:txBody>
          <a:bodyPr lIns="0" tIns="0" rIns="0" bIns="0" rtlCol="0" anchor="t">
            <a:spAutoFit/>
          </a:bodyPr>
          <a:lstStyle/>
          <a:p>
            <a:pPr algn="l">
              <a:lnSpc>
                <a:spcPts val="3096"/>
              </a:lnSpc>
            </a:pPr>
            <a:r>
              <a:rPr lang="en-US" sz="2599">
                <a:solidFill>
                  <a:srgbClr val="000000"/>
                </a:solidFill>
                <a:latin typeface="Raleway"/>
                <a:ea typeface="Raleway"/>
                <a:cs typeface="Raleway"/>
                <a:sym typeface="Raleway"/>
              </a:rPr>
              <a:t>Akranları, öğretmenleri ve ebeveynleri ile sağlıklı ilişkiler kurabilmesi</a:t>
            </a:r>
          </a:p>
        </p:txBody>
      </p:sp>
      <p:sp>
        <p:nvSpPr>
          <p:cNvPr id="10" name="TextBox 10"/>
          <p:cNvSpPr txBox="1"/>
          <p:nvPr/>
        </p:nvSpPr>
        <p:spPr>
          <a:xfrm>
            <a:off x="1742437" y="2025910"/>
            <a:ext cx="7815082" cy="717947"/>
          </a:xfrm>
          <a:prstGeom prst="rect">
            <a:avLst/>
          </a:prstGeom>
        </p:spPr>
        <p:txBody>
          <a:bodyPr lIns="0" tIns="0" rIns="0" bIns="0" rtlCol="0" anchor="t">
            <a:spAutoFit/>
          </a:bodyPr>
          <a:lstStyle/>
          <a:p>
            <a:pPr algn="l">
              <a:lnSpc>
                <a:spcPts val="6499"/>
              </a:lnSpc>
            </a:pPr>
            <a:r>
              <a:rPr lang="en-US" sz="2599">
                <a:solidFill>
                  <a:srgbClr val="000000"/>
                </a:solidFill>
                <a:latin typeface="Raleway"/>
                <a:ea typeface="Raleway"/>
                <a:cs typeface="Raleway"/>
                <a:sym typeface="Raleway"/>
              </a:rPr>
              <a:t>İyilik h</a:t>
            </a:r>
            <a:r>
              <a:rPr lang="en-US" sz="2599">
                <a:solidFill>
                  <a:srgbClr val="252424"/>
                </a:solidFill>
                <a:latin typeface="Raleway"/>
                <a:ea typeface="Raleway"/>
                <a:cs typeface="Raleway"/>
                <a:sym typeface="Raleway"/>
              </a:rPr>
              <a:t>â</a:t>
            </a:r>
            <a:r>
              <a:rPr lang="en-US" sz="2599">
                <a:solidFill>
                  <a:srgbClr val="000000"/>
                </a:solidFill>
                <a:latin typeface="Raleway"/>
                <a:ea typeface="Raleway"/>
                <a:cs typeface="Raleway"/>
                <a:sym typeface="Raleway"/>
              </a:rPr>
              <a:t>li ve psikolojik sağlamlığının yüksek olması </a:t>
            </a:r>
          </a:p>
        </p:txBody>
      </p:sp>
      <p:sp>
        <p:nvSpPr>
          <p:cNvPr id="11" name="TextBox 11"/>
          <p:cNvSpPr txBox="1"/>
          <p:nvPr/>
        </p:nvSpPr>
        <p:spPr>
          <a:xfrm>
            <a:off x="1742437" y="3184150"/>
            <a:ext cx="9309630" cy="717947"/>
          </a:xfrm>
          <a:prstGeom prst="rect">
            <a:avLst/>
          </a:prstGeom>
        </p:spPr>
        <p:txBody>
          <a:bodyPr lIns="0" tIns="0" rIns="0" bIns="0" rtlCol="0" anchor="t">
            <a:spAutoFit/>
          </a:bodyPr>
          <a:lstStyle/>
          <a:p>
            <a:pPr algn="l">
              <a:lnSpc>
                <a:spcPts val="6499"/>
              </a:lnSpc>
            </a:pPr>
            <a:r>
              <a:rPr lang="en-US" sz="2599">
                <a:solidFill>
                  <a:srgbClr val="000000"/>
                </a:solidFill>
                <a:latin typeface="Raleway"/>
                <a:ea typeface="Raleway"/>
                <a:cs typeface="Raleway"/>
                <a:sym typeface="Raleway"/>
              </a:rPr>
              <a:t>Kişisel zamanı ve sorumlulukları arasında denge kurabilmesi</a:t>
            </a:r>
          </a:p>
        </p:txBody>
      </p:sp>
      <p:sp>
        <p:nvSpPr>
          <p:cNvPr id="12" name="TextBox 12"/>
          <p:cNvSpPr txBox="1"/>
          <p:nvPr/>
        </p:nvSpPr>
        <p:spPr>
          <a:xfrm>
            <a:off x="1742437" y="4147318"/>
            <a:ext cx="8258099" cy="1111139"/>
          </a:xfrm>
          <a:prstGeom prst="rect">
            <a:avLst/>
          </a:prstGeom>
        </p:spPr>
        <p:txBody>
          <a:bodyPr lIns="0" tIns="0" rIns="0" bIns="0" rtlCol="0" anchor="t">
            <a:spAutoFit/>
          </a:bodyPr>
          <a:lstStyle/>
          <a:p>
            <a:pPr algn="l">
              <a:lnSpc>
                <a:spcPts val="6499"/>
              </a:lnSpc>
            </a:pPr>
            <a:r>
              <a:rPr lang="en-US" sz="2599">
                <a:solidFill>
                  <a:srgbClr val="000000"/>
                </a:solidFill>
                <a:latin typeface="Raleway"/>
                <a:ea typeface="Raleway"/>
                <a:cs typeface="Raleway"/>
                <a:sym typeface="Raleway"/>
              </a:rPr>
              <a:t>Akademik becerilerini kullanarak akademik başarısını </a:t>
            </a:r>
          </a:p>
          <a:p>
            <a:pPr algn="l">
              <a:lnSpc>
                <a:spcPts val="1299"/>
              </a:lnSpc>
            </a:pPr>
            <a:r>
              <a:rPr lang="en-US" sz="2599">
                <a:solidFill>
                  <a:srgbClr val="000000"/>
                </a:solidFill>
                <a:latin typeface="Raleway"/>
                <a:ea typeface="Raleway"/>
                <a:cs typeface="Raleway"/>
                <a:sym typeface="Raleway"/>
              </a:rPr>
              <a:t>yükseltebilmesi</a:t>
            </a:r>
          </a:p>
        </p:txBody>
      </p:sp>
      <p:sp>
        <p:nvSpPr>
          <p:cNvPr id="13" name="TextBox 13"/>
          <p:cNvSpPr txBox="1"/>
          <p:nvPr/>
        </p:nvSpPr>
        <p:spPr>
          <a:xfrm>
            <a:off x="1742437" y="5418334"/>
            <a:ext cx="5225815" cy="717947"/>
          </a:xfrm>
          <a:prstGeom prst="rect">
            <a:avLst/>
          </a:prstGeom>
        </p:spPr>
        <p:txBody>
          <a:bodyPr lIns="0" tIns="0" rIns="0" bIns="0" rtlCol="0" anchor="t">
            <a:spAutoFit/>
          </a:bodyPr>
          <a:lstStyle/>
          <a:p>
            <a:pPr algn="l">
              <a:lnSpc>
                <a:spcPts val="6499"/>
              </a:lnSpc>
            </a:pPr>
            <a:r>
              <a:rPr lang="en-US" sz="2599">
                <a:solidFill>
                  <a:srgbClr val="000000"/>
                </a:solidFill>
                <a:latin typeface="Raleway"/>
                <a:ea typeface="Raleway"/>
                <a:cs typeface="Raleway"/>
                <a:sym typeface="Raleway"/>
              </a:rPr>
              <a:t>Sağlıklı bir ruh haline sahip olması</a:t>
            </a:r>
          </a:p>
        </p:txBody>
      </p:sp>
      <p:sp>
        <p:nvSpPr>
          <p:cNvPr id="14" name="TextBox 14"/>
          <p:cNvSpPr txBox="1"/>
          <p:nvPr/>
        </p:nvSpPr>
        <p:spPr>
          <a:xfrm>
            <a:off x="393964" y="457314"/>
            <a:ext cx="1300286" cy="491080"/>
          </a:xfrm>
          <a:prstGeom prst="rect">
            <a:avLst/>
          </a:prstGeom>
        </p:spPr>
        <p:txBody>
          <a:bodyPr lIns="0" tIns="0" rIns="0" bIns="0" rtlCol="0" anchor="t">
            <a:spAutoFit/>
          </a:bodyPr>
          <a:lstStyle/>
          <a:p>
            <a:pPr algn="l">
              <a:lnSpc>
                <a:spcPts val="3920"/>
              </a:lnSpc>
            </a:pPr>
            <a:r>
              <a:rPr lang="en-US" sz="2800" b="1">
                <a:solidFill>
                  <a:srgbClr val="FFFFFF"/>
                </a:solidFill>
                <a:latin typeface="Raleway Bold"/>
                <a:ea typeface="Raleway Bold"/>
                <a:cs typeface="Raleway Bold"/>
                <a:sym typeface="Raleway Bold"/>
              </a:rPr>
              <a:t>Bireyin;</a:t>
            </a:r>
          </a:p>
        </p:txBody>
      </p:sp>
      <p:sp>
        <p:nvSpPr>
          <p:cNvPr id="15" name="TextBox 15"/>
          <p:cNvSpPr txBox="1"/>
          <p:nvPr/>
        </p:nvSpPr>
        <p:spPr>
          <a:xfrm>
            <a:off x="4932902" y="6494012"/>
            <a:ext cx="6328229" cy="240782"/>
          </a:xfrm>
          <a:prstGeom prst="rect">
            <a:avLst/>
          </a:prstGeom>
        </p:spPr>
        <p:txBody>
          <a:bodyPr lIns="0" tIns="0" rIns="0" bIns="0" rtlCol="0" anchor="t">
            <a:spAutoFit/>
          </a:bodyPr>
          <a:lstStyle/>
          <a:p>
            <a:pPr algn="l">
              <a:lnSpc>
                <a:spcPts val="1959"/>
              </a:lnSpc>
            </a:pPr>
            <a:r>
              <a:rPr lang="en-US" sz="1399">
                <a:solidFill>
                  <a:srgbClr val="000000"/>
                </a:solidFill>
                <a:latin typeface="Raleway"/>
                <a:ea typeface="Raleway"/>
                <a:cs typeface="Raleway"/>
                <a:sym typeface="Raleway"/>
              </a:rPr>
              <a:t>(CASEL, 2020; Hukkelberg ve ark., 2019; Konishi ve Wong, 2019; OECD, 2021)</a:t>
            </a:r>
          </a:p>
        </p:txBody>
      </p:sp>
      <p:sp>
        <p:nvSpPr>
          <p:cNvPr id="16" name="TextBox 16"/>
          <p:cNvSpPr txBox="1"/>
          <p:nvPr/>
        </p:nvSpPr>
        <p:spPr>
          <a:xfrm>
            <a:off x="3140078" y="20869"/>
            <a:ext cx="6023562" cy="482765"/>
          </a:xfrm>
          <a:prstGeom prst="rect">
            <a:avLst/>
          </a:prstGeom>
        </p:spPr>
        <p:txBody>
          <a:bodyPr lIns="0" tIns="0" rIns="0" bIns="0" rtlCol="0" anchor="t">
            <a:spAutoFit/>
          </a:bodyPr>
          <a:lstStyle/>
          <a:p>
            <a:pPr algn="l">
              <a:lnSpc>
                <a:spcPts val="3843"/>
              </a:lnSpc>
            </a:pPr>
            <a:r>
              <a:rPr lang="en-US" sz="2745" spc="52">
                <a:solidFill>
                  <a:srgbClr val="FFFFFF"/>
                </a:solidFill>
                <a:latin typeface="Raleway Light"/>
                <a:ea typeface="Raleway Light"/>
                <a:cs typeface="Raleway Light"/>
                <a:sym typeface="Raleway Light"/>
              </a:rPr>
              <a:t>Sosyal Duygusal Becerilerin Önemi</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3503" y="-63503"/>
            <a:ext cx="12318997" cy="6458379"/>
          </a:xfrm>
          <a:custGeom>
            <a:avLst/>
            <a:gdLst/>
            <a:ahLst/>
            <a:cxnLst/>
            <a:rect l="l" t="t" r="r" b="b"/>
            <a:pathLst>
              <a:path w="12318997" h="6458379">
                <a:moveTo>
                  <a:pt x="0" y="0"/>
                </a:moveTo>
                <a:lnTo>
                  <a:pt x="12318997" y="0"/>
                </a:lnTo>
                <a:lnTo>
                  <a:pt x="12318997" y="6458378"/>
                </a:lnTo>
                <a:lnTo>
                  <a:pt x="0" y="64583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TextBox 3"/>
          <p:cNvSpPr txBox="1"/>
          <p:nvPr/>
        </p:nvSpPr>
        <p:spPr>
          <a:xfrm>
            <a:off x="1285237" y="940889"/>
            <a:ext cx="117881" cy="703726"/>
          </a:xfrm>
          <a:prstGeom prst="rect">
            <a:avLst/>
          </a:prstGeom>
        </p:spPr>
        <p:txBody>
          <a:bodyPr lIns="0" tIns="0" rIns="0" bIns="0" rtlCol="0" anchor="t">
            <a:spAutoFit/>
          </a:bodyPr>
          <a:lstStyle/>
          <a:p>
            <a:pPr algn="l">
              <a:lnSpc>
                <a:spcPts val="6499"/>
              </a:lnSpc>
            </a:pPr>
            <a:r>
              <a:rPr lang="en-US" sz="2599" spc="-20">
                <a:solidFill>
                  <a:srgbClr val="000000"/>
                </a:solidFill>
                <a:latin typeface="IBM Plex Sans Condensed"/>
                <a:ea typeface="IBM Plex Sans Condensed"/>
                <a:cs typeface="IBM Plex Sans Condensed"/>
                <a:sym typeface="IBM Plex Sans Condensed"/>
              </a:rPr>
              <a:t>•</a:t>
            </a:r>
          </a:p>
        </p:txBody>
      </p:sp>
      <p:sp>
        <p:nvSpPr>
          <p:cNvPr id="4" name="TextBox 4"/>
          <p:cNvSpPr txBox="1"/>
          <p:nvPr/>
        </p:nvSpPr>
        <p:spPr>
          <a:xfrm>
            <a:off x="1285237" y="1797377"/>
            <a:ext cx="117881" cy="703726"/>
          </a:xfrm>
          <a:prstGeom prst="rect">
            <a:avLst/>
          </a:prstGeom>
        </p:spPr>
        <p:txBody>
          <a:bodyPr lIns="0" tIns="0" rIns="0" bIns="0" rtlCol="0" anchor="t">
            <a:spAutoFit/>
          </a:bodyPr>
          <a:lstStyle/>
          <a:p>
            <a:pPr algn="l">
              <a:lnSpc>
                <a:spcPts val="6499"/>
              </a:lnSpc>
            </a:pPr>
            <a:r>
              <a:rPr lang="en-US" sz="2599" spc="-20">
                <a:solidFill>
                  <a:srgbClr val="000000"/>
                </a:solidFill>
                <a:latin typeface="IBM Plex Sans Condensed"/>
                <a:ea typeface="IBM Plex Sans Condensed"/>
                <a:cs typeface="IBM Plex Sans Condensed"/>
                <a:sym typeface="IBM Plex Sans Condensed"/>
              </a:rPr>
              <a:t>•</a:t>
            </a:r>
          </a:p>
        </p:txBody>
      </p:sp>
      <p:sp>
        <p:nvSpPr>
          <p:cNvPr id="5" name="TextBox 5"/>
          <p:cNvSpPr txBox="1"/>
          <p:nvPr/>
        </p:nvSpPr>
        <p:spPr>
          <a:xfrm>
            <a:off x="1285237" y="3191837"/>
            <a:ext cx="117881" cy="437026"/>
          </a:xfrm>
          <a:prstGeom prst="rect">
            <a:avLst/>
          </a:prstGeom>
        </p:spPr>
        <p:txBody>
          <a:bodyPr lIns="0" tIns="0" rIns="0" bIns="0" rtlCol="0" anchor="t">
            <a:spAutoFit/>
          </a:bodyPr>
          <a:lstStyle/>
          <a:p>
            <a:pPr algn="l">
              <a:lnSpc>
                <a:spcPts val="3639"/>
              </a:lnSpc>
            </a:pPr>
            <a:r>
              <a:rPr lang="en-US" sz="2599" spc="-20">
                <a:solidFill>
                  <a:srgbClr val="000000"/>
                </a:solidFill>
                <a:latin typeface="IBM Plex Sans Condensed"/>
                <a:ea typeface="IBM Plex Sans Condensed"/>
                <a:cs typeface="IBM Plex Sans Condensed"/>
                <a:sym typeface="IBM Plex Sans Condensed"/>
              </a:rPr>
              <a:t>•</a:t>
            </a:r>
          </a:p>
        </p:txBody>
      </p:sp>
      <p:sp>
        <p:nvSpPr>
          <p:cNvPr id="6" name="TextBox 6"/>
          <p:cNvSpPr txBox="1"/>
          <p:nvPr/>
        </p:nvSpPr>
        <p:spPr>
          <a:xfrm>
            <a:off x="1285237" y="4481141"/>
            <a:ext cx="117881" cy="437026"/>
          </a:xfrm>
          <a:prstGeom prst="rect">
            <a:avLst/>
          </a:prstGeom>
        </p:spPr>
        <p:txBody>
          <a:bodyPr lIns="0" tIns="0" rIns="0" bIns="0" rtlCol="0" anchor="t">
            <a:spAutoFit/>
          </a:bodyPr>
          <a:lstStyle/>
          <a:p>
            <a:pPr algn="l">
              <a:lnSpc>
                <a:spcPts val="3639"/>
              </a:lnSpc>
            </a:pPr>
            <a:r>
              <a:rPr lang="en-US" sz="2599" spc="-20">
                <a:solidFill>
                  <a:srgbClr val="000000"/>
                </a:solidFill>
                <a:latin typeface="IBM Plex Sans Condensed"/>
                <a:ea typeface="IBM Plex Sans Condensed"/>
                <a:cs typeface="IBM Plex Sans Condensed"/>
                <a:sym typeface="IBM Plex Sans Condensed"/>
              </a:rPr>
              <a:t>•</a:t>
            </a:r>
          </a:p>
        </p:txBody>
      </p:sp>
      <p:sp>
        <p:nvSpPr>
          <p:cNvPr id="7" name="TextBox 7"/>
          <p:cNvSpPr txBox="1"/>
          <p:nvPr/>
        </p:nvSpPr>
        <p:spPr>
          <a:xfrm>
            <a:off x="1285237" y="5563181"/>
            <a:ext cx="117881" cy="437026"/>
          </a:xfrm>
          <a:prstGeom prst="rect">
            <a:avLst/>
          </a:prstGeom>
        </p:spPr>
        <p:txBody>
          <a:bodyPr lIns="0" tIns="0" rIns="0" bIns="0" rtlCol="0" anchor="t">
            <a:spAutoFit/>
          </a:bodyPr>
          <a:lstStyle/>
          <a:p>
            <a:pPr algn="l">
              <a:lnSpc>
                <a:spcPts val="3639"/>
              </a:lnSpc>
            </a:pPr>
            <a:r>
              <a:rPr lang="en-US" sz="2599" spc="-20">
                <a:solidFill>
                  <a:srgbClr val="000000"/>
                </a:solidFill>
                <a:latin typeface="IBM Plex Sans Condensed"/>
                <a:ea typeface="IBM Plex Sans Condensed"/>
                <a:cs typeface="IBM Plex Sans Condensed"/>
                <a:sym typeface="IBM Plex Sans Condensed"/>
              </a:rPr>
              <a:t>•</a:t>
            </a:r>
          </a:p>
        </p:txBody>
      </p:sp>
      <p:sp>
        <p:nvSpPr>
          <p:cNvPr id="8" name="TextBox 8"/>
          <p:cNvSpPr txBox="1"/>
          <p:nvPr/>
        </p:nvSpPr>
        <p:spPr>
          <a:xfrm>
            <a:off x="1742437" y="5508250"/>
            <a:ext cx="6971443" cy="451247"/>
          </a:xfrm>
          <a:prstGeom prst="rect">
            <a:avLst/>
          </a:prstGeom>
        </p:spPr>
        <p:txBody>
          <a:bodyPr lIns="0" tIns="0" rIns="0" bIns="0" rtlCol="0" anchor="t">
            <a:spAutoFit/>
          </a:bodyPr>
          <a:lstStyle/>
          <a:p>
            <a:pPr algn="l">
              <a:lnSpc>
                <a:spcPts val="3639"/>
              </a:lnSpc>
            </a:pPr>
            <a:r>
              <a:rPr lang="en-US" sz="2599">
                <a:solidFill>
                  <a:srgbClr val="000000"/>
                </a:solidFill>
                <a:latin typeface="Raleway"/>
                <a:ea typeface="Raleway"/>
                <a:cs typeface="Raleway"/>
                <a:sym typeface="Raleway"/>
              </a:rPr>
              <a:t>Toplumdadahaaktifbirrole sahipolabilmesi</a:t>
            </a:r>
          </a:p>
        </p:txBody>
      </p:sp>
      <p:sp>
        <p:nvSpPr>
          <p:cNvPr id="9" name="TextBox 9"/>
          <p:cNvSpPr txBox="1"/>
          <p:nvPr/>
        </p:nvSpPr>
        <p:spPr>
          <a:xfrm>
            <a:off x="1742437" y="885958"/>
            <a:ext cx="4777330" cy="717947"/>
          </a:xfrm>
          <a:prstGeom prst="rect">
            <a:avLst/>
          </a:prstGeom>
        </p:spPr>
        <p:txBody>
          <a:bodyPr lIns="0" tIns="0" rIns="0" bIns="0" rtlCol="0" anchor="t">
            <a:spAutoFit/>
          </a:bodyPr>
          <a:lstStyle/>
          <a:p>
            <a:pPr algn="l">
              <a:lnSpc>
                <a:spcPts val="6499"/>
              </a:lnSpc>
            </a:pPr>
            <a:r>
              <a:rPr lang="en-US" sz="2599">
                <a:solidFill>
                  <a:srgbClr val="000000"/>
                </a:solidFill>
                <a:latin typeface="Raleway"/>
                <a:ea typeface="Raleway"/>
                <a:cs typeface="Raleway"/>
                <a:sym typeface="Raleway"/>
              </a:rPr>
              <a:t>Toplumauyumgösterebilmesi</a:t>
            </a:r>
          </a:p>
        </p:txBody>
      </p:sp>
      <p:sp>
        <p:nvSpPr>
          <p:cNvPr id="10" name="TextBox 10"/>
          <p:cNvSpPr txBox="1"/>
          <p:nvPr/>
        </p:nvSpPr>
        <p:spPr>
          <a:xfrm>
            <a:off x="1742437" y="1742446"/>
            <a:ext cx="7883071" cy="2238899"/>
          </a:xfrm>
          <a:prstGeom prst="rect">
            <a:avLst/>
          </a:prstGeom>
        </p:spPr>
        <p:txBody>
          <a:bodyPr lIns="0" tIns="0" rIns="0" bIns="0" rtlCol="0" anchor="t">
            <a:spAutoFit/>
          </a:bodyPr>
          <a:lstStyle/>
          <a:p>
            <a:pPr algn="l">
              <a:lnSpc>
                <a:spcPts val="6499"/>
              </a:lnSpc>
            </a:pPr>
            <a:r>
              <a:rPr lang="en-US" sz="2599">
                <a:solidFill>
                  <a:srgbClr val="000000"/>
                </a:solidFill>
                <a:latin typeface="Raleway"/>
                <a:ea typeface="Raleway"/>
                <a:cs typeface="Raleway"/>
                <a:sym typeface="Raleway"/>
              </a:rPr>
              <a:t>Okulterki, risklidavranışlarvedavranışproblemleri</a:t>
            </a:r>
          </a:p>
          <a:p>
            <a:pPr algn="l">
              <a:lnSpc>
                <a:spcPts val="1299"/>
              </a:lnSpc>
            </a:pPr>
            <a:r>
              <a:rPr lang="en-US" sz="2599">
                <a:solidFill>
                  <a:srgbClr val="000000"/>
                </a:solidFill>
                <a:latin typeface="Raleway"/>
                <a:ea typeface="Raleway"/>
                <a:cs typeface="Raleway"/>
                <a:sym typeface="Raleway"/>
              </a:rPr>
              <a:t>sergileme</a:t>
            </a:r>
            <a:r>
              <a:rPr lang="en-US" sz="2599">
                <a:solidFill>
                  <a:srgbClr val="FFFFFF"/>
                </a:solidFill>
                <a:latin typeface="Raleway"/>
                <a:ea typeface="Raleway"/>
                <a:cs typeface="Raleway"/>
                <a:sym typeface="Raleway"/>
              </a:rPr>
              <a:t> </a:t>
            </a:r>
            <a:r>
              <a:rPr lang="en-US" sz="2599">
                <a:solidFill>
                  <a:srgbClr val="000000"/>
                </a:solidFill>
                <a:latin typeface="Raleway"/>
                <a:ea typeface="Raleway"/>
                <a:cs typeface="Raleway"/>
                <a:sym typeface="Raleway"/>
              </a:rPr>
              <a:t>gibi</a:t>
            </a:r>
            <a:r>
              <a:rPr lang="en-US" sz="2599">
                <a:solidFill>
                  <a:srgbClr val="FFFFFF"/>
                </a:solidFill>
                <a:latin typeface="Raleway"/>
                <a:ea typeface="Raleway"/>
                <a:cs typeface="Raleway"/>
                <a:sym typeface="Raleway"/>
              </a:rPr>
              <a:t> </a:t>
            </a:r>
            <a:r>
              <a:rPr lang="en-US" sz="2599">
                <a:solidFill>
                  <a:srgbClr val="000000"/>
                </a:solidFill>
                <a:latin typeface="Raleway"/>
                <a:ea typeface="Raleway"/>
                <a:cs typeface="Raleway"/>
                <a:sym typeface="Raleway"/>
              </a:rPr>
              <a:t>durumların</a:t>
            </a:r>
            <a:r>
              <a:rPr lang="en-US" sz="2599">
                <a:solidFill>
                  <a:srgbClr val="FFFFFF"/>
                </a:solidFill>
                <a:latin typeface="Raleway"/>
                <a:ea typeface="Raleway"/>
                <a:cs typeface="Raleway"/>
                <a:sym typeface="Raleway"/>
              </a:rPr>
              <a:t> </a:t>
            </a:r>
            <a:r>
              <a:rPr lang="en-US" sz="2599">
                <a:solidFill>
                  <a:srgbClr val="000000"/>
                </a:solidFill>
                <a:latin typeface="Raleway"/>
                <a:ea typeface="Raleway"/>
                <a:cs typeface="Raleway"/>
                <a:sym typeface="Raleway"/>
              </a:rPr>
              <a:t>önlenebilmesi</a:t>
            </a:r>
          </a:p>
          <a:p>
            <a:pPr algn="l">
              <a:lnSpc>
                <a:spcPts val="6499"/>
              </a:lnSpc>
            </a:pPr>
            <a:r>
              <a:rPr lang="en-US" sz="2599">
                <a:solidFill>
                  <a:srgbClr val="000000"/>
                </a:solidFill>
                <a:latin typeface="Raleway"/>
                <a:ea typeface="Raleway"/>
                <a:cs typeface="Raleway"/>
                <a:sym typeface="Raleway"/>
              </a:rPr>
              <a:t>Okuliçivedışındaeldeettiğikazanımlarıhayatına </a:t>
            </a:r>
          </a:p>
          <a:p>
            <a:pPr algn="l">
              <a:lnSpc>
                <a:spcPts val="1299"/>
              </a:lnSpc>
            </a:pPr>
            <a:r>
              <a:rPr lang="en-US" sz="2599">
                <a:solidFill>
                  <a:srgbClr val="000000"/>
                </a:solidFill>
                <a:latin typeface="Raleway"/>
                <a:ea typeface="Raleway"/>
                <a:cs typeface="Raleway"/>
                <a:sym typeface="Raleway"/>
              </a:rPr>
              <a:t>aktarabilmesi</a:t>
            </a:r>
          </a:p>
        </p:txBody>
      </p:sp>
      <p:sp>
        <p:nvSpPr>
          <p:cNvPr id="11" name="TextBox 11"/>
          <p:cNvSpPr txBox="1"/>
          <p:nvPr/>
        </p:nvSpPr>
        <p:spPr>
          <a:xfrm>
            <a:off x="1742437" y="4159510"/>
            <a:ext cx="9432550" cy="717947"/>
          </a:xfrm>
          <a:prstGeom prst="rect">
            <a:avLst/>
          </a:prstGeom>
        </p:spPr>
        <p:txBody>
          <a:bodyPr lIns="0" tIns="0" rIns="0" bIns="0" rtlCol="0" anchor="t">
            <a:spAutoFit/>
          </a:bodyPr>
          <a:lstStyle/>
          <a:p>
            <a:pPr algn="l">
              <a:lnSpc>
                <a:spcPts val="6499"/>
              </a:lnSpc>
            </a:pPr>
            <a:r>
              <a:rPr lang="en-US" sz="2599">
                <a:solidFill>
                  <a:srgbClr val="000000"/>
                </a:solidFill>
                <a:latin typeface="Raleway"/>
                <a:ea typeface="Raleway"/>
                <a:cs typeface="Raleway"/>
                <a:sym typeface="Raleway"/>
              </a:rPr>
              <a:t>Dilsel, bilişselgibidiğergelişimalanlarınındesteklenebilmesi</a:t>
            </a:r>
          </a:p>
        </p:txBody>
      </p:sp>
      <p:sp>
        <p:nvSpPr>
          <p:cNvPr id="12" name="TextBox 12"/>
          <p:cNvSpPr txBox="1"/>
          <p:nvPr/>
        </p:nvSpPr>
        <p:spPr>
          <a:xfrm>
            <a:off x="5986920" y="6472676"/>
            <a:ext cx="5330209" cy="240782"/>
          </a:xfrm>
          <a:prstGeom prst="rect">
            <a:avLst/>
          </a:prstGeom>
        </p:spPr>
        <p:txBody>
          <a:bodyPr lIns="0" tIns="0" rIns="0" bIns="0" rtlCol="0" anchor="t">
            <a:spAutoFit/>
          </a:bodyPr>
          <a:lstStyle/>
          <a:p>
            <a:pPr algn="l">
              <a:lnSpc>
                <a:spcPts val="1959"/>
              </a:lnSpc>
            </a:pPr>
            <a:r>
              <a:rPr lang="en-US" sz="1399" spc="1">
                <a:solidFill>
                  <a:srgbClr val="000000"/>
                </a:solidFill>
                <a:latin typeface="Raleway"/>
                <a:ea typeface="Raleway"/>
                <a:cs typeface="Raleway"/>
                <a:sym typeface="Raleway"/>
              </a:rPr>
              <a:t>(Carter, 2016; Hukkelberg vd., 2019; Jones vd., 2019; OECD, 2021)</a:t>
            </a:r>
          </a:p>
        </p:txBody>
      </p:sp>
      <p:sp>
        <p:nvSpPr>
          <p:cNvPr id="13" name="TextBox 13"/>
          <p:cNvSpPr txBox="1"/>
          <p:nvPr/>
        </p:nvSpPr>
        <p:spPr>
          <a:xfrm>
            <a:off x="393964" y="457314"/>
            <a:ext cx="1300286" cy="491080"/>
          </a:xfrm>
          <a:prstGeom prst="rect">
            <a:avLst/>
          </a:prstGeom>
        </p:spPr>
        <p:txBody>
          <a:bodyPr lIns="0" tIns="0" rIns="0" bIns="0" rtlCol="0" anchor="t">
            <a:spAutoFit/>
          </a:bodyPr>
          <a:lstStyle/>
          <a:p>
            <a:pPr algn="l">
              <a:lnSpc>
                <a:spcPts val="3920"/>
              </a:lnSpc>
            </a:pPr>
            <a:r>
              <a:rPr lang="en-US" sz="2800" b="1">
                <a:solidFill>
                  <a:srgbClr val="FFFFFF"/>
                </a:solidFill>
                <a:latin typeface="Raleway Bold"/>
                <a:ea typeface="Raleway Bold"/>
                <a:cs typeface="Raleway Bold"/>
                <a:sym typeface="Raleway Bold"/>
              </a:rPr>
              <a:t>Bireyin;</a:t>
            </a:r>
          </a:p>
        </p:txBody>
      </p:sp>
      <p:sp>
        <p:nvSpPr>
          <p:cNvPr id="14" name="TextBox 14"/>
          <p:cNvSpPr txBox="1"/>
          <p:nvPr/>
        </p:nvSpPr>
        <p:spPr>
          <a:xfrm>
            <a:off x="3140078" y="20869"/>
            <a:ext cx="6023562" cy="482765"/>
          </a:xfrm>
          <a:prstGeom prst="rect">
            <a:avLst/>
          </a:prstGeom>
        </p:spPr>
        <p:txBody>
          <a:bodyPr lIns="0" tIns="0" rIns="0" bIns="0" rtlCol="0" anchor="t">
            <a:spAutoFit/>
          </a:bodyPr>
          <a:lstStyle/>
          <a:p>
            <a:pPr algn="l">
              <a:lnSpc>
                <a:spcPts val="3843"/>
              </a:lnSpc>
            </a:pPr>
            <a:r>
              <a:rPr lang="en-US" sz="2745" spc="52">
                <a:solidFill>
                  <a:srgbClr val="FFFFFF"/>
                </a:solidFill>
                <a:latin typeface="Raleway Light"/>
                <a:ea typeface="Raleway Light"/>
                <a:cs typeface="Raleway Light"/>
                <a:sym typeface="Raleway Light"/>
              </a:rPr>
              <a:t>Sosyal Duygusal Becerilerin Önemi</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565647" y="334413"/>
            <a:ext cx="7626353" cy="6523587"/>
          </a:xfrm>
          <a:custGeom>
            <a:avLst/>
            <a:gdLst/>
            <a:ahLst/>
            <a:cxnLst/>
            <a:rect l="l" t="t" r="r" b="b"/>
            <a:pathLst>
              <a:path w="7626353" h="6523587">
                <a:moveTo>
                  <a:pt x="0" y="0"/>
                </a:moveTo>
                <a:lnTo>
                  <a:pt x="7626353" y="0"/>
                </a:lnTo>
                <a:lnTo>
                  <a:pt x="7626353" y="6523587"/>
                </a:lnTo>
                <a:lnTo>
                  <a:pt x="0" y="6523587"/>
                </a:lnTo>
                <a:lnTo>
                  <a:pt x="0" y="0"/>
                </a:lnTo>
                <a:close/>
              </a:path>
            </a:pathLst>
          </a:custGeom>
          <a:blipFill>
            <a:blip r:embed="rId2"/>
            <a:stretch>
              <a:fillRect l="-12192" r="-16502" b="-1177"/>
            </a:stretch>
          </a:blipFill>
        </p:spPr>
      </p:sp>
      <p:grpSp>
        <p:nvGrpSpPr>
          <p:cNvPr id="3" name="Group 3"/>
          <p:cNvGrpSpPr>
            <a:grpSpLocks noChangeAspect="1"/>
          </p:cNvGrpSpPr>
          <p:nvPr/>
        </p:nvGrpSpPr>
        <p:grpSpPr>
          <a:xfrm>
            <a:off x="0" y="2"/>
            <a:ext cx="12192000" cy="577853"/>
            <a:chOff x="0" y="0"/>
            <a:chExt cx="12192000" cy="577850"/>
          </a:xfrm>
        </p:grpSpPr>
        <p:sp>
          <p:nvSpPr>
            <p:cNvPr id="4" name="Freeform 4"/>
            <p:cNvSpPr/>
            <p:nvPr/>
          </p:nvSpPr>
          <p:spPr>
            <a:xfrm>
              <a:off x="0" y="0"/>
              <a:ext cx="12192000" cy="577850"/>
            </a:xfrm>
            <a:custGeom>
              <a:avLst/>
              <a:gdLst/>
              <a:ahLst/>
              <a:cxnLst/>
              <a:rect l="l" t="t" r="r" b="b"/>
              <a:pathLst>
                <a:path w="12192000" h="577850">
                  <a:moveTo>
                    <a:pt x="0" y="0"/>
                  </a:moveTo>
                  <a:lnTo>
                    <a:pt x="12192000" y="0"/>
                  </a:lnTo>
                  <a:lnTo>
                    <a:pt x="12192000" y="577850"/>
                  </a:lnTo>
                  <a:lnTo>
                    <a:pt x="0" y="577850"/>
                  </a:lnTo>
                  <a:close/>
                </a:path>
              </a:pathLst>
            </a:custGeom>
            <a:solidFill>
              <a:srgbClr val="7FCCBE"/>
            </a:solidFill>
          </p:spPr>
        </p:sp>
      </p:grpSp>
      <p:grpSp>
        <p:nvGrpSpPr>
          <p:cNvPr id="5" name="Group 5"/>
          <p:cNvGrpSpPr>
            <a:grpSpLocks noChangeAspect="1"/>
          </p:cNvGrpSpPr>
          <p:nvPr/>
        </p:nvGrpSpPr>
        <p:grpSpPr>
          <a:xfrm>
            <a:off x="0" y="3548272"/>
            <a:ext cx="4565685" cy="36805"/>
            <a:chOff x="0" y="0"/>
            <a:chExt cx="4565688" cy="36805"/>
          </a:xfrm>
        </p:grpSpPr>
        <p:sp>
          <p:nvSpPr>
            <p:cNvPr id="6" name="Freeform 6"/>
            <p:cNvSpPr/>
            <p:nvPr/>
          </p:nvSpPr>
          <p:spPr>
            <a:xfrm>
              <a:off x="0" y="0"/>
              <a:ext cx="4565650" cy="36830"/>
            </a:xfrm>
            <a:custGeom>
              <a:avLst/>
              <a:gdLst/>
              <a:ahLst/>
              <a:cxnLst/>
              <a:rect l="l" t="t" r="r" b="b"/>
              <a:pathLst>
                <a:path w="4565650" h="36830">
                  <a:moveTo>
                    <a:pt x="4565650" y="0"/>
                  </a:moveTo>
                  <a:lnTo>
                    <a:pt x="0" y="17780"/>
                  </a:lnTo>
                  <a:lnTo>
                    <a:pt x="0" y="27305"/>
                  </a:lnTo>
                  <a:lnTo>
                    <a:pt x="0" y="36830"/>
                  </a:lnTo>
                  <a:lnTo>
                    <a:pt x="4565650" y="19050"/>
                  </a:lnTo>
                  <a:lnTo>
                    <a:pt x="4565650" y="0"/>
                  </a:lnTo>
                  <a:close/>
                </a:path>
              </a:pathLst>
            </a:custGeom>
            <a:solidFill>
              <a:srgbClr val="00C7B1"/>
            </a:solidFill>
          </p:spPr>
        </p:sp>
      </p:grpSp>
      <p:sp>
        <p:nvSpPr>
          <p:cNvPr id="7" name="Freeform 7"/>
          <p:cNvSpPr/>
          <p:nvPr/>
        </p:nvSpPr>
        <p:spPr>
          <a:xfrm>
            <a:off x="787603" y="1428417"/>
            <a:ext cx="2990440" cy="1845412"/>
          </a:xfrm>
          <a:custGeom>
            <a:avLst/>
            <a:gdLst/>
            <a:ahLst/>
            <a:cxnLst/>
            <a:rect l="l" t="t" r="r" b="b"/>
            <a:pathLst>
              <a:path w="2990440" h="1845412">
                <a:moveTo>
                  <a:pt x="0" y="0"/>
                </a:moveTo>
                <a:lnTo>
                  <a:pt x="2990441" y="0"/>
                </a:lnTo>
                <a:lnTo>
                  <a:pt x="2990441" y="1845411"/>
                </a:lnTo>
                <a:lnTo>
                  <a:pt x="0" y="184541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8" name="TextBox 8"/>
          <p:cNvSpPr txBox="1"/>
          <p:nvPr/>
        </p:nvSpPr>
        <p:spPr>
          <a:xfrm>
            <a:off x="790156" y="3980383"/>
            <a:ext cx="3276933" cy="2059124"/>
          </a:xfrm>
          <a:prstGeom prst="rect">
            <a:avLst/>
          </a:prstGeom>
        </p:spPr>
        <p:txBody>
          <a:bodyPr lIns="0" tIns="0" rIns="0" bIns="0" rtlCol="0" anchor="t">
            <a:spAutoFit/>
          </a:bodyPr>
          <a:lstStyle/>
          <a:p>
            <a:pPr algn="ctr">
              <a:lnSpc>
                <a:spcPts val="3750"/>
              </a:lnSpc>
            </a:pPr>
            <a:r>
              <a:rPr lang="en-US" sz="3199" b="1">
                <a:solidFill>
                  <a:srgbClr val="7FCCBE"/>
                </a:solidFill>
                <a:latin typeface="Raleway Bold"/>
                <a:ea typeface="Raleway Bold"/>
                <a:cs typeface="Raleway Bold"/>
                <a:sym typeface="Raleway Bold"/>
              </a:rPr>
              <a:t>Sosyal</a:t>
            </a:r>
            <a:r>
              <a:rPr lang="en-US" sz="3199" b="1">
                <a:solidFill>
                  <a:srgbClr val="FFFFFF"/>
                </a:solidFill>
                <a:latin typeface="Raleway Bold"/>
                <a:ea typeface="Raleway Bold"/>
                <a:cs typeface="Raleway Bold"/>
                <a:sym typeface="Raleway Bold"/>
              </a:rPr>
              <a:t> </a:t>
            </a:r>
            <a:r>
              <a:rPr lang="en-US" sz="3199" b="1">
                <a:solidFill>
                  <a:srgbClr val="7FCCBE"/>
                </a:solidFill>
                <a:latin typeface="Raleway Bold"/>
                <a:ea typeface="Raleway Bold"/>
                <a:cs typeface="Raleway Bold"/>
                <a:sym typeface="Raleway Bold"/>
              </a:rPr>
              <a:t>Duygusal Becerilerin Geliştirilmesi</a:t>
            </a:r>
          </a:p>
          <a:p>
            <a:pPr algn="ctr">
              <a:lnSpc>
                <a:spcPts val="4688"/>
              </a:lnSpc>
            </a:pPr>
            <a:r>
              <a:rPr lang="en-US" sz="4000" b="1">
                <a:solidFill>
                  <a:srgbClr val="7FCCBE"/>
                </a:solidFill>
                <a:latin typeface="Raleway Bold"/>
                <a:ea typeface="Raleway Bold"/>
                <a:cs typeface="Raleway Bold"/>
                <a:sym typeface="Raleway Bold"/>
              </a:rPr>
              <a:t>gerekmektedir.</a:t>
            </a:r>
          </a:p>
        </p:txBody>
      </p:sp>
      <p:sp>
        <p:nvSpPr>
          <p:cNvPr id="9" name="TextBox 9"/>
          <p:cNvSpPr txBox="1"/>
          <p:nvPr/>
        </p:nvSpPr>
        <p:spPr>
          <a:xfrm>
            <a:off x="1050131" y="1494130"/>
            <a:ext cx="2515152" cy="1645615"/>
          </a:xfrm>
          <a:prstGeom prst="rect">
            <a:avLst/>
          </a:prstGeom>
        </p:spPr>
        <p:txBody>
          <a:bodyPr lIns="0" tIns="0" rIns="0" bIns="0" rtlCol="0" anchor="t">
            <a:spAutoFit/>
          </a:bodyPr>
          <a:lstStyle/>
          <a:p>
            <a:pPr algn="l">
              <a:lnSpc>
                <a:spcPts val="13439"/>
              </a:lnSpc>
            </a:pPr>
            <a:r>
              <a:rPr lang="en-US" sz="9600" b="1" spc="9">
                <a:solidFill>
                  <a:srgbClr val="FFFFFF"/>
                </a:solidFill>
                <a:latin typeface="Raleway Bold"/>
                <a:ea typeface="Raleway Bold"/>
                <a:cs typeface="Raleway Bold"/>
                <a:sym typeface="Raleway Bold"/>
              </a:rPr>
              <a:t>İÇİN</a:t>
            </a:r>
          </a:p>
        </p:txBody>
      </p:sp>
      <p:sp>
        <p:nvSpPr>
          <p:cNvPr id="10" name="TextBox 10"/>
          <p:cNvSpPr txBox="1"/>
          <p:nvPr/>
        </p:nvSpPr>
        <p:spPr>
          <a:xfrm>
            <a:off x="3140078" y="20869"/>
            <a:ext cx="6023562" cy="482765"/>
          </a:xfrm>
          <a:prstGeom prst="rect">
            <a:avLst/>
          </a:prstGeom>
        </p:spPr>
        <p:txBody>
          <a:bodyPr lIns="0" tIns="0" rIns="0" bIns="0" rtlCol="0" anchor="t">
            <a:spAutoFit/>
          </a:bodyPr>
          <a:lstStyle/>
          <a:p>
            <a:pPr algn="l">
              <a:lnSpc>
                <a:spcPts val="3843"/>
              </a:lnSpc>
            </a:pPr>
            <a:r>
              <a:rPr lang="en-US" sz="2745" spc="52">
                <a:solidFill>
                  <a:srgbClr val="FFFFFF"/>
                </a:solidFill>
                <a:latin typeface="Raleway Light"/>
                <a:ea typeface="Raleway Light"/>
                <a:cs typeface="Raleway Light"/>
                <a:sym typeface="Raleway Light"/>
              </a:rPr>
              <a:t>Sosyal Duygusal Becerilerin Önemi</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76895" y="357349"/>
            <a:ext cx="11815105" cy="6500651"/>
          </a:xfrm>
          <a:custGeom>
            <a:avLst/>
            <a:gdLst/>
            <a:ahLst/>
            <a:cxnLst/>
            <a:rect l="l" t="t" r="r" b="b"/>
            <a:pathLst>
              <a:path w="11815105" h="6500651">
                <a:moveTo>
                  <a:pt x="0" y="0"/>
                </a:moveTo>
                <a:lnTo>
                  <a:pt x="11815105" y="0"/>
                </a:lnTo>
                <a:lnTo>
                  <a:pt x="11815105" y="6500651"/>
                </a:lnTo>
                <a:lnTo>
                  <a:pt x="0" y="6500651"/>
                </a:lnTo>
                <a:lnTo>
                  <a:pt x="0" y="0"/>
                </a:lnTo>
                <a:close/>
              </a:path>
            </a:pathLst>
          </a:custGeom>
          <a:blipFill>
            <a:blip r:embed="rId2"/>
            <a:stretch>
              <a:fillRect/>
            </a:stretch>
          </a:blipFill>
        </p:spPr>
      </p:sp>
      <p:grpSp>
        <p:nvGrpSpPr>
          <p:cNvPr id="3" name="Group 3"/>
          <p:cNvGrpSpPr>
            <a:grpSpLocks noChangeAspect="1"/>
          </p:cNvGrpSpPr>
          <p:nvPr/>
        </p:nvGrpSpPr>
        <p:grpSpPr>
          <a:xfrm>
            <a:off x="1" y="357349"/>
            <a:ext cx="4800600" cy="6500651"/>
            <a:chOff x="0" y="0"/>
            <a:chExt cx="4800600" cy="6500647"/>
          </a:xfrm>
        </p:grpSpPr>
        <p:sp>
          <p:nvSpPr>
            <p:cNvPr id="4" name="Freeform 4"/>
            <p:cNvSpPr/>
            <p:nvPr/>
          </p:nvSpPr>
          <p:spPr>
            <a:xfrm>
              <a:off x="0" y="0"/>
              <a:ext cx="4800600" cy="6500622"/>
            </a:xfrm>
            <a:custGeom>
              <a:avLst/>
              <a:gdLst/>
              <a:ahLst/>
              <a:cxnLst/>
              <a:rect l="l" t="t" r="r" b="b"/>
              <a:pathLst>
                <a:path w="4800600" h="6500622">
                  <a:moveTo>
                    <a:pt x="0" y="0"/>
                  </a:moveTo>
                  <a:lnTo>
                    <a:pt x="4800600" y="0"/>
                  </a:lnTo>
                  <a:lnTo>
                    <a:pt x="4800600" y="6500622"/>
                  </a:lnTo>
                  <a:lnTo>
                    <a:pt x="0" y="6500622"/>
                  </a:lnTo>
                  <a:close/>
                </a:path>
              </a:pathLst>
            </a:custGeom>
            <a:solidFill>
              <a:srgbClr val="F37949"/>
            </a:solidFill>
          </p:spPr>
        </p:sp>
      </p:grpSp>
      <p:sp>
        <p:nvSpPr>
          <p:cNvPr id="5" name="Freeform 5"/>
          <p:cNvSpPr/>
          <p:nvPr/>
        </p:nvSpPr>
        <p:spPr>
          <a:xfrm>
            <a:off x="0" y="731463"/>
            <a:ext cx="7328364" cy="3949598"/>
          </a:xfrm>
          <a:custGeom>
            <a:avLst/>
            <a:gdLst/>
            <a:ahLst/>
            <a:cxnLst/>
            <a:rect l="l" t="t" r="r" b="b"/>
            <a:pathLst>
              <a:path w="7328364" h="3949598">
                <a:moveTo>
                  <a:pt x="0" y="0"/>
                </a:moveTo>
                <a:lnTo>
                  <a:pt x="7328364" y="0"/>
                </a:lnTo>
                <a:lnTo>
                  <a:pt x="7328364" y="3949598"/>
                </a:lnTo>
                <a:lnTo>
                  <a:pt x="0" y="3949598"/>
                </a:lnTo>
                <a:lnTo>
                  <a:pt x="0" y="0"/>
                </a:lnTo>
                <a:close/>
              </a:path>
            </a:pathLst>
          </a:custGeom>
          <a:blipFill>
            <a:blip r:embed="rId3"/>
            <a:stretch>
              <a:fillRect l="-3427"/>
            </a:stretch>
          </a:blipFill>
        </p:spPr>
      </p:sp>
      <p:sp>
        <p:nvSpPr>
          <p:cNvPr id="6" name="Freeform 6"/>
          <p:cNvSpPr/>
          <p:nvPr/>
        </p:nvSpPr>
        <p:spPr>
          <a:xfrm>
            <a:off x="64008" y="1240536"/>
            <a:ext cx="2974848" cy="2429256"/>
          </a:xfrm>
          <a:custGeom>
            <a:avLst/>
            <a:gdLst/>
            <a:ahLst/>
            <a:cxnLst/>
            <a:rect l="l" t="t" r="r" b="b"/>
            <a:pathLst>
              <a:path w="2974848" h="2429256">
                <a:moveTo>
                  <a:pt x="0" y="0"/>
                </a:moveTo>
                <a:lnTo>
                  <a:pt x="2974848" y="0"/>
                </a:lnTo>
                <a:lnTo>
                  <a:pt x="2974848" y="2429256"/>
                </a:lnTo>
                <a:lnTo>
                  <a:pt x="0" y="2429256"/>
                </a:lnTo>
                <a:lnTo>
                  <a:pt x="0" y="0"/>
                </a:lnTo>
                <a:close/>
              </a:path>
            </a:pathLst>
          </a:custGeom>
          <a:blipFill>
            <a:blip r:embed="rId4"/>
            <a:stretch>
              <a:fillRect/>
            </a:stretch>
          </a:blipFill>
        </p:spPr>
      </p:sp>
      <p:grpSp>
        <p:nvGrpSpPr>
          <p:cNvPr id="7" name="Group 7"/>
          <p:cNvGrpSpPr>
            <a:grpSpLocks noChangeAspect="1"/>
          </p:cNvGrpSpPr>
          <p:nvPr/>
        </p:nvGrpSpPr>
        <p:grpSpPr>
          <a:xfrm>
            <a:off x="0" y="0"/>
            <a:ext cx="12192000" cy="357349"/>
            <a:chOff x="0" y="0"/>
            <a:chExt cx="12192000" cy="357353"/>
          </a:xfrm>
        </p:grpSpPr>
        <p:sp>
          <p:nvSpPr>
            <p:cNvPr id="8" name="Freeform 8"/>
            <p:cNvSpPr/>
            <p:nvPr/>
          </p:nvSpPr>
          <p:spPr>
            <a:xfrm>
              <a:off x="0" y="0"/>
              <a:ext cx="12192000" cy="357378"/>
            </a:xfrm>
            <a:custGeom>
              <a:avLst/>
              <a:gdLst/>
              <a:ahLst/>
              <a:cxnLst/>
              <a:rect l="l" t="t" r="r" b="b"/>
              <a:pathLst>
                <a:path w="12192000" h="357378">
                  <a:moveTo>
                    <a:pt x="0" y="0"/>
                  </a:moveTo>
                  <a:lnTo>
                    <a:pt x="12192000" y="0"/>
                  </a:lnTo>
                  <a:lnTo>
                    <a:pt x="12192000" y="357378"/>
                  </a:lnTo>
                  <a:lnTo>
                    <a:pt x="0" y="357378"/>
                  </a:lnTo>
                  <a:close/>
                </a:path>
              </a:pathLst>
            </a:custGeom>
            <a:solidFill>
              <a:srgbClr val="7FCCBE"/>
            </a:solidFill>
          </p:spPr>
        </p:sp>
      </p:grpSp>
      <p:sp>
        <p:nvSpPr>
          <p:cNvPr id="9" name="TextBox 9"/>
          <p:cNvSpPr txBox="1"/>
          <p:nvPr/>
        </p:nvSpPr>
        <p:spPr>
          <a:xfrm>
            <a:off x="764915" y="1409891"/>
            <a:ext cx="1573587" cy="1535763"/>
          </a:xfrm>
          <a:prstGeom prst="rect">
            <a:avLst/>
          </a:prstGeom>
        </p:spPr>
        <p:txBody>
          <a:bodyPr lIns="0" tIns="0" rIns="0" bIns="0" rtlCol="0" anchor="t">
            <a:spAutoFit/>
          </a:bodyPr>
          <a:lstStyle/>
          <a:p>
            <a:pPr algn="l">
              <a:lnSpc>
                <a:spcPts val="12319"/>
              </a:lnSpc>
            </a:pPr>
            <a:r>
              <a:rPr lang="en-US" sz="8800" spc="-105">
                <a:solidFill>
                  <a:srgbClr val="FF7A48"/>
                </a:solidFill>
                <a:latin typeface="Open Sans"/>
                <a:ea typeface="Open Sans"/>
                <a:cs typeface="Open Sans"/>
                <a:sym typeface="Open Sans"/>
              </a:rPr>
              <a:t>06</a:t>
            </a:r>
          </a:p>
        </p:txBody>
      </p:sp>
      <p:sp>
        <p:nvSpPr>
          <p:cNvPr id="10" name="TextBox 10"/>
          <p:cNvSpPr txBox="1"/>
          <p:nvPr/>
        </p:nvSpPr>
        <p:spPr>
          <a:xfrm>
            <a:off x="3005880" y="1644015"/>
            <a:ext cx="3757927" cy="1577978"/>
          </a:xfrm>
          <a:prstGeom prst="rect">
            <a:avLst/>
          </a:prstGeom>
        </p:spPr>
        <p:txBody>
          <a:bodyPr lIns="0" tIns="0" rIns="0" bIns="0" rtlCol="0" anchor="t">
            <a:spAutoFit/>
          </a:bodyPr>
          <a:lstStyle/>
          <a:p>
            <a:pPr algn="l">
              <a:lnSpc>
                <a:spcPts val="4199"/>
              </a:lnSpc>
            </a:pPr>
            <a:r>
              <a:rPr lang="en-US" sz="3499" b="1" spc="38">
                <a:solidFill>
                  <a:srgbClr val="FFFFFF"/>
                </a:solidFill>
                <a:latin typeface="IBM Plex Sans Bold"/>
                <a:ea typeface="IBM Plex Sans Bold"/>
                <a:cs typeface="IBM Plex Sans Bold"/>
                <a:sym typeface="IBM Plex Sans Bold"/>
              </a:rPr>
              <a:t>Sosyal Duygusal Becerilerin Sınıflandırılması</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3503" y="-63503"/>
            <a:ext cx="12318997" cy="1842640"/>
          </a:xfrm>
          <a:custGeom>
            <a:avLst/>
            <a:gdLst/>
            <a:ahLst/>
            <a:cxnLst/>
            <a:rect l="l" t="t" r="r" b="b"/>
            <a:pathLst>
              <a:path w="12318997" h="1842640">
                <a:moveTo>
                  <a:pt x="0" y="0"/>
                </a:moveTo>
                <a:lnTo>
                  <a:pt x="12318997" y="0"/>
                </a:lnTo>
                <a:lnTo>
                  <a:pt x="12318997" y="1842640"/>
                </a:lnTo>
                <a:lnTo>
                  <a:pt x="0" y="184264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3256474" y="2146297"/>
            <a:ext cx="5295900" cy="4711703"/>
          </a:xfrm>
          <a:custGeom>
            <a:avLst/>
            <a:gdLst/>
            <a:ahLst/>
            <a:cxnLst/>
            <a:rect l="l" t="t" r="r" b="b"/>
            <a:pathLst>
              <a:path w="5295900" h="4711703">
                <a:moveTo>
                  <a:pt x="0" y="0"/>
                </a:moveTo>
                <a:lnTo>
                  <a:pt x="5295900" y="0"/>
                </a:lnTo>
                <a:lnTo>
                  <a:pt x="5295900" y="4711703"/>
                </a:lnTo>
                <a:lnTo>
                  <a:pt x="0" y="4711703"/>
                </a:lnTo>
                <a:lnTo>
                  <a:pt x="0" y="0"/>
                </a:lnTo>
                <a:close/>
              </a:path>
            </a:pathLst>
          </a:custGeom>
          <a:blipFill>
            <a:blip r:embed="rId4"/>
            <a:stretch>
              <a:fillRect/>
            </a:stretch>
          </a:blipFill>
        </p:spPr>
      </p:sp>
      <p:sp>
        <p:nvSpPr>
          <p:cNvPr id="4" name="TextBox 4"/>
          <p:cNvSpPr txBox="1"/>
          <p:nvPr/>
        </p:nvSpPr>
        <p:spPr>
          <a:xfrm>
            <a:off x="3776662" y="533933"/>
            <a:ext cx="4731029" cy="420929"/>
          </a:xfrm>
          <a:prstGeom prst="rect">
            <a:avLst/>
          </a:prstGeom>
        </p:spPr>
        <p:txBody>
          <a:bodyPr lIns="0" tIns="0" rIns="0" bIns="0" rtlCol="0" anchor="t">
            <a:spAutoFit/>
          </a:bodyPr>
          <a:lstStyle/>
          <a:p>
            <a:pPr algn="l">
              <a:lnSpc>
                <a:spcPts val="3359"/>
              </a:lnSpc>
            </a:pPr>
            <a:r>
              <a:rPr lang="en-US" sz="2400" b="1">
                <a:solidFill>
                  <a:srgbClr val="000000"/>
                </a:solidFill>
                <a:latin typeface="Raleway Bold"/>
                <a:ea typeface="Raleway Bold"/>
                <a:cs typeface="Raleway Bold"/>
                <a:sym typeface="Raleway Bold"/>
              </a:rPr>
              <a:t>SOSYAL DUYGUSAL BECERİLER</a:t>
            </a:r>
          </a:p>
        </p:txBody>
      </p:sp>
      <p:sp>
        <p:nvSpPr>
          <p:cNvPr id="5" name="TextBox 5"/>
          <p:cNvSpPr txBox="1"/>
          <p:nvPr/>
        </p:nvSpPr>
        <p:spPr>
          <a:xfrm>
            <a:off x="935831" y="1008955"/>
            <a:ext cx="90678" cy="328117"/>
          </a:xfrm>
          <a:prstGeom prst="rect">
            <a:avLst/>
          </a:prstGeom>
        </p:spPr>
        <p:txBody>
          <a:bodyPr lIns="0" tIns="0" rIns="0" bIns="0" rtlCol="0" anchor="t">
            <a:spAutoFit/>
          </a:bodyPr>
          <a:lstStyle/>
          <a:p>
            <a:pPr algn="l">
              <a:lnSpc>
                <a:spcPts val="2799"/>
              </a:lnSpc>
            </a:pPr>
            <a:r>
              <a:rPr lang="en-US" sz="1999" spc="-15">
                <a:solidFill>
                  <a:srgbClr val="000000"/>
                </a:solidFill>
                <a:latin typeface="IBM Plex Sans Condensed"/>
                <a:ea typeface="IBM Plex Sans Condensed"/>
                <a:cs typeface="IBM Plex Sans Condensed"/>
                <a:sym typeface="IBM Plex Sans Condensed"/>
              </a:rPr>
              <a:t>•</a:t>
            </a:r>
          </a:p>
        </p:txBody>
      </p:sp>
      <p:sp>
        <p:nvSpPr>
          <p:cNvPr id="6" name="TextBox 6"/>
          <p:cNvSpPr txBox="1"/>
          <p:nvPr/>
        </p:nvSpPr>
        <p:spPr>
          <a:xfrm>
            <a:off x="1278731" y="954977"/>
            <a:ext cx="9505998" cy="704345"/>
          </a:xfrm>
          <a:prstGeom prst="rect">
            <a:avLst/>
          </a:prstGeom>
        </p:spPr>
        <p:txBody>
          <a:bodyPr lIns="0" tIns="0" rIns="0" bIns="0" rtlCol="0" anchor="t">
            <a:spAutoFit/>
          </a:bodyPr>
          <a:lstStyle/>
          <a:p>
            <a:pPr algn="l">
              <a:lnSpc>
                <a:spcPts val="2783"/>
              </a:lnSpc>
            </a:pPr>
            <a:r>
              <a:rPr lang="en-US" sz="1999">
                <a:solidFill>
                  <a:srgbClr val="000000"/>
                </a:solidFill>
                <a:latin typeface="Raleway"/>
                <a:ea typeface="Raleway"/>
                <a:cs typeface="Raleway"/>
                <a:sym typeface="Raleway"/>
              </a:rPr>
              <a:t>Sosyalduygusalbecerilerleilgilifarklısınıflandırmalarmevcuttur. Bu çalışmada CASEL (2003; 2005; 2020) tarafından yapılan sınıflandırma temel alınmıştır. </a:t>
            </a:r>
          </a:p>
        </p:txBody>
      </p:sp>
      <p:sp>
        <p:nvSpPr>
          <p:cNvPr id="7" name="TextBox 7"/>
          <p:cNvSpPr txBox="1"/>
          <p:nvPr/>
        </p:nvSpPr>
        <p:spPr>
          <a:xfrm>
            <a:off x="1430969" y="1674943"/>
            <a:ext cx="90678" cy="442417"/>
          </a:xfrm>
          <a:prstGeom prst="rect">
            <a:avLst/>
          </a:prstGeom>
        </p:spPr>
        <p:txBody>
          <a:bodyPr lIns="0" tIns="0" rIns="0" bIns="0" rtlCol="0" anchor="t">
            <a:spAutoFit/>
          </a:bodyPr>
          <a:lstStyle/>
          <a:p>
            <a:pPr algn="l">
              <a:lnSpc>
                <a:spcPts val="3935"/>
              </a:lnSpc>
            </a:pPr>
            <a:r>
              <a:rPr lang="en-US" sz="1999" spc="-15">
                <a:solidFill>
                  <a:srgbClr val="000000"/>
                </a:solidFill>
                <a:latin typeface="IBM Plex Sans Condensed"/>
                <a:ea typeface="IBM Plex Sans Condensed"/>
                <a:cs typeface="IBM Plex Sans Condensed"/>
                <a:sym typeface="IBM Plex Sans Condensed"/>
              </a:rPr>
              <a:t>•</a:t>
            </a:r>
          </a:p>
        </p:txBody>
      </p:sp>
      <p:sp>
        <p:nvSpPr>
          <p:cNvPr id="8" name="TextBox 8"/>
          <p:cNvSpPr txBox="1"/>
          <p:nvPr/>
        </p:nvSpPr>
        <p:spPr>
          <a:xfrm>
            <a:off x="1773869" y="1620965"/>
            <a:ext cx="9249737" cy="465077"/>
          </a:xfrm>
          <a:prstGeom prst="rect">
            <a:avLst/>
          </a:prstGeom>
        </p:spPr>
        <p:txBody>
          <a:bodyPr lIns="0" tIns="0" rIns="0" bIns="0" rtlCol="0" anchor="t">
            <a:spAutoFit/>
          </a:bodyPr>
          <a:lstStyle/>
          <a:p>
            <a:pPr algn="l">
              <a:lnSpc>
                <a:spcPts val="3935"/>
              </a:lnSpc>
            </a:pPr>
            <a:r>
              <a:rPr lang="en-US" sz="1999">
                <a:solidFill>
                  <a:srgbClr val="000000"/>
                </a:solidFill>
                <a:latin typeface="Raleway"/>
                <a:ea typeface="Raleway"/>
                <a:cs typeface="Raleway"/>
                <a:sym typeface="Raleway"/>
              </a:rPr>
              <a:t>CASEL (2003; 2005; 2020) tarafından sınıflandırılan Sosyal Duygusal Beceriler: </a:t>
            </a:r>
          </a:p>
        </p:txBody>
      </p:sp>
      <p:sp>
        <p:nvSpPr>
          <p:cNvPr id="9" name="TextBox 9"/>
          <p:cNvSpPr txBox="1"/>
          <p:nvPr/>
        </p:nvSpPr>
        <p:spPr>
          <a:xfrm>
            <a:off x="2382041" y="20869"/>
            <a:ext cx="7570527" cy="482765"/>
          </a:xfrm>
          <a:prstGeom prst="rect">
            <a:avLst/>
          </a:prstGeom>
        </p:spPr>
        <p:txBody>
          <a:bodyPr lIns="0" tIns="0" rIns="0" bIns="0" rtlCol="0" anchor="t">
            <a:spAutoFit/>
          </a:bodyPr>
          <a:lstStyle/>
          <a:p>
            <a:pPr algn="ctr">
              <a:lnSpc>
                <a:spcPts val="3843"/>
              </a:lnSpc>
            </a:pPr>
            <a:r>
              <a:rPr lang="en-US" sz="2745" spc="52">
                <a:solidFill>
                  <a:srgbClr val="FFFFFF"/>
                </a:solidFill>
                <a:latin typeface="Raleway Light"/>
                <a:ea typeface="Raleway Light"/>
                <a:cs typeface="Raleway Light"/>
                <a:sym typeface="Raleway Light"/>
              </a:rPr>
              <a:t>Sosyal Duygusal Becerilerin Sınıflandırılması</a:t>
            </a:r>
          </a:p>
        </p:txBody>
      </p:sp>
      <p:sp>
        <p:nvSpPr>
          <p:cNvPr id="10" name="TextBox 10"/>
          <p:cNvSpPr txBox="1"/>
          <p:nvPr/>
        </p:nvSpPr>
        <p:spPr>
          <a:xfrm>
            <a:off x="3951846" y="3873475"/>
            <a:ext cx="858984" cy="252041"/>
          </a:xfrm>
          <a:prstGeom prst="rect">
            <a:avLst/>
          </a:prstGeom>
        </p:spPr>
        <p:txBody>
          <a:bodyPr lIns="0" tIns="0" rIns="0" bIns="0" rtlCol="0" anchor="t">
            <a:spAutoFit/>
          </a:bodyPr>
          <a:lstStyle/>
          <a:p>
            <a:pPr algn="l">
              <a:lnSpc>
                <a:spcPts val="1991"/>
              </a:lnSpc>
            </a:pPr>
            <a:r>
              <a:rPr lang="en-US" sz="1599" b="1" spc="3">
                <a:solidFill>
                  <a:srgbClr val="000000"/>
                </a:solidFill>
                <a:latin typeface="Raleway Medium"/>
                <a:ea typeface="Raleway Medium"/>
                <a:cs typeface="Raleway Medium"/>
                <a:sym typeface="Raleway Medium"/>
              </a:rPr>
              <a:t>SOSYAL </a:t>
            </a:r>
          </a:p>
        </p:txBody>
      </p:sp>
      <p:sp>
        <p:nvSpPr>
          <p:cNvPr id="11" name="TextBox 11"/>
          <p:cNvSpPr txBox="1"/>
          <p:nvPr/>
        </p:nvSpPr>
        <p:spPr>
          <a:xfrm>
            <a:off x="3687566" y="4126459"/>
            <a:ext cx="1346387" cy="252041"/>
          </a:xfrm>
          <a:prstGeom prst="rect">
            <a:avLst/>
          </a:prstGeom>
        </p:spPr>
        <p:txBody>
          <a:bodyPr lIns="0" tIns="0" rIns="0" bIns="0" rtlCol="0" anchor="t">
            <a:spAutoFit/>
          </a:bodyPr>
          <a:lstStyle/>
          <a:p>
            <a:pPr algn="l">
              <a:lnSpc>
                <a:spcPts val="1991"/>
              </a:lnSpc>
            </a:pPr>
            <a:r>
              <a:rPr lang="en-US" sz="1599" b="1" spc="1">
                <a:solidFill>
                  <a:srgbClr val="000000"/>
                </a:solidFill>
                <a:latin typeface="Raleway Medium"/>
                <a:ea typeface="Raleway Medium"/>
                <a:cs typeface="Raleway Medium"/>
                <a:sym typeface="Raleway Medium"/>
              </a:rPr>
              <a:t>FARKINDALIK</a:t>
            </a:r>
          </a:p>
        </p:txBody>
      </p:sp>
      <p:sp>
        <p:nvSpPr>
          <p:cNvPr id="12" name="TextBox 12"/>
          <p:cNvSpPr txBox="1"/>
          <p:nvPr/>
        </p:nvSpPr>
        <p:spPr>
          <a:xfrm>
            <a:off x="4389225" y="5473675"/>
            <a:ext cx="1087269" cy="748865"/>
          </a:xfrm>
          <a:prstGeom prst="rect">
            <a:avLst/>
          </a:prstGeom>
        </p:spPr>
        <p:txBody>
          <a:bodyPr lIns="0" tIns="0" rIns="0" bIns="0" rtlCol="0" anchor="t">
            <a:spAutoFit/>
          </a:bodyPr>
          <a:lstStyle/>
          <a:p>
            <a:pPr algn="l">
              <a:lnSpc>
                <a:spcPts val="1935"/>
              </a:lnSpc>
            </a:pPr>
            <a:r>
              <a:rPr lang="en-US" sz="1599" b="1" spc="3">
                <a:solidFill>
                  <a:srgbClr val="000000"/>
                </a:solidFill>
                <a:latin typeface="Raleway Medium"/>
                <a:ea typeface="Raleway Medium"/>
                <a:cs typeface="Raleway Medium"/>
                <a:sym typeface="Raleway Medium"/>
              </a:rPr>
              <a:t>SORUMLU KARAR VERME</a:t>
            </a:r>
          </a:p>
        </p:txBody>
      </p:sp>
      <p:sp>
        <p:nvSpPr>
          <p:cNvPr id="13" name="TextBox 13"/>
          <p:cNvSpPr txBox="1"/>
          <p:nvPr/>
        </p:nvSpPr>
        <p:spPr>
          <a:xfrm>
            <a:off x="5592147" y="2483587"/>
            <a:ext cx="543030" cy="252041"/>
          </a:xfrm>
          <a:prstGeom prst="rect">
            <a:avLst/>
          </a:prstGeom>
        </p:spPr>
        <p:txBody>
          <a:bodyPr lIns="0" tIns="0" rIns="0" bIns="0" rtlCol="0" anchor="t">
            <a:spAutoFit/>
          </a:bodyPr>
          <a:lstStyle/>
          <a:p>
            <a:pPr algn="l">
              <a:lnSpc>
                <a:spcPts val="1927"/>
              </a:lnSpc>
            </a:pPr>
            <a:r>
              <a:rPr lang="en-US" sz="1599" b="1">
                <a:solidFill>
                  <a:srgbClr val="000000"/>
                </a:solidFill>
                <a:latin typeface="Raleway Medium"/>
                <a:ea typeface="Raleway Medium"/>
                <a:cs typeface="Raleway Medium"/>
                <a:sym typeface="Raleway Medium"/>
              </a:rPr>
              <a:t>İLİŞKİ</a:t>
            </a:r>
          </a:p>
        </p:txBody>
      </p:sp>
      <p:sp>
        <p:nvSpPr>
          <p:cNvPr id="14" name="TextBox 14"/>
          <p:cNvSpPr txBox="1"/>
          <p:nvPr/>
        </p:nvSpPr>
        <p:spPr>
          <a:xfrm>
            <a:off x="5271468" y="2736571"/>
            <a:ext cx="1249175" cy="252041"/>
          </a:xfrm>
          <a:prstGeom prst="rect">
            <a:avLst/>
          </a:prstGeom>
        </p:spPr>
        <p:txBody>
          <a:bodyPr lIns="0" tIns="0" rIns="0" bIns="0" rtlCol="0" anchor="t">
            <a:spAutoFit/>
          </a:bodyPr>
          <a:lstStyle/>
          <a:p>
            <a:pPr algn="l">
              <a:lnSpc>
                <a:spcPts val="1927"/>
              </a:lnSpc>
            </a:pPr>
            <a:r>
              <a:rPr lang="en-US" sz="1599" b="1">
                <a:solidFill>
                  <a:srgbClr val="000000"/>
                </a:solidFill>
                <a:latin typeface="Raleway Medium"/>
                <a:ea typeface="Raleway Medium"/>
                <a:cs typeface="Raleway Medium"/>
                <a:sym typeface="Raleway Medium"/>
              </a:rPr>
              <a:t>GELİŞTİRME </a:t>
            </a:r>
          </a:p>
        </p:txBody>
      </p:sp>
      <p:sp>
        <p:nvSpPr>
          <p:cNvPr id="15" name="TextBox 15"/>
          <p:cNvSpPr txBox="1"/>
          <p:nvPr/>
        </p:nvSpPr>
        <p:spPr>
          <a:xfrm>
            <a:off x="5292109" y="2977363"/>
            <a:ext cx="1155106" cy="252041"/>
          </a:xfrm>
          <a:prstGeom prst="rect">
            <a:avLst/>
          </a:prstGeom>
        </p:spPr>
        <p:txBody>
          <a:bodyPr lIns="0" tIns="0" rIns="0" bIns="0" rtlCol="0" anchor="t">
            <a:spAutoFit/>
          </a:bodyPr>
          <a:lstStyle/>
          <a:p>
            <a:pPr algn="l">
              <a:lnSpc>
                <a:spcPts val="1927"/>
              </a:lnSpc>
            </a:pPr>
            <a:r>
              <a:rPr lang="en-US" sz="1599" b="1">
                <a:solidFill>
                  <a:srgbClr val="000000"/>
                </a:solidFill>
                <a:latin typeface="Raleway Medium"/>
                <a:ea typeface="Raleway Medium"/>
                <a:cs typeface="Raleway Medium"/>
                <a:sym typeface="Raleway Medium"/>
              </a:rPr>
              <a:t>BECERİLERİ</a:t>
            </a:r>
          </a:p>
        </p:txBody>
      </p:sp>
      <p:sp>
        <p:nvSpPr>
          <p:cNvPr id="16" name="TextBox 16"/>
          <p:cNvSpPr txBox="1"/>
          <p:nvPr/>
        </p:nvSpPr>
        <p:spPr>
          <a:xfrm>
            <a:off x="6280680" y="5507203"/>
            <a:ext cx="1346387" cy="505025"/>
          </a:xfrm>
          <a:prstGeom prst="rect">
            <a:avLst/>
          </a:prstGeom>
        </p:spPr>
        <p:txBody>
          <a:bodyPr lIns="0" tIns="0" rIns="0" bIns="0" rtlCol="0" anchor="t">
            <a:spAutoFit/>
          </a:bodyPr>
          <a:lstStyle/>
          <a:p>
            <a:pPr algn="ctr">
              <a:lnSpc>
                <a:spcPts val="1991"/>
              </a:lnSpc>
            </a:pPr>
            <a:r>
              <a:rPr lang="en-US" sz="1599" b="1" spc="3">
                <a:solidFill>
                  <a:srgbClr val="000000"/>
                </a:solidFill>
                <a:latin typeface="Raleway Medium"/>
                <a:ea typeface="Raleway Medium"/>
                <a:cs typeface="Raleway Medium"/>
                <a:sym typeface="Raleway Medium"/>
              </a:rPr>
              <a:t>ÖZ FARKINDALIK</a:t>
            </a:r>
          </a:p>
        </p:txBody>
      </p:sp>
      <p:sp>
        <p:nvSpPr>
          <p:cNvPr id="17" name="TextBox 17"/>
          <p:cNvSpPr txBox="1"/>
          <p:nvPr/>
        </p:nvSpPr>
        <p:spPr>
          <a:xfrm>
            <a:off x="7311123" y="3839566"/>
            <a:ext cx="339080" cy="261566"/>
          </a:xfrm>
          <a:prstGeom prst="rect">
            <a:avLst/>
          </a:prstGeom>
        </p:spPr>
        <p:txBody>
          <a:bodyPr lIns="0" tIns="0" rIns="0" bIns="0" rtlCol="0" anchor="t">
            <a:spAutoFit/>
          </a:bodyPr>
          <a:lstStyle/>
          <a:p>
            <a:pPr algn="l">
              <a:lnSpc>
                <a:spcPts val="2015"/>
              </a:lnSpc>
            </a:pPr>
            <a:r>
              <a:rPr lang="en-US" sz="1599" b="1" spc="3">
                <a:solidFill>
                  <a:srgbClr val="000000"/>
                </a:solidFill>
                <a:latin typeface="Raleway Medium"/>
                <a:ea typeface="Raleway Medium"/>
                <a:cs typeface="Raleway Medium"/>
                <a:sym typeface="Raleway Medium"/>
              </a:rPr>
              <a:t>ÖZ </a:t>
            </a:r>
          </a:p>
        </p:txBody>
      </p:sp>
      <p:sp>
        <p:nvSpPr>
          <p:cNvPr id="18" name="TextBox 18"/>
          <p:cNvSpPr txBox="1"/>
          <p:nvPr/>
        </p:nvSpPr>
        <p:spPr>
          <a:xfrm>
            <a:off x="6991274" y="4095598"/>
            <a:ext cx="938860" cy="261566"/>
          </a:xfrm>
          <a:prstGeom prst="rect">
            <a:avLst/>
          </a:prstGeom>
        </p:spPr>
        <p:txBody>
          <a:bodyPr lIns="0" tIns="0" rIns="0" bIns="0" rtlCol="0" anchor="t">
            <a:spAutoFit/>
          </a:bodyPr>
          <a:lstStyle/>
          <a:p>
            <a:pPr algn="l">
              <a:lnSpc>
                <a:spcPts val="2015"/>
              </a:lnSpc>
            </a:pPr>
            <a:r>
              <a:rPr lang="en-US" sz="1599" b="1" spc="1">
                <a:solidFill>
                  <a:srgbClr val="000000"/>
                </a:solidFill>
                <a:latin typeface="Raleway Medium"/>
                <a:ea typeface="Raleway Medium"/>
                <a:cs typeface="Raleway Medium"/>
                <a:sym typeface="Raleway Medium"/>
              </a:rPr>
              <a:t>YÖNETİM</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2142" y="870661"/>
            <a:ext cx="4521156" cy="3841042"/>
          </a:xfrm>
          <a:custGeom>
            <a:avLst/>
            <a:gdLst/>
            <a:ahLst/>
            <a:cxnLst/>
            <a:rect l="l" t="t" r="r" b="b"/>
            <a:pathLst>
              <a:path w="4521156" h="3841042">
                <a:moveTo>
                  <a:pt x="0" y="0"/>
                </a:moveTo>
                <a:lnTo>
                  <a:pt x="4521155" y="0"/>
                </a:lnTo>
                <a:lnTo>
                  <a:pt x="4521155" y="3841042"/>
                </a:lnTo>
                <a:lnTo>
                  <a:pt x="0" y="3841042"/>
                </a:lnTo>
                <a:lnTo>
                  <a:pt x="0" y="0"/>
                </a:lnTo>
                <a:close/>
              </a:path>
            </a:pathLst>
          </a:custGeom>
          <a:blipFill>
            <a:blip r:embed="rId2"/>
            <a:stretch>
              <a:fillRect/>
            </a:stretch>
          </a:blipFill>
        </p:spPr>
      </p:sp>
      <p:grpSp>
        <p:nvGrpSpPr>
          <p:cNvPr id="3" name="Group 3"/>
          <p:cNvGrpSpPr>
            <a:grpSpLocks noChangeAspect="1"/>
          </p:cNvGrpSpPr>
          <p:nvPr/>
        </p:nvGrpSpPr>
        <p:grpSpPr>
          <a:xfrm>
            <a:off x="0" y="2"/>
            <a:ext cx="12192000" cy="577853"/>
            <a:chOff x="0" y="0"/>
            <a:chExt cx="12192000" cy="577850"/>
          </a:xfrm>
        </p:grpSpPr>
        <p:sp>
          <p:nvSpPr>
            <p:cNvPr id="4" name="Freeform 4"/>
            <p:cNvSpPr/>
            <p:nvPr/>
          </p:nvSpPr>
          <p:spPr>
            <a:xfrm>
              <a:off x="0" y="0"/>
              <a:ext cx="12192000" cy="577850"/>
            </a:xfrm>
            <a:custGeom>
              <a:avLst/>
              <a:gdLst/>
              <a:ahLst/>
              <a:cxnLst/>
              <a:rect l="l" t="t" r="r" b="b"/>
              <a:pathLst>
                <a:path w="12192000" h="577850">
                  <a:moveTo>
                    <a:pt x="0" y="0"/>
                  </a:moveTo>
                  <a:lnTo>
                    <a:pt x="12192000" y="0"/>
                  </a:lnTo>
                  <a:lnTo>
                    <a:pt x="12192000" y="577850"/>
                  </a:lnTo>
                  <a:lnTo>
                    <a:pt x="0" y="577850"/>
                  </a:lnTo>
                  <a:close/>
                </a:path>
              </a:pathLst>
            </a:custGeom>
            <a:solidFill>
              <a:srgbClr val="7FCCBE"/>
            </a:solidFill>
          </p:spPr>
        </p:sp>
      </p:grpSp>
      <p:sp>
        <p:nvSpPr>
          <p:cNvPr id="5" name="TextBox 5"/>
          <p:cNvSpPr txBox="1"/>
          <p:nvPr/>
        </p:nvSpPr>
        <p:spPr>
          <a:xfrm>
            <a:off x="4610738" y="1068381"/>
            <a:ext cx="7042233" cy="375266"/>
          </a:xfrm>
          <a:prstGeom prst="rect">
            <a:avLst/>
          </a:prstGeom>
        </p:spPr>
        <p:txBody>
          <a:bodyPr lIns="0" tIns="0" rIns="0" bIns="0" rtlCol="0" anchor="t">
            <a:spAutoFit/>
          </a:bodyPr>
          <a:lstStyle/>
          <a:p>
            <a:pPr algn="l">
              <a:lnSpc>
                <a:spcPts val="2688"/>
              </a:lnSpc>
            </a:pPr>
            <a:r>
              <a:rPr lang="en-US" sz="2199">
                <a:solidFill>
                  <a:srgbClr val="000000"/>
                </a:solidFill>
                <a:latin typeface="Gotham"/>
                <a:ea typeface="Gotham"/>
                <a:cs typeface="Gotham"/>
                <a:sym typeface="Gotham"/>
              </a:rPr>
              <a:t>•Duyguları, düşünceleri ve değerleri gibi bireysel </a:t>
            </a:r>
          </a:p>
        </p:txBody>
      </p:sp>
      <p:sp>
        <p:nvSpPr>
          <p:cNvPr id="6" name="TextBox 6"/>
          <p:cNvSpPr txBox="1"/>
          <p:nvPr/>
        </p:nvSpPr>
        <p:spPr>
          <a:xfrm>
            <a:off x="4896488" y="1418434"/>
            <a:ext cx="6627390" cy="1021080"/>
          </a:xfrm>
          <a:prstGeom prst="rect">
            <a:avLst/>
          </a:prstGeom>
        </p:spPr>
        <p:txBody>
          <a:bodyPr lIns="0" tIns="0" rIns="0" bIns="0" rtlCol="0" anchor="t">
            <a:spAutoFit/>
          </a:bodyPr>
          <a:lstStyle/>
          <a:p>
            <a:pPr algn="l">
              <a:lnSpc>
                <a:spcPts val="2688"/>
              </a:lnSpc>
            </a:pPr>
            <a:r>
              <a:rPr lang="en-US" sz="2199">
                <a:solidFill>
                  <a:srgbClr val="000000"/>
                </a:solidFill>
                <a:latin typeface="Gotham"/>
                <a:ea typeface="Gotham"/>
                <a:cs typeface="Gotham"/>
                <a:sym typeface="Gotham"/>
              </a:rPr>
              <a:t>özelliklerinin farkında olma, bu özellikler arasında bağ kurma ve bu özelliklerin yaşamını nasıl etkilediğini analiz edebilme</a:t>
            </a:r>
          </a:p>
        </p:txBody>
      </p:sp>
      <p:sp>
        <p:nvSpPr>
          <p:cNvPr id="7" name="TextBox 7"/>
          <p:cNvSpPr txBox="1"/>
          <p:nvPr/>
        </p:nvSpPr>
        <p:spPr>
          <a:xfrm>
            <a:off x="4610738" y="2490273"/>
            <a:ext cx="6036078" cy="641966"/>
          </a:xfrm>
          <a:prstGeom prst="rect">
            <a:avLst/>
          </a:prstGeom>
        </p:spPr>
        <p:txBody>
          <a:bodyPr lIns="0" tIns="0" rIns="0" bIns="0" rtlCol="0" anchor="t">
            <a:spAutoFit/>
          </a:bodyPr>
          <a:lstStyle/>
          <a:p>
            <a:pPr algn="l">
              <a:lnSpc>
                <a:spcPts val="5499"/>
              </a:lnSpc>
            </a:pPr>
            <a:r>
              <a:rPr lang="en-US" sz="2199">
                <a:solidFill>
                  <a:srgbClr val="000000"/>
                </a:solidFill>
                <a:latin typeface="Gotham"/>
                <a:ea typeface="Gotham"/>
                <a:cs typeface="Gotham"/>
                <a:sym typeface="Gotham"/>
              </a:rPr>
              <a:t>•Güçlü ve geliştirilebilir yönlerini gerçekçi </a:t>
            </a:r>
          </a:p>
        </p:txBody>
      </p:sp>
      <p:sp>
        <p:nvSpPr>
          <p:cNvPr id="8" name="TextBox 8"/>
          <p:cNvSpPr txBox="1"/>
          <p:nvPr/>
        </p:nvSpPr>
        <p:spPr>
          <a:xfrm>
            <a:off x="4896488" y="3259426"/>
            <a:ext cx="6321257" cy="527304"/>
          </a:xfrm>
          <a:prstGeom prst="rect">
            <a:avLst/>
          </a:prstGeom>
        </p:spPr>
        <p:txBody>
          <a:bodyPr lIns="0" tIns="0" rIns="0" bIns="0" rtlCol="0" anchor="t">
            <a:spAutoFit/>
          </a:bodyPr>
          <a:lstStyle/>
          <a:p>
            <a:pPr algn="l">
              <a:lnSpc>
                <a:spcPts val="1099"/>
              </a:lnSpc>
            </a:pPr>
            <a:r>
              <a:rPr lang="en-US" sz="2199">
                <a:solidFill>
                  <a:srgbClr val="000000"/>
                </a:solidFill>
                <a:latin typeface="Gotham"/>
                <a:ea typeface="Gotham"/>
                <a:cs typeface="Gotham"/>
                <a:sym typeface="Gotham"/>
              </a:rPr>
              <a:t>temellere dayandırarak değerlendirme ve bu </a:t>
            </a:r>
          </a:p>
          <a:p>
            <a:pPr algn="l">
              <a:lnSpc>
                <a:spcPts val="4322"/>
              </a:lnSpc>
            </a:pPr>
            <a:r>
              <a:rPr lang="en-US" sz="2199">
                <a:solidFill>
                  <a:srgbClr val="000000"/>
                </a:solidFill>
                <a:latin typeface="Gotham"/>
                <a:ea typeface="Gotham"/>
                <a:cs typeface="Gotham"/>
                <a:sym typeface="Gotham"/>
              </a:rPr>
              <a:t>yönleri kabul ederek kendine güvenme</a:t>
            </a:r>
          </a:p>
        </p:txBody>
      </p:sp>
      <p:sp>
        <p:nvSpPr>
          <p:cNvPr id="9" name="TextBox 9"/>
          <p:cNvSpPr txBox="1"/>
          <p:nvPr/>
        </p:nvSpPr>
        <p:spPr>
          <a:xfrm>
            <a:off x="4610738" y="3837489"/>
            <a:ext cx="5575821" cy="641966"/>
          </a:xfrm>
          <a:prstGeom prst="rect">
            <a:avLst/>
          </a:prstGeom>
        </p:spPr>
        <p:txBody>
          <a:bodyPr lIns="0" tIns="0" rIns="0" bIns="0" rtlCol="0" anchor="t">
            <a:spAutoFit/>
          </a:bodyPr>
          <a:lstStyle/>
          <a:p>
            <a:pPr algn="l">
              <a:lnSpc>
                <a:spcPts val="5499"/>
              </a:lnSpc>
            </a:pPr>
            <a:r>
              <a:rPr lang="en-US" sz="2199">
                <a:solidFill>
                  <a:srgbClr val="000000"/>
                </a:solidFill>
                <a:latin typeface="Gotham"/>
                <a:ea typeface="Gotham"/>
                <a:cs typeface="Gotham"/>
                <a:sym typeface="Gotham"/>
              </a:rPr>
              <a:t>•Bireysel özelliklerini zaman içerisinde </a:t>
            </a:r>
          </a:p>
        </p:txBody>
      </p:sp>
      <p:sp>
        <p:nvSpPr>
          <p:cNvPr id="10" name="TextBox 10"/>
          <p:cNvSpPr txBox="1"/>
          <p:nvPr/>
        </p:nvSpPr>
        <p:spPr>
          <a:xfrm>
            <a:off x="4896488" y="4606642"/>
            <a:ext cx="6436052" cy="527304"/>
          </a:xfrm>
          <a:prstGeom prst="rect">
            <a:avLst/>
          </a:prstGeom>
        </p:spPr>
        <p:txBody>
          <a:bodyPr lIns="0" tIns="0" rIns="0" bIns="0" rtlCol="0" anchor="t">
            <a:spAutoFit/>
          </a:bodyPr>
          <a:lstStyle/>
          <a:p>
            <a:pPr algn="l">
              <a:lnSpc>
                <a:spcPts val="1099"/>
              </a:lnSpc>
            </a:pPr>
            <a:r>
              <a:rPr lang="en-US" sz="2199">
                <a:solidFill>
                  <a:srgbClr val="000000"/>
                </a:solidFill>
                <a:latin typeface="Gotham"/>
                <a:ea typeface="Gotham"/>
                <a:cs typeface="Gotham"/>
                <a:sym typeface="Gotham"/>
              </a:rPr>
              <a:t>değiştirebileceğine ve geliştirebileceğine dair </a:t>
            </a:r>
          </a:p>
          <a:p>
            <a:pPr algn="l">
              <a:lnSpc>
                <a:spcPts val="4322"/>
              </a:lnSpc>
            </a:pPr>
            <a:r>
              <a:rPr lang="en-US" sz="2199">
                <a:solidFill>
                  <a:srgbClr val="000000"/>
                </a:solidFill>
                <a:latin typeface="Gotham"/>
                <a:ea typeface="Gotham"/>
                <a:cs typeface="Gotham"/>
                <a:sym typeface="Gotham"/>
              </a:rPr>
              <a:t>iyimser bir bakış açısına sahip olma </a:t>
            </a:r>
          </a:p>
        </p:txBody>
      </p:sp>
      <p:sp>
        <p:nvSpPr>
          <p:cNvPr id="11" name="TextBox 11"/>
          <p:cNvSpPr txBox="1"/>
          <p:nvPr/>
        </p:nvSpPr>
        <p:spPr>
          <a:xfrm>
            <a:off x="4610738" y="5181657"/>
            <a:ext cx="6885803" cy="641966"/>
          </a:xfrm>
          <a:prstGeom prst="rect">
            <a:avLst/>
          </a:prstGeom>
        </p:spPr>
        <p:txBody>
          <a:bodyPr lIns="0" tIns="0" rIns="0" bIns="0" rtlCol="0" anchor="t">
            <a:spAutoFit/>
          </a:bodyPr>
          <a:lstStyle/>
          <a:p>
            <a:pPr algn="l">
              <a:lnSpc>
                <a:spcPts val="5499"/>
              </a:lnSpc>
            </a:pPr>
            <a:r>
              <a:rPr lang="en-US" sz="2199">
                <a:solidFill>
                  <a:srgbClr val="000000"/>
                </a:solidFill>
                <a:latin typeface="Gotham"/>
                <a:ea typeface="Gotham"/>
                <a:cs typeface="Gotham"/>
                <a:sym typeface="Gotham"/>
              </a:rPr>
              <a:t>•Sahip olunan mevcut koşulları değerlendirerek </a:t>
            </a:r>
          </a:p>
        </p:txBody>
      </p:sp>
      <p:sp>
        <p:nvSpPr>
          <p:cNvPr id="12" name="TextBox 12"/>
          <p:cNvSpPr txBox="1"/>
          <p:nvPr/>
        </p:nvSpPr>
        <p:spPr>
          <a:xfrm>
            <a:off x="4896488" y="5953858"/>
            <a:ext cx="5693493" cy="182880"/>
          </a:xfrm>
          <a:prstGeom prst="rect">
            <a:avLst/>
          </a:prstGeom>
        </p:spPr>
        <p:txBody>
          <a:bodyPr lIns="0" tIns="0" rIns="0" bIns="0" rtlCol="0" anchor="t">
            <a:spAutoFit/>
          </a:bodyPr>
          <a:lstStyle/>
          <a:p>
            <a:pPr algn="l">
              <a:lnSpc>
                <a:spcPts val="1099"/>
              </a:lnSpc>
            </a:pPr>
            <a:r>
              <a:rPr lang="en-US" sz="2199">
                <a:solidFill>
                  <a:srgbClr val="000000"/>
                </a:solidFill>
                <a:latin typeface="Gotham"/>
                <a:ea typeface="Gotham"/>
                <a:cs typeface="Gotham"/>
                <a:sym typeface="Gotham"/>
              </a:rPr>
              <a:t>bireysel özellikleri iyilik hali için kullanma</a:t>
            </a:r>
          </a:p>
        </p:txBody>
      </p:sp>
      <p:sp>
        <p:nvSpPr>
          <p:cNvPr id="13" name="TextBox 13"/>
          <p:cNvSpPr txBox="1"/>
          <p:nvPr/>
        </p:nvSpPr>
        <p:spPr>
          <a:xfrm>
            <a:off x="9216847" y="6305036"/>
            <a:ext cx="2173948" cy="240782"/>
          </a:xfrm>
          <a:prstGeom prst="rect">
            <a:avLst/>
          </a:prstGeom>
        </p:spPr>
        <p:txBody>
          <a:bodyPr lIns="0" tIns="0" rIns="0" bIns="0" rtlCol="0" anchor="t">
            <a:spAutoFit/>
          </a:bodyPr>
          <a:lstStyle/>
          <a:p>
            <a:pPr algn="l">
              <a:lnSpc>
                <a:spcPts val="1959"/>
              </a:lnSpc>
            </a:pPr>
            <a:r>
              <a:rPr lang="en-US" sz="1399" spc="1">
                <a:solidFill>
                  <a:srgbClr val="000000"/>
                </a:solidFill>
                <a:latin typeface="Raleway"/>
                <a:ea typeface="Raleway"/>
                <a:cs typeface="Raleway"/>
                <a:sym typeface="Raleway"/>
              </a:rPr>
              <a:t>CASEL (2003; 2005; 2020) </a:t>
            </a:r>
          </a:p>
        </p:txBody>
      </p:sp>
      <p:sp>
        <p:nvSpPr>
          <p:cNvPr id="14" name="TextBox 14"/>
          <p:cNvSpPr txBox="1"/>
          <p:nvPr/>
        </p:nvSpPr>
        <p:spPr>
          <a:xfrm>
            <a:off x="890616" y="1922564"/>
            <a:ext cx="2468823" cy="1867100"/>
          </a:xfrm>
          <a:prstGeom prst="rect">
            <a:avLst/>
          </a:prstGeom>
        </p:spPr>
        <p:txBody>
          <a:bodyPr lIns="0" tIns="0" rIns="0" bIns="0" rtlCol="0" anchor="t">
            <a:spAutoFit/>
          </a:bodyPr>
          <a:lstStyle/>
          <a:p>
            <a:pPr algn="ctr">
              <a:lnSpc>
                <a:spcPts val="4294"/>
              </a:lnSpc>
            </a:pPr>
            <a:r>
              <a:rPr lang="en-US" sz="3600" b="1" spc="3">
                <a:solidFill>
                  <a:srgbClr val="000000"/>
                </a:solidFill>
                <a:latin typeface="Raleway Bold"/>
                <a:ea typeface="Raleway Bold"/>
                <a:cs typeface="Raleway Bold"/>
                <a:sym typeface="Raleway Bold"/>
              </a:rPr>
              <a:t>Öz Farkındalık</a:t>
            </a:r>
          </a:p>
          <a:p>
            <a:pPr algn="ctr">
              <a:lnSpc>
                <a:spcPts val="1991"/>
              </a:lnSpc>
            </a:pPr>
            <a:r>
              <a:rPr lang="en-US" sz="1599" spc="1">
                <a:solidFill>
                  <a:srgbClr val="000000"/>
                </a:solidFill>
                <a:latin typeface="Raleway"/>
                <a:ea typeface="Raleway"/>
                <a:cs typeface="Raleway"/>
                <a:sym typeface="Raleway"/>
              </a:rPr>
              <a:t>Sosyal Duygusal Beceriler</a:t>
            </a:r>
          </a:p>
        </p:txBody>
      </p:sp>
      <p:sp>
        <p:nvSpPr>
          <p:cNvPr id="15" name="TextBox 15"/>
          <p:cNvSpPr txBox="1"/>
          <p:nvPr/>
        </p:nvSpPr>
        <p:spPr>
          <a:xfrm>
            <a:off x="2382041" y="20869"/>
            <a:ext cx="7570527" cy="482765"/>
          </a:xfrm>
          <a:prstGeom prst="rect">
            <a:avLst/>
          </a:prstGeom>
        </p:spPr>
        <p:txBody>
          <a:bodyPr lIns="0" tIns="0" rIns="0" bIns="0" rtlCol="0" anchor="t">
            <a:spAutoFit/>
          </a:bodyPr>
          <a:lstStyle/>
          <a:p>
            <a:pPr algn="l">
              <a:lnSpc>
                <a:spcPts val="3843"/>
              </a:lnSpc>
            </a:pPr>
            <a:r>
              <a:rPr lang="en-US" sz="2745" spc="52">
                <a:solidFill>
                  <a:srgbClr val="FFFFFF"/>
                </a:solidFill>
                <a:latin typeface="Raleway Light"/>
                <a:ea typeface="Raleway Light"/>
                <a:cs typeface="Raleway Light"/>
                <a:sym typeface="Raleway Light"/>
              </a:rPr>
              <a:t>Sosyal Duygusal Becerilerin Sınıflandırılması</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2142" y="879796"/>
            <a:ext cx="4521156" cy="3841042"/>
          </a:xfrm>
          <a:custGeom>
            <a:avLst/>
            <a:gdLst/>
            <a:ahLst/>
            <a:cxnLst/>
            <a:rect l="l" t="t" r="r" b="b"/>
            <a:pathLst>
              <a:path w="4521156" h="3841042">
                <a:moveTo>
                  <a:pt x="0" y="0"/>
                </a:moveTo>
                <a:lnTo>
                  <a:pt x="4521155" y="0"/>
                </a:lnTo>
                <a:lnTo>
                  <a:pt x="4521155" y="3841042"/>
                </a:lnTo>
                <a:lnTo>
                  <a:pt x="0" y="3841042"/>
                </a:lnTo>
                <a:lnTo>
                  <a:pt x="0" y="0"/>
                </a:lnTo>
                <a:close/>
              </a:path>
            </a:pathLst>
          </a:custGeom>
          <a:blipFill>
            <a:blip r:embed="rId2"/>
            <a:stretch>
              <a:fillRect/>
            </a:stretch>
          </a:blipFill>
        </p:spPr>
      </p:sp>
      <p:grpSp>
        <p:nvGrpSpPr>
          <p:cNvPr id="3" name="Group 3"/>
          <p:cNvGrpSpPr>
            <a:grpSpLocks noChangeAspect="1"/>
          </p:cNvGrpSpPr>
          <p:nvPr/>
        </p:nvGrpSpPr>
        <p:grpSpPr>
          <a:xfrm>
            <a:off x="0" y="2"/>
            <a:ext cx="12192000" cy="577853"/>
            <a:chOff x="0" y="0"/>
            <a:chExt cx="12192000" cy="577850"/>
          </a:xfrm>
        </p:grpSpPr>
        <p:sp>
          <p:nvSpPr>
            <p:cNvPr id="4" name="Freeform 4"/>
            <p:cNvSpPr/>
            <p:nvPr/>
          </p:nvSpPr>
          <p:spPr>
            <a:xfrm>
              <a:off x="0" y="0"/>
              <a:ext cx="12192000" cy="577850"/>
            </a:xfrm>
            <a:custGeom>
              <a:avLst/>
              <a:gdLst/>
              <a:ahLst/>
              <a:cxnLst/>
              <a:rect l="l" t="t" r="r" b="b"/>
              <a:pathLst>
                <a:path w="12192000" h="577850">
                  <a:moveTo>
                    <a:pt x="0" y="0"/>
                  </a:moveTo>
                  <a:lnTo>
                    <a:pt x="12192000" y="0"/>
                  </a:lnTo>
                  <a:lnTo>
                    <a:pt x="12192000" y="577850"/>
                  </a:lnTo>
                  <a:lnTo>
                    <a:pt x="0" y="577850"/>
                  </a:lnTo>
                  <a:close/>
                </a:path>
              </a:pathLst>
            </a:custGeom>
            <a:solidFill>
              <a:srgbClr val="7FCCBE"/>
            </a:solidFill>
          </p:spPr>
        </p:sp>
      </p:grpSp>
      <p:sp>
        <p:nvSpPr>
          <p:cNvPr id="5" name="TextBox 5"/>
          <p:cNvSpPr txBox="1"/>
          <p:nvPr/>
        </p:nvSpPr>
        <p:spPr>
          <a:xfrm>
            <a:off x="4593355" y="756342"/>
            <a:ext cx="7358310" cy="327641"/>
          </a:xfrm>
          <a:prstGeom prst="rect">
            <a:avLst/>
          </a:prstGeom>
        </p:spPr>
        <p:txBody>
          <a:bodyPr lIns="0" tIns="0" rIns="0" bIns="0" rtlCol="0" anchor="t">
            <a:spAutoFit/>
          </a:bodyPr>
          <a:lstStyle/>
          <a:p>
            <a:pPr algn="l">
              <a:lnSpc>
                <a:spcPts val="2184"/>
              </a:lnSpc>
            </a:pPr>
            <a:r>
              <a:rPr lang="en-US" sz="2199">
                <a:solidFill>
                  <a:srgbClr val="000000"/>
                </a:solidFill>
                <a:latin typeface="Gotham"/>
                <a:ea typeface="Gotham"/>
                <a:cs typeface="Gotham"/>
                <a:sym typeface="Gotham"/>
              </a:rPr>
              <a:t>•Diğer insanların yaşadığı duyguları ve deneyimleri </a:t>
            </a:r>
          </a:p>
        </p:txBody>
      </p:sp>
      <p:sp>
        <p:nvSpPr>
          <p:cNvPr id="6" name="TextBox 6"/>
          <p:cNvSpPr txBox="1"/>
          <p:nvPr/>
        </p:nvSpPr>
        <p:spPr>
          <a:xfrm>
            <a:off x="4879105" y="1042387"/>
            <a:ext cx="1633156" cy="287655"/>
          </a:xfrm>
          <a:prstGeom prst="rect">
            <a:avLst/>
          </a:prstGeom>
        </p:spPr>
        <p:txBody>
          <a:bodyPr lIns="0" tIns="0" rIns="0" bIns="0" rtlCol="0" anchor="t">
            <a:spAutoFit/>
          </a:bodyPr>
          <a:lstStyle/>
          <a:p>
            <a:pPr algn="l">
              <a:lnSpc>
                <a:spcPts val="2184"/>
              </a:lnSpc>
            </a:pPr>
            <a:r>
              <a:rPr lang="en-US" sz="2199">
                <a:solidFill>
                  <a:srgbClr val="000000"/>
                </a:solidFill>
                <a:latin typeface="Gotham"/>
                <a:ea typeface="Gotham"/>
                <a:cs typeface="Gotham"/>
                <a:sym typeface="Gotham"/>
              </a:rPr>
              <a:t>önemseme </a:t>
            </a:r>
          </a:p>
        </p:txBody>
      </p:sp>
      <p:sp>
        <p:nvSpPr>
          <p:cNvPr id="7" name="TextBox 7"/>
          <p:cNvSpPr txBox="1"/>
          <p:nvPr/>
        </p:nvSpPr>
        <p:spPr>
          <a:xfrm>
            <a:off x="4593355" y="1380801"/>
            <a:ext cx="6999170" cy="641966"/>
          </a:xfrm>
          <a:prstGeom prst="rect">
            <a:avLst/>
          </a:prstGeom>
        </p:spPr>
        <p:txBody>
          <a:bodyPr lIns="0" tIns="0" rIns="0" bIns="0" rtlCol="0" anchor="t">
            <a:spAutoFit/>
          </a:bodyPr>
          <a:lstStyle/>
          <a:p>
            <a:pPr algn="l">
              <a:lnSpc>
                <a:spcPts val="5499"/>
              </a:lnSpc>
            </a:pPr>
            <a:r>
              <a:rPr lang="en-US" sz="2199">
                <a:solidFill>
                  <a:srgbClr val="000000"/>
                </a:solidFill>
                <a:latin typeface="Gotham"/>
                <a:ea typeface="Gotham"/>
                <a:cs typeface="Gotham"/>
                <a:sym typeface="Gotham"/>
              </a:rPr>
              <a:t>•Başkalarının duygularını, deneyimlerini ve bakış </a:t>
            </a:r>
          </a:p>
        </p:txBody>
      </p:sp>
      <p:sp>
        <p:nvSpPr>
          <p:cNvPr id="8" name="TextBox 8"/>
          <p:cNvSpPr txBox="1"/>
          <p:nvPr/>
        </p:nvSpPr>
        <p:spPr>
          <a:xfrm>
            <a:off x="4879105" y="2088994"/>
            <a:ext cx="5115106" cy="182880"/>
          </a:xfrm>
          <a:prstGeom prst="rect">
            <a:avLst/>
          </a:prstGeom>
        </p:spPr>
        <p:txBody>
          <a:bodyPr lIns="0" tIns="0" rIns="0" bIns="0" rtlCol="0" anchor="t">
            <a:spAutoFit/>
          </a:bodyPr>
          <a:lstStyle/>
          <a:p>
            <a:pPr algn="l">
              <a:lnSpc>
                <a:spcPts val="1099"/>
              </a:lnSpc>
            </a:pPr>
            <a:r>
              <a:rPr lang="en-US" sz="2199">
                <a:solidFill>
                  <a:srgbClr val="000000"/>
                </a:solidFill>
                <a:latin typeface="Gotham"/>
                <a:ea typeface="Gotham"/>
                <a:cs typeface="Gotham"/>
                <a:sym typeface="Gotham"/>
              </a:rPr>
              <a:t>açılarını anlamak için çaba gösterme</a:t>
            </a:r>
          </a:p>
        </p:txBody>
      </p:sp>
      <p:sp>
        <p:nvSpPr>
          <p:cNvPr id="9" name="TextBox 9"/>
          <p:cNvSpPr txBox="1"/>
          <p:nvPr/>
        </p:nvSpPr>
        <p:spPr>
          <a:xfrm>
            <a:off x="4593355" y="2154993"/>
            <a:ext cx="4004119" cy="641966"/>
          </a:xfrm>
          <a:prstGeom prst="rect">
            <a:avLst/>
          </a:prstGeom>
        </p:spPr>
        <p:txBody>
          <a:bodyPr lIns="0" tIns="0" rIns="0" bIns="0" rtlCol="0" anchor="t">
            <a:spAutoFit/>
          </a:bodyPr>
          <a:lstStyle/>
          <a:p>
            <a:pPr algn="l">
              <a:lnSpc>
                <a:spcPts val="5499"/>
              </a:lnSpc>
            </a:pPr>
            <a:r>
              <a:rPr lang="en-US" sz="2199">
                <a:solidFill>
                  <a:srgbClr val="000000"/>
                </a:solidFill>
                <a:latin typeface="Gotham"/>
                <a:ea typeface="Gotham"/>
                <a:cs typeface="Gotham"/>
                <a:sym typeface="Gotham"/>
              </a:rPr>
              <a:t>•Başkalarıyla empati kurma</a:t>
            </a:r>
          </a:p>
        </p:txBody>
      </p:sp>
      <p:sp>
        <p:nvSpPr>
          <p:cNvPr id="10" name="TextBox 10"/>
          <p:cNvSpPr txBox="1"/>
          <p:nvPr/>
        </p:nvSpPr>
        <p:spPr>
          <a:xfrm>
            <a:off x="4593355" y="3011919"/>
            <a:ext cx="99746" cy="281873"/>
          </a:xfrm>
          <a:prstGeom prst="rect">
            <a:avLst/>
          </a:prstGeom>
        </p:spPr>
        <p:txBody>
          <a:bodyPr lIns="0" tIns="0" rIns="0" bIns="0" rtlCol="0" anchor="t">
            <a:spAutoFit/>
          </a:bodyPr>
          <a:lstStyle/>
          <a:p>
            <a:pPr algn="l">
              <a:lnSpc>
                <a:spcPts val="2184"/>
              </a:lnSpc>
            </a:pPr>
            <a:r>
              <a:rPr lang="en-US" sz="2199" spc="-17">
                <a:solidFill>
                  <a:srgbClr val="000000"/>
                </a:solidFill>
                <a:latin typeface="IBM Plex Sans Condensed"/>
                <a:ea typeface="IBM Plex Sans Condensed"/>
                <a:cs typeface="IBM Plex Sans Condensed"/>
                <a:sym typeface="IBM Plex Sans Condensed"/>
              </a:rPr>
              <a:t>•</a:t>
            </a:r>
          </a:p>
        </p:txBody>
      </p:sp>
      <p:sp>
        <p:nvSpPr>
          <p:cNvPr id="11" name="TextBox 11"/>
          <p:cNvSpPr txBox="1"/>
          <p:nvPr/>
        </p:nvSpPr>
        <p:spPr>
          <a:xfrm>
            <a:off x="4879105" y="2974819"/>
            <a:ext cx="6693456" cy="565023"/>
          </a:xfrm>
          <a:prstGeom prst="rect">
            <a:avLst/>
          </a:prstGeom>
        </p:spPr>
        <p:txBody>
          <a:bodyPr lIns="0" tIns="0" rIns="0" bIns="0" rtlCol="0" anchor="t">
            <a:spAutoFit/>
          </a:bodyPr>
          <a:lstStyle/>
          <a:p>
            <a:pPr algn="l">
              <a:lnSpc>
                <a:spcPts val="2184"/>
              </a:lnSpc>
            </a:pPr>
            <a:r>
              <a:rPr lang="en-US" sz="2199">
                <a:solidFill>
                  <a:srgbClr val="000000"/>
                </a:solidFill>
                <a:latin typeface="Gotham"/>
                <a:ea typeface="Gotham"/>
                <a:cs typeface="Gotham"/>
                <a:sym typeface="Gotham"/>
              </a:rPr>
              <a:t>Farklı bakış açılarına ve kültürel çeşitliliğe saygı duyma</a:t>
            </a:r>
          </a:p>
        </p:txBody>
      </p:sp>
      <p:sp>
        <p:nvSpPr>
          <p:cNvPr id="12" name="TextBox 12"/>
          <p:cNvSpPr txBox="1"/>
          <p:nvPr/>
        </p:nvSpPr>
        <p:spPr>
          <a:xfrm>
            <a:off x="4593355" y="3426009"/>
            <a:ext cx="7107526" cy="1632566"/>
          </a:xfrm>
          <a:prstGeom prst="rect">
            <a:avLst/>
          </a:prstGeom>
        </p:spPr>
        <p:txBody>
          <a:bodyPr lIns="0" tIns="0" rIns="0" bIns="0" rtlCol="0" anchor="t">
            <a:spAutoFit/>
          </a:bodyPr>
          <a:lstStyle/>
          <a:p>
            <a:pPr algn="just">
              <a:lnSpc>
                <a:spcPts val="5499"/>
              </a:lnSpc>
            </a:pPr>
            <a:r>
              <a:rPr lang="en-US" sz="2199">
                <a:solidFill>
                  <a:srgbClr val="000000"/>
                </a:solidFill>
                <a:latin typeface="Gotham"/>
                <a:ea typeface="Gotham"/>
                <a:cs typeface="Gotham"/>
                <a:sym typeface="Gotham"/>
              </a:rPr>
              <a:t>•Farklılıkları zenginlik olarak değerlendirme</a:t>
            </a:r>
          </a:p>
          <a:p>
            <a:pPr algn="just">
              <a:lnSpc>
                <a:spcPts val="2276"/>
              </a:lnSpc>
            </a:pPr>
            <a:r>
              <a:rPr lang="en-US" sz="2199">
                <a:solidFill>
                  <a:srgbClr val="000000"/>
                </a:solidFill>
                <a:latin typeface="Gotham"/>
                <a:ea typeface="Gotham"/>
                <a:cs typeface="Gotham"/>
                <a:sym typeface="Gotham"/>
              </a:rPr>
              <a:t>•Sosyal iyi oluş için gönüllü çalışmalarda yer alma</a:t>
            </a:r>
          </a:p>
          <a:p>
            <a:pPr algn="just">
              <a:lnSpc>
                <a:spcPts val="5499"/>
              </a:lnSpc>
            </a:pPr>
            <a:r>
              <a:rPr lang="en-US" sz="2199">
                <a:solidFill>
                  <a:srgbClr val="000000"/>
                </a:solidFill>
                <a:latin typeface="Gotham"/>
                <a:ea typeface="Gotham"/>
                <a:cs typeface="Gotham"/>
                <a:sym typeface="Gotham"/>
              </a:rPr>
              <a:t>•Toplumsal ve etik normları, kuralları ve değerleri </a:t>
            </a:r>
          </a:p>
        </p:txBody>
      </p:sp>
      <p:sp>
        <p:nvSpPr>
          <p:cNvPr id="13" name="TextBox 13"/>
          <p:cNvSpPr txBox="1"/>
          <p:nvPr/>
        </p:nvSpPr>
        <p:spPr>
          <a:xfrm>
            <a:off x="4879105" y="5121754"/>
            <a:ext cx="5026904" cy="182880"/>
          </a:xfrm>
          <a:prstGeom prst="rect">
            <a:avLst/>
          </a:prstGeom>
        </p:spPr>
        <p:txBody>
          <a:bodyPr lIns="0" tIns="0" rIns="0" bIns="0" rtlCol="0" anchor="t">
            <a:spAutoFit/>
          </a:bodyPr>
          <a:lstStyle/>
          <a:p>
            <a:pPr algn="l">
              <a:lnSpc>
                <a:spcPts val="1099"/>
              </a:lnSpc>
            </a:pPr>
            <a:r>
              <a:rPr lang="en-US" sz="2199">
                <a:solidFill>
                  <a:srgbClr val="000000"/>
                </a:solidFill>
                <a:latin typeface="Gotham"/>
                <a:ea typeface="Gotham"/>
                <a:cs typeface="Gotham"/>
                <a:sym typeface="Gotham"/>
              </a:rPr>
              <a:t>dikkate alarak davranışlar sergileme</a:t>
            </a:r>
          </a:p>
        </p:txBody>
      </p:sp>
      <p:sp>
        <p:nvSpPr>
          <p:cNvPr id="14" name="TextBox 14"/>
          <p:cNvSpPr txBox="1"/>
          <p:nvPr/>
        </p:nvSpPr>
        <p:spPr>
          <a:xfrm>
            <a:off x="4593355" y="5190801"/>
            <a:ext cx="6111945" cy="641966"/>
          </a:xfrm>
          <a:prstGeom prst="rect">
            <a:avLst/>
          </a:prstGeom>
        </p:spPr>
        <p:txBody>
          <a:bodyPr lIns="0" tIns="0" rIns="0" bIns="0" rtlCol="0" anchor="t">
            <a:spAutoFit/>
          </a:bodyPr>
          <a:lstStyle/>
          <a:p>
            <a:pPr algn="l">
              <a:lnSpc>
                <a:spcPts val="5499"/>
              </a:lnSpc>
            </a:pPr>
            <a:r>
              <a:rPr lang="en-US" sz="2199">
                <a:solidFill>
                  <a:srgbClr val="000000"/>
                </a:solidFill>
                <a:latin typeface="Gotham"/>
                <a:ea typeface="Gotham"/>
                <a:cs typeface="Gotham"/>
                <a:sym typeface="Gotham"/>
              </a:rPr>
              <a:t>•Aile, okul ve toplum temelli kaynakları ve </a:t>
            </a:r>
          </a:p>
        </p:txBody>
      </p:sp>
      <p:sp>
        <p:nvSpPr>
          <p:cNvPr id="15" name="TextBox 15"/>
          <p:cNvSpPr txBox="1"/>
          <p:nvPr/>
        </p:nvSpPr>
        <p:spPr>
          <a:xfrm>
            <a:off x="4879105" y="5898994"/>
            <a:ext cx="2808046" cy="182880"/>
          </a:xfrm>
          <a:prstGeom prst="rect">
            <a:avLst/>
          </a:prstGeom>
        </p:spPr>
        <p:txBody>
          <a:bodyPr lIns="0" tIns="0" rIns="0" bIns="0" rtlCol="0" anchor="t">
            <a:spAutoFit/>
          </a:bodyPr>
          <a:lstStyle/>
          <a:p>
            <a:pPr algn="l">
              <a:lnSpc>
                <a:spcPts val="1099"/>
              </a:lnSpc>
            </a:pPr>
            <a:r>
              <a:rPr lang="en-US" sz="2199">
                <a:solidFill>
                  <a:srgbClr val="000000"/>
                </a:solidFill>
                <a:latin typeface="Gotham"/>
                <a:ea typeface="Gotham"/>
                <a:cs typeface="Gotham"/>
                <a:sym typeface="Gotham"/>
              </a:rPr>
              <a:t>destekleri fark etme</a:t>
            </a:r>
          </a:p>
        </p:txBody>
      </p:sp>
      <p:sp>
        <p:nvSpPr>
          <p:cNvPr id="16" name="TextBox 16"/>
          <p:cNvSpPr txBox="1"/>
          <p:nvPr/>
        </p:nvSpPr>
        <p:spPr>
          <a:xfrm>
            <a:off x="9216228" y="6329420"/>
            <a:ext cx="2173948" cy="240782"/>
          </a:xfrm>
          <a:prstGeom prst="rect">
            <a:avLst/>
          </a:prstGeom>
        </p:spPr>
        <p:txBody>
          <a:bodyPr lIns="0" tIns="0" rIns="0" bIns="0" rtlCol="0" anchor="t">
            <a:spAutoFit/>
          </a:bodyPr>
          <a:lstStyle/>
          <a:p>
            <a:pPr algn="l">
              <a:lnSpc>
                <a:spcPts val="1959"/>
              </a:lnSpc>
            </a:pPr>
            <a:r>
              <a:rPr lang="en-US" sz="1399" spc="1">
                <a:solidFill>
                  <a:srgbClr val="000000"/>
                </a:solidFill>
                <a:latin typeface="Raleway"/>
                <a:ea typeface="Raleway"/>
                <a:cs typeface="Raleway"/>
                <a:sym typeface="Raleway"/>
              </a:rPr>
              <a:t>CASEL (2003; 2005; 2020) </a:t>
            </a:r>
          </a:p>
        </p:txBody>
      </p:sp>
      <p:sp>
        <p:nvSpPr>
          <p:cNvPr id="17" name="TextBox 17"/>
          <p:cNvSpPr txBox="1"/>
          <p:nvPr/>
        </p:nvSpPr>
        <p:spPr>
          <a:xfrm>
            <a:off x="890616" y="1922564"/>
            <a:ext cx="2468823" cy="1867100"/>
          </a:xfrm>
          <a:prstGeom prst="rect">
            <a:avLst/>
          </a:prstGeom>
        </p:spPr>
        <p:txBody>
          <a:bodyPr lIns="0" tIns="0" rIns="0" bIns="0" rtlCol="0" anchor="t">
            <a:spAutoFit/>
          </a:bodyPr>
          <a:lstStyle/>
          <a:p>
            <a:pPr algn="ctr">
              <a:lnSpc>
                <a:spcPts val="4294"/>
              </a:lnSpc>
            </a:pPr>
            <a:r>
              <a:rPr lang="en-US" sz="3600" b="1">
                <a:solidFill>
                  <a:srgbClr val="000000"/>
                </a:solidFill>
                <a:latin typeface="Raleway Bold"/>
                <a:ea typeface="Raleway Bold"/>
                <a:cs typeface="Raleway Bold"/>
                <a:sym typeface="Raleway Bold"/>
              </a:rPr>
              <a:t>Sosyal Farkındalık</a:t>
            </a:r>
          </a:p>
          <a:p>
            <a:pPr algn="ctr">
              <a:lnSpc>
                <a:spcPts val="1991"/>
              </a:lnSpc>
            </a:pPr>
            <a:r>
              <a:rPr lang="en-US" sz="1599" spc="1">
                <a:solidFill>
                  <a:srgbClr val="000000"/>
                </a:solidFill>
                <a:latin typeface="Raleway"/>
                <a:ea typeface="Raleway"/>
                <a:cs typeface="Raleway"/>
                <a:sym typeface="Raleway"/>
              </a:rPr>
              <a:t>Sosyal Duygusal Beceriler</a:t>
            </a:r>
          </a:p>
        </p:txBody>
      </p:sp>
      <p:sp>
        <p:nvSpPr>
          <p:cNvPr id="18" name="TextBox 18"/>
          <p:cNvSpPr txBox="1"/>
          <p:nvPr/>
        </p:nvSpPr>
        <p:spPr>
          <a:xfrm>
            <a:off x="2382041" y="20869"/>
            <a:ext cx="7570527" cy="482765"/>
          </a:xfrm>
          <a:prstGeom prst="rect">
            <a:avLst/>
          </a:prstGeom>
        </p:spPr>
        <p:txBody>
          <a:bodyPr lIns="0" tIns="0" rIns="0" bIns="0" rtlCol="0" anchor="t">
            <a:spAutoFit/>
          </a:bodyPr>
          <a:lstStyle/>
          <a:p>
            <a:pPr algn="l">
              <a:lnSpc>
                <a:spcPts val="3843"/>
              </a:lnSpc>
            </a:pPr>
            <a:r>
              <a:rPr lang="en-US" sz="2745" spc="52">
                <a:solidFill>
                  <a:srgbClr val="FFFFFF"/>
                </a:solidFill>
                <a:latin typeface="Raleway Light"/>
                <a:ea typeface="Raleway Light"/>
                <a:cs typeface="Raleway Light"/>
                <a:sym typeface="Raleway Light"/>
              </a:rPr>
              <a:t>Sosyal Duygusal Becerilerin Sınıflandırılması</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5270" y="868137"/>
            <a:ext cx="4521156" cy="3841042"/>
          </a:xfrm>
          <a:custGeom>
            <a:avLst/>
            <a:gdLst/>
            <a:ahLst/>
            <a:cxnLst/>
            <a:rect l="l" t="t" r="r" b="b"/>
            <a:pathLst>
              <a:path w="4521156" h="3841042">
                <a:moveTo>
                  <a:pt x="0" y="0"/>
                </a:moveTo>
                <a:lnTo>
                  <a:pt x="4521156" y="0"/>
                </a:lnTo>
                <a:lnTo>
                  <a:pt x="4521156" y="3841042"/>
                </a:lnTo>
                <a:lnTo>
                  <a:pt x="0" y="3841042"/>
                </a:lnTo>
                <a:lnTo>
                  <a:pt x="0" y="0"/>
                </a:lnTo>
                <a:close/>
              </a:path>
            </a:pathLst>
          </a:custGeom>
          <a:blipFill>
            <a:blip r:embed="rId2"/>
            <a:stretch>
              <a:fillRect/>
            </a:stretch>
          </a:blipFill>
        </p:spPr>
      </p:sp>
      <p:grpSp>
        <p:nvGrpSpPr>
          <p:cNvPr id="3" name="Group 3"/>
          <p:cNvGrpSpPr>
            <a:grpSpLocks noChangeAspect="1"/>
          </p:cNvGrpSpPr>
          <p:nvPr/>
        </p:nvGrpSpPr>
        <p:grpSpPr>
          <a:xfrm>
            <a:off x="0" y="2"/>
            <a:ext cx="12192000" cy="577853"/>
            <a:chOff x="0" y="0"/>
            <a:chExt cx="12192000" cy="577850"/>
          </a:xfrm>
        </p:grpSpPr>
        <p:sp>
          <p:nvSpPr>
            <p:cNvPr id="4" name="Freeform 4"/>
            <p:cNvSpPr/>
            <p:nvPr/>
          </p:nvSpPr>
          <p:spPr>
            <a:xfrm>
              <a:off x="0" y="0"/>
              <a:ext cx="12192000" cy="577850"/>
            </a:xfrm>
            <a:custGeom>
              <a:avLst/>
              <a:gdLst/>
              <a:ahLst/>
              <a:cxnLst/>
              <a:rect l="l" t="t" r="r" b="b"/>
              <a:pathLst>
                <a:path w="12192000" h="577850">
                  <a:moveTo>
                    <a:pt x="0" y="0"/>
                  </a:moveTo>
                  <a:lnTo>
                    <a:pt x="12192000" y="0"/>
                  </a:lnTo>
                  <a:lnTo>
                    <a:pt x="12192000" y="577850"/>
                  </a:lnTo>
                  <a:lnTo>
                    <a:pt x="0" y="577850"/>
                  </a:lnTo>
                  <a:close/>
                </a:path>
              </a:pathLst>
            </a:custGeom>
            <a:solidFill>
              <a:srgbClr val="7FCCBE"/>
            </a:solidFill>
          </p:spPr>
        </p:sp>
      </p:grpSp>
      <p:sp>
        <p:nvSpPr>
          <p:cNvPr id="5" name="TextBox 5"/>
          <p:cNvSpPr txBox="1"/>
          <p:nvPr/>
        </p:nvSpPr>
        <p:spPr>
          <a:xfrm>
            <a:off x="4571200" y="1035615"/>
            <a:ext cx="7059187" cy="356216"/>
          </a:xfrm>
          <a:prstGeom prst="rect">
            <a:avLst/>
          </a:prstGeom>
        </p:spPr>
        <p:txBody>
          <a:bodyPr lIns="0" tIns="0" rIns="0" bIns="0" rtlCol="0" anchor="t">
            <a:spAutoFit/>
          </a:bodyPr>
          <a:lstStyle/>
          <a:p>
            <a:pPr algn="l">
              <a:lnSpc>
                <a:spcPts val="2496"/>
              </a:lnSpc>
            </a:pPr>
            <a:r>
              <a:rPr lang="en-US" sz="2199">
                <a:solidFill>
                  <a:srgbClr val="000000"/>
                </a:solidFill>
                <a:latin typeface="Gotham"/>
                <a:ea typeface="Gotham"/>
                <a:cs typeface="Gotham"/>
                <a:sym typeface="Gotham"/>
              </a:rPr>
              <a:t>•Kısa ve uzun vadeli amaçlar belirleme, kişisel ve </a:t>
            </a:r>
          </a:p>
        </p:txBody>
      </p:sp>
      <p:sp>
        <p:nvSpPr>
          <p:cNvPr id="6" name="TextBox 6"/>
          <p:cNvSpPr txBox="1"/>
          <p:nvPr/>
        </p:nvSpPr>
        <p:spPr>
          <a:xfrm>
            <a:off x="4571200" y="1361284"/>
            <a:ext cx="6845189" cy="1609877"/>
          </a:xfrm>
          <a:prstGeom prst="rect">
            <a:avLst/>
          </a:prstGeom>
        </p:spPr>
        <p:txBody>
          <a:bodyPr lIns="0" tIns="0" rIns="0" bIns="0" rtlCol="0" anchor="t">
            <a:spAutoFit/>
          </a:bodyPr>
          <a:lstStyle/>
          <a:p>
            <a:pPr algn="l">
              <a:lnSpc>
                <a:spcPts val="2496"/>
              </a:lnSpc>
            </a:pPr>
            <a:r>
              <a:rPr lang="en-US" sz="2199">
                <a:solidFill>
                  <a:srgbClr val="000000"/>
                </a:solidFill>
                <a:latin typeface="Gotham"/>
                <a:ea typeface="Gotham"/>
                <a:cs typeface="Gotham"/>
                <a:sym typeface="Gotham"/>
              </a:rPr>
              <a:t>akademik amaçlar belirleme, bu amaçlara ulaşmak için eylem planı hazırlama, bireysel özellikleri amaçlara ulaşma sürecinde kullanma</a:t>
            </a:r>
          </a:p>
          <a:p>
            <a:pPr algn="l">
              <a:lnSpc>
                <a:spcPts val="5499"/>
              </a:lnSpc>
            </a:pPr>
            <a:r>
              <a:rPr lang="en-US" sz="2199">
                <a:solidFill>
                  <a:srgbClr val="000000"/>
                </a:solidFill>
                <a:latin typeface="Gotham"/>
                <a:ea typeface="Gotham"/>
                <a:cs typeface="Gotham"/>
                <a:sym typeface="Gotham"/>
              </a:rPr>
              <a:t>•Duyguları isimlendirme, tanıma ve düzenleme, </a:t>
            </a:r>
          </a:p>
        </p:txBody>
      </p:sp>
      <p:sp>
        <p:nvSpPr>
          <p:cNvPr id="7" name="TextBox 7"/>
          <p:cNvSpPr txBox="1"/>
          <p:nvPr/>
        </p:nvSpPr>
        <p:spPr>
          <a:xfrm>
            <a:off x="4856950" y="3082642"/>
            <a:ext cx="6713401" cy="499872"/>
          </a:xfrm>
          <a:prstGeom prst="rect">
            <a:avLst/>
          </a:prstGeom>
        </p:spPr>
        <p:txBody>
          <a:bodyPr lIns="0" tIns="0" rIns="0" bIns="0" rtlCol="0" anchor="t">
            <a:spAutoFit/>
          </a:bodyPr>
          <a:lstStyle/>
          <a:p>
            <a:pPr algn="l">
              <a:lnSpc>
                <a:spcPts val="1099"/>
              </a:lnSpc>
            </a:pPr>
            <a:r>
              <a:rPr lang="en-US" sz="2199">
                <a:solidFill>
                  <a:srgbClr val="000000"/>
                </a:solidFill>
                <a:latin typeface="Gotham"/>
                <a:ea typeface="Gotham"/>
                <a:cs typeface="Gotham"/>
                <a:sym typeface="Gotham"/>
              </a:rPr>
              <a:t>duygu düzenleme stratejilerinin neler olduğunu </a:t>
            </a:r>
          </a:p>
          <a:p>
            <a:pPr algn="l">
              <a:lnSpc>
                <a:spcPts val="3891"/>
              </a:lnSpc>
            </a:pPr>
            <a:r>
              <a:rPr lang="en-US" sz="2199">
                <a:solidFill>
                  <a:srgbClr val="000000"/>
                </a:solidFill>
                <a:latin typeface="Gotham"/>
                <a:ea typeface="Gotham"/>
                <a:cs typeface="Gotham"/>
                <a:sym typeface="Gotham"/>
              </a:rPr>
              <a:t>bilme</a:t>
            </a:r>
          </a:p>
        </p:txBody>
      </p:sp>
      <p:sp>
        <p:nvSpPr>
          <p:cNvPr id="8" name="TextBox 8"/>
          <p:cNvSpPr txBox="1"/>
          <p:nvPr/>
        </p:nvSpPr>
        <p:spPr>
          <a:xfrm>
            <a:off x="4571200" y="3605841"/>
            <a:ext cx="6870297" cy="641966"/>
          </a:xfrm>
          <a:prstGeom prst="rect">
            <a:avLst/>
          </a:prstGeom>
        </p:spPr>
        <p:txBody>
          <a:bodyPr lIns="0" tIns="0" rIns="0" bIns="0" rtlCol="0" anchor="t">
            <a:spAutoFit/>
          </a:bodyPr>
          <a:lstStyle/>
          <a:p>
            <a:pPr algn="l">
              <a:lnSpc>
                <a:spcPts val="5499"/>
              </a:lnSpc>
            </a:pPr>
            <a:r>
              <a:rPr lang="en-US" sz="2199">
                <a:solidFill>
                  <a:srgbClr val="000000"/>
                </a:solidFill>
                <a:latin typeface="Gotham"/>
                <a:ea typeface="Gotham"/>
                <a:cs typeface="Gotham"/>
                <a:sym typeface="Gotham"/>
              </a:rPr>
              <a:t>•Zorluklarla karşılaşılsa bile amaca ulaşmak için </a:t>
            </a:r>
          </a:p>
        </p:txBody>
      </p:sp>
      <p:sp>
        <p:nvSpPr>
          <p:cNvPr id="9" name="TextBox 9"/>
          <p:cNvSpPr txBox="1"/>
          <p:nvPr/>
        </p:nvSpPr>
        <p:spPr>
          <a:xfrm>
            <a:off x="4856950" y="4350610"/>
            <a:ext cx="5930427" cy="182880"/>
          </a:xfrm>
          <a:prstGeom prst="rect">
            <a:avLst/>
          </a:prstGeom>
        </p:spPr>
        <p:txBody>
          <a:bodyPr lIns="0" tIns="0" rIns="0" bIns="0" rtlCol="0" anchor="t">
            <a:spAutoFit/>
          </a:bodyPr>
          <a:lstStyle/>
          <a:p>
            <a:pPr algn="l">
              <a:lnSpc>
                <a:spcPts val="1099"/>
              </a:lnSpc>
            </a:pPr>
            <a:r>
              <a:rPr lang="en-US" sz="2199">
                <a:solidFill>
                  <a:srgbClr val="000000"/>
                </a:solidFill>
                <a:latin typeface="Gotham"/>
                <a:ea typeface="Gotham"/>
                <a:cs typeface="Gotham"/>
                <a:sym typeface="Gotham"/>
              </a:rPr>
              <a:t>çaba gösterme ve motivasyonu sürdürme </a:t>
            </a:r>
          </a:p>
        </p:txBody>
      </p:sp>
      <p:sp>
        <p:nvSpPr>
          <p:cNvPr id="10" name="TextBox 10"/>
          <p:cNvSpPr txBox="1"/>
          <p:nvPr/>
        </p:nvSpPr>
        <p:spPr>
          <a:xfrm>
            <a:off x="4571200" y="4559865"/>
            <a:ext cx="6926266" cy="641966"/>
          </a:xfrm>
          <a:prstGeom prst="rect">
            <a:avLst/>
          </a:prstGeom>
        </p:spPr>
        <p:txBody>
          <a:bodyPr lIns="0" tIns="0" rIns="0" bIns="0" rtlCol="0" anchor="t">
            <a:spAutoFit/>
          </a:bodyPr>
          <a:lstStyle/>
          <a:p>
            <a:pPr algn="l">
              <a:lnSpc>
                <a:spcPts val="5499"/>
              </a:lnSpc>
            </a:pPr>
            <a:r>
              <a:rPr lang="en-US" sz="2199">
                <a:solidFill>
                  <a:srgbClr val="000000"/>
                </a:solidFill>
                <a:latin typeface="Gotham"/>
                <a:ea typeface="Gotham"/>
                <a:cs typeface="Gotham"/>
                <a:sym typeface="Gotham"/>
              </a:rPr>
              <a:t>•Kişisel zaman ve sorumluluklar arasında denge </a:t>
            </a:r>
          </a:p>
        </p:txBody>
      </p:sp>
      <p:sp>
        <p:nvSpPr>
          <p:cNvPr id="11" name="TextBox 11"/>
          <p:cNvSpPr txBox="1"/>
          <p:nvPr/>
        </p:nvSpPr>
        <p:spPr>
          <a:xfrm>
            <a:off x="4856950" y="5304634"/>
            <a:ext cx="5661222" cy="182880"/>
          </a:xfrm>
          <a:prstGeom prst="rect">
            <a:avLst/>
          </a:prstGeom>
        </p:spPr>
        <p:txBody>
          <a:bodyPr lIns="0" tIns="0" rIns="0" bIns="0" rtlCol="0" anchor="t">
            <a:spAutoFit/>
          </a:bodyPr>
          <a:lstStyle/>
          <a:p>
            <a:pPr algn="l">
              <a:lnSpc>
                <a:spcPts val="1099"/>
              </a:lnSpc>
            </a:pPr>
            <a:r>
              <a:rPr lang="en-US" sz="2199">
                <a:solidFill>
                  <a:srgbClr val="000000"/>
                </a:solidFill>
                <a:latin typeface="Gotham"/>
                <a:ea typeface="Gotham"/>
                <a:cs typeface="Gotham"/>
                <a:sym typeface="Gotham"/>
              </a:rPr>
              <a:t>kurma, etkili bir şekilde zamanı yönetme</a:t>
            </a:r>
          </a:p>
        </p:txBody>
      </p:sp>
      <p:sp>
        <p:nvSpPr>
          <p:cNvPr id="12" name="TextBox 12"/>
          <p:cNvSpPr txBox="1"/>
          <p:nvPr/>
        </p:nvSpPr>
        <p:spPr>
          <a:xfrm>
            <a:off x="1162412" y="1937804"/>
            <a:ext cx="1885521" cy="1851860"/>
          </a:xfrm>
          <a:prstGeom prst="rect">
            <a:avLst/>
          </a:prstGeom>
        </p:spPr>
        <p:txBody>
          <a:bodyPr lIns="0" tIns="0" rIns="0" bIns="0" rtlCol="0" anchor="t">
            <a:spAutoFit/>
          </a:bodyPr>
          <a:lstStyle/>
          <a:p>
            <a:pPr algn="ctr">
              <a:lnSpc>
                <a:spcPts val="4294"/>
              </a:lnSpc>
            </a:pPr>
            <a:r>
              <a:rPr lang="en-US" sz="3600" b="1" spc="3">
                <a:solidFill>
                  <a:srgbClr val="000000"/>
                </a:solidFill>
                <a:latin typeface="Raleway Bold"/>
                <a:ea typeface="Raleway Bold"/>
                <a:cs typeface="Raleway Bold"/>
                <a:sym typeface="Raleway Bold"/>
              </a:rPr>
              <a:t>Öz Yönetim</a:t>
            </a:r>
          </a:p>
          <a:p>
            <a:pPr algn="ctr">
              <a:lnSpc>
                <a:spcPts val="1991"/>
              </a:lnSpc>
            </a:pPr>
            <a:r>
              <a:rPr lang="en-US" sz="1599" spc="1">
                <a:solidFill>
                  <a:srgbClr val="000000"/>
                </a:solidFill>
                <a:latin typeface="Raleway"/>
                <a:ea typeface="Raleway"/>
                <a:cs typeface="Raleway"/>
                <a:sym typeface="Raleway"/>
              </a:rPr>
              <a:t>Sosyal Duygusal Beceriler</a:t>
            </a:r>
          </a:p>
        </p:txBody>
      </p:sp>
      <p:sp>
        <p:nvSpPr>
          <p:cNvPr id="13" name="TextBox 13"/>
          <p:cNvSpPr txBox="1"/>
          <p:nvPr/>
        </p:nvSpPr>
        <p:spPr>
          <a:xfrm>
            <a:off x="9216228" y="6329420"/>
            <a:ext cx="2173948" cy="240782"/>
          </a:xfrm>
          <a:prstGeom prst="rect">
            <a:avLst/>
          </a:prstGeom>
        </p:spPr>
        <p:txBody>
          <a:bodyPr lIns="0" tIns="0" rIns="0" bIns="0" rtlCol="0" anchor="t">
            <a:spAutoFit/>
          </a:bodyPr>
          <a:lstStyle/>
          <a:p>
            <a:pPr algn="l">
              <a:lnSpc>
                <a:spcPts val="1959"/>
              </a:lnSpc>
            </a:pPr>
            <a:r>
              <a:rPr lang="en-US" sz="1399" spc="1">
                <a:solidFill>
                  <a:srgbClr val="000000"/>
                </a:solidFill>
                <a:latin typeface="Raleway"/>
                <a:ea typeface="Raleway"/>
                <a:cs typeface="Raleway"/>
                <a:sym typeface="Raleway"/>
              </a:rPr>
              <a:t>CASEL (2003; 2005; 2020) </a:t>
            </a:r>
          </a:p>
        </p:txBody>
      </p:sp>
      <p:sp>
        <p:nvSpPr>
          <p:cNvPr id="14" name="TextBox 14"/>
          <p:cNvSpPr txBox="1"/>
          <p:nvPr/>
        </p:nvSpPr>
        <p:spPr>
          <a:xfrm>
            <a:off x="2382041" y="20869"/>
            <a:ext cx="7570527" cy="482765"/>
          </a:xfrm>
          <a:prstGeom prst="rect">
            <a:avLst/>
          </a:prstGeom>
        </p:spPr>
        <p:txBody>
          <a:bodyPr lIns="0" tIns="0" rIns="0" bIns="0" rtlCol="0" anchor="t">
            <a:spAutoFit/>
          </a:bodyPr>
          <a:lstStyle/>
          <a:p>
            <a:pPr algn="l">
              <a:lnSpc>
                <a:spcPts val="3843"/>
              </a:lnSpc>
            </a:pPr>
            <a:r>
              <a:rPr lang="en-US" sz="2745" spc="52">
                <a:solidFill>
                  <a:srgbClr val="FFFFFF"/>
                </a:solidFill>
                <a:latin typeface="Raleway Light"/>
                <a:ea typeface="Raleway Light"/>
                <a:cs typeface="Raleway Light"/>
                <a:sym typeface="Raleway Light"/>
              </a:rPr>
              <a:t>Sosyal Duygusal Becerilerin Sınıflandırılması</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2142" y="870661"/>
            <a:ext cx="4521156" cy="3841042"/>
          </a:xfrm>
          <a:custGeom>
            <a:avLst/>
            <a:gdLst/>
            <a:ahLst/>
            <a:cxnLst/>
            <a:rect l="l" t="t" r="r" b="b"/>
            <a:pathLst>
              <a:path w="4521156" h="3841042">
                <a:moveTo>
                  <a:pt x="0" y="0"/>
                </a:moveTo>
                <a:lnTo>
                  <a:pt x="4521155" y="0"/>
                </a:lnTo>
                <a:lnTo>
                  <a:pt x="4521155" y="3841042"/>
                </a:lnTo>
                <a:lnTo>
                  <a:pt x="0" y="3841042"/>
                </a:lnTo>
                <a:lnTo>
                  <a:pt x="0" y="0"/>
                </a:lnTo>
                <a:close/>
              </a:path>
            </a:pathLst>
          </a:custGeom>
          <a:blipFill>
            <a:blip r:embed="rId2"/>
            <a:stretch>
              <a:fillRect/>
            </a:stretch>
          </a:blipFill>
        </p:spPr>
      </p:sp>
      <p:grpSp>
        <p:nvGrpSpPr>
          <p:cNvPr id="3" name="Group 3"/>
          <p:cNvGrpSpPr>
            <a:grpSpLocks noChangeAspect="1"/>
          </p:cNvGrpSpPr>
          <p:nvPr/>
        </p:nvGrpSpPr>
        <p:grpSpPr>
          <a:xfrm>
            <a:off x="0" y="2"/>
            <a:ext cx="12192000" cy="577853"/>
            <a:chOff x="0" y="0"/>
            <a:chExt cx="12192000" cy="577850"/>
          </a:xfrm>
        </p:grpSpPr>
        <p:sp>
          <p:nvSpPr>
            <p:cNvPr id="4" name="Freeform 4"/>
            <p:cNvSpPr/>
            <p:nvPr/>
          </p:nvSpPr>
          <p:spPr>
            <a:xfrm>
              <a:off x="0" y="0"/>
              <a:ext cx="12192000" cy="577850"/>
            </a:xfrm>
            <a:custGeom>
              <a:avLst/>
              <a:gdLst/>
              <a:ahLst/>
              <a:cxnLst/>
              <a:rect l="l" t="t" r="r" b="b"/>
              <a:pathLst>
                <a:path w="12192000" h="577850">
                  <a:moveTo>
                    <a:pt x="0" y="0"/>
                  </a:moveTo>
                  <a:lnTo>
                    <a:pt x="12192000" y="0"/>
                  </a:lnTo>
                  <a:lnTo>
                    <a:pt x="12192000" y="577850"/>
                  </a:lnTo>
                  <a:lnTo>
                    <a:pt x="0" y="577850"/>
                  </a:lnTo>
                  <a:close/>
                </a:path>
              </a:pathLst>
            </a:custGeom>
            <a:solidFill>
              <a:srgbClr val="7FCCBE"/>
            </a:solidFill>
          </p:spPr>
        </p:sp>
      </p:grpSp>
      <p:sp>
        <p:nvSpPr>
          <p:cNvPr id="5" name="TextBox 5"/>
          <p:cNvSpPr txBox="1"/>
          <p:nvPr/>
        </p:nvSpPr>
        <p:spPr>
          <a:xfrm>
            <a:off x="4612434" y="1085155"/>
            <a:ext cx="90678" cy="328117"/>
          </a:xfrm>
          <a:prstGeom prst="rect">
            <a:avLst/>
          </a:prstGeom>
        </p:spPr>
        <p:txBody>
          <a:bodyPr lIns="0" tIns="0" rIns="0" bIns="0" rtlCol="0" anchor="t">
            <a:spAutoFit/>
          </a:bodyPr>
          <a:lstStyle/>
          <a:p>
            <a:pPr algn="l">
              <a:lnSpc>
                <a:spcPts val="2799"/>
              </a:lnSpc>
            </a:pPr>
            <a:r>
              <a:rPr lang="en-US" sz="1999" spc="-15">
                <a:solidFill>
                  <a:srgbClr val="000000"/>
                </a:solidFill>
                <a:latin typeface="IBM Plex Sans Condensed"/>
                <a:ea typeface="IBM Plex Sans Condensed"/>
                <a:cs typeface="IBM Plex Sans Condensed"/>
                <a:sym typeface="IBM Plex Sans Condensed"/>
              </a:rPr>
              <a:t>•</a:t>
            </a:r>
          </a:p>
        </p:txBody>
      </p:sp>
      <p:sp>
        <p:nvSpPr>
          <p:cNvPr id="6" name="TextBox 6"/>
          <p:cNvSpPr txBox="1"/>
          <p:nvPr/>
        </p:nvSpPr>
        <p:spPr>
          <a:xfrm>
            <a:off x="4612434" y="2557339"/>
            <a:ext cx="90678" cy="328117"/>
          </a:xfrm>
          <a:prstGeom prst="rect">
            <a:avLst/>
          </a:prstGeom>
        </p:spPr>
        <p:txBody>
          <a:bodyPr lIns="0" tIns="0" rIns="0" bIns="0" rtlCol="0" anchor="t">
            <a:spAutoFit/>
          </a:bodyPr>
          <a:lstStyle/>
          <a:p>
            <a:pPr algn="l">
              <a:lnSpc>
                <a:spcPts val="2799"/>
              </a:lnSpc>
            </a:pPr>
            <a:r>
              <a:rPr lang="en-US" sz="1999" spc="-15">
                <a:solidFill>
                  <a:srgbClr val="000000"/>
                </a:solidFill>
                <a:latin typeface="IBM Plex Sans Condensed"/>
                <a:ea typeface="IBM Plex Sans Condensed"/>
                <a:cs typeface="IBM Plex Sans Condensed"/>
                <a:sym typeface="IBM Plex Sans Condensed"/>
              </a:rPr>
              <a:t>•</a:t>
            </a:r>
          </a:p>
        </p:txBody>
      </p:sp>
      <p:sp>
        <p:nvSpPr>
          <p:cNvPr id="7" name="TextBox 7"/>
          <p:cNvSpPr txBox="1"/>
          <p:nvPr/>
        </p:nvSpPr>
        <p:spPr>
          <a:xfrm>
            <a:off x="4612434" y="3724723"/>
            <a:ext cx="90678" cy="328117"/>
          </a:xfrm>
          <a:prstGeom prst="rect">
            <a:avLst/>
          </a:prstGeom>
        </p:spPr>
        <p:txBody>
          <a:bodyPr lIns="0" tIns="0" rIns="0" bIns="0" rtlCol="0" anchor="t">
            <a:spAutoFit/>
          </a:bodyPr>
          <a:lstStyle/>
          <a:p>
            <a:pPr algn="l">
              <a:lnSpc>
                <a:spcPts val="2799"/>
              </a:lnSpc>
            </a:pPr>
            <a:r>
              <a:rPr lang="en-US" sz="1999" spc="-15">
                <a:solidFill>
                  <a:srgbClr val="000000"/>
                </a:solidFill>
                <a:latin typeface="IBM Plex Sans Condensed"/>
                <a:ea typeface="IBM Plex Sans Condensed"/>
                <a:cs typeface="IBM Plex Sans Condensed"/>
                <a:sym typeface="IBM Plex Sans Condensed"/>
              </a:rPr>
              <a:t>•</a:t>
            </a:r>
          </a:p>
        </p:txBody>
      </p:sp>
      <p:sp>
        <p:nvSpPr>
          <p:cNvPr id="8" name="TextBox 8"/>
          <p:cNvSpPr txBox="1"/>
          <p:nvPr/>
        </p:nvSpPr>
        <p:spPr>
          <a:xfrm>
            <a:off x="4612434" y="4590355"/>
            <a:ext cx="90678" cy="328117"/>
          </a:xfrm>
          <a:prstGeom prst="rect">
            <a:avLst/>
          </a:prstGeom>
        </p:spPr>
        <p:txBody>
          <a:bodyPr lIns="0" tIns="0" rIns="0" bIns="0" rtlCol="0" anchor="t">
            <a:spAutoFit/>
          </a:bodyPr>
          <a:lstStyle/>
          <a:p>
            <a:pPr algn="l">
              <a:lnSpc>
                <a:spcPts val="2799"/>
              </a:lnSpc>
            </a:pPr>
            <a:r>
              <a:rPr lang="en-US" sz="1999" spc="-15">
                <a:solidFill>
                  <a:srgbClr val="000000"/>
                </a:solidFill>
                <a:latin typeface="IBM Plex Sans Condensed"/>
                <a:ea typeface="IBM Plex Sans Condensed"/>
                <a:cs typeface="IBM Plex Sans Condensed"/>
                <a:sym typeface="IBM Plex Sans Condensed"/>
              </a:rPr>
              <a:t>•</a:t>
            </a:r>
          </a:p>
        </p:txBody>
      </p:sp>
      <p:sp>
        <p:nvSpPr>
          <p:cNvPr id="9" name="TextBox 9"/>
          <p:cNvSpPr txBox="1"/>
          <p:nvPr/>
        </p:nvSpPr>
        <p:spPr>
          <a:xfrm>
            <a:off x="4612434" y="5757739"/>
            <a:ext cx="90678" cy="328117"/>
          </a:xfrm>
          <a:prstGeom prst="rect">
            <a:avLst/>
          </a:prstGeom>
        </p:spPr>
        <p:txBody>
          <a:bodyPr lIns="0" tIns="0" rIns="0" bIns="0" rtlCol="0" anchor="t">
            <a:spAutoFit/>
          </a:bodyPr>
          <a:lstStyle/>
          <a:p>
            <a:pPr algn="l">
              <a:lnSpc>
                <a:spcPts val="2799"/>
              </a:lnSpc>
            </a:pPr>
            <a:r>
              <a:rPr lang="en-US" sz="1999" spc="-15">
                <a:solidFill>
                  <a:srgbClr val="000000"/>
                </a:solidFill>
                <a:latin typeface="IBM Plex Sans Condensed"/>
                <a:ea typeface="IBM Plex Sans Condensed"/>
                <a:cs typeface="IBM Plex Sans Condensed"/>
                <a:sym typeface="IBM Plex Sans Condensed"/>
              </a:rPr>
              <a:t>•</a:t>
            </a:r>
          </a:p>
        </p:txBody>
      </p:sp>
      <p:sp>
        <p:nvSpPr>
          <p:cNvPr id="10" name="TextBox 10"/>
          <p:cNvSpPr txBox="1"/>
          <p:nvPr/>
        </p:nvSpPr>
        <p:spPr>
          <a:xfrm>
            <a:off x="4898184" y="1080011"/>
            <a:ext cx="6290281" cy="4977384"/>
          </a:xfrm>
          <a:prstGeom prst="rect">
            <a:avLst/>
          </a:prstGeom>
        </p:spPr>
        <p:txBody>
          <a:bodyPr lIns="0" tIns="0" rIns="0" bIns="0" rtlCol="0" anchor="t">
            <a:spAutoFit/>
          </a:bodyPr>
          <a:lstStyle/>
          <a:p>
            <a:pPr algn="just">
              <a:lnSpc>
                <a:spcPts val="2399"/>
              </a:lnSpc>
            </a:pPr>
            <a:r>
              <a:rPr lang="en-US" sz="1999">
                <a:solidFill>
                  <a:srgbClr val="000000"/>
                </a:solidFill>
                <a:latin typeface="Gotham"/>
                <a:ea typeface="Gotham"/>
                <a:cs typeface="Gotham"/>
                <a:sym typeface="Gotham"/>
              </a:rPr>
              <a:t>Karşılaşan problemleri belirleme, karşılaşılan problemlerin ortaya çıkma nedenlerini araştırma, problem durumunu analiz etme, etkili problem çözme stratejilerini kullanma</a:t>
            </a:r>
          </a:p>
          <a:p>
            <a:pPr algn="just">
              <a:lnSpc>
                <a:spcPts val="4999"/>
              </a:lnSpc>
            </a:pPr>
            <a:r>
              <a:rPr lang="en-US" sz="1999">
                <a:solidFill>
                  <a:srgbClr val="000000"/>
                </a:solidFill>
                <a:latin typeface="Gotham"/>
                <a:ea typeface="Gotham"/>
                <a:cs typeface="Gotham"/>
                <a:sym typeface="Gotham"/>
              </a:rPr>
              <a:t>Karar verme basamaklarını takip etme, karar </a:t>
            </a:r>
          </a:p>
          <a:p>
            <a:pPr algn="just">
              <a:lnSpc>
                <a:spcPts val="999"/>
              </a:lnSpc>
            </a:pPr>
            <a:r>
              <a:rPr lang="en-US" sz="1999">
                <a:solidFill>
                  <a:srgbClr val="000000"/>
                </a:solidFill>
                <a:latin typeface="Gotham"/>
                <a:ea typeface="Gotham"/>
                <a:cs typeface="Gotham"/>
                <a:sym typeface="Gotham"/>
              </a:rPr>
              <a:t>verilmesini engelleyen duygu, düşünce ve </a:t>
            </a:r>
          </a:p>
          <a:p>
            <a:pPr algn="just">
              <a:lnSpc>
                <a:spcPts val="3799"/>
              </a:lnSpc>
            </a:pPr>
            <a:r>
              <a:rPr lang="en-US" sz="1999">
                <a:solidFill>
                  <a:srgbClr val="000000"/>
                </a:solidFill>
                <a:latin typeface="Gotham"/>
                <a:ea typeface="Gotham"/>
                <a:cs typeface="Gotham"/>
                <a:sym typeface="Gotham"/>
              </a:rPr>
              <a:t>davranışların farkında olma</a:t>
            </a:r>
          </a:p>
          <a:p>
            <a:pPr algn="just">
              <a:lnSpc>
                <a:spcPts val="4983"/>
              </a:lnSpc>
            </a:pPr>
            <a:r>
              <a:rPr lang="en-US" sz="1999">
                <a:solidFill>
                  <a:srgbClr val="000000"/>
                </a:solidFill>
                <a:latin typeface="Gotham"/>
                <a:ea typeface="Gotham"/>
                <a:cs typeface="Gotham"/>
                <a:sym typeface="Gotham"/>
              </a:rPr>
              <a:t>Problem çözme ve karar verme sürecinde </a:t>
            </a:r>
          </a:p>
          <a:p>
            <a:pPr algn="just">
              <a:lnSpc>
                <a:spcPts val="999"/>
              </a:lnSpc>
            </a:pPr>
            <a:r>
              <a:rPr lang="en-US" sz="1999">
                <a:solidFill>
                  <a:srgbClr val="000000"/>
                </a:solidFill>
                <a:latin typeface="Gotham"/>
                <a:ea typeface="Gotham"/>
                <a:cs typeface="Gotham"/>
                <a:sym typeface="Gotham"/>
              </a:rPr>
              <a:t>çevresindeki bireylerin görüşlerini dikkate alma </a:t>
            </a:r>
          </a:p>
          <a:p>
            <a:pPr algn="just">
              <a:lnSpc>
                <a:spcPts val="4999"/>
              </a:lnSpc>
            </a:pPr>
            <a:r>
              <a:rPr lang="en-US" sz="1999">
                <a:solidFill>
                  <a:srgbClr val="000000"/>
                </a:solidFill>
                <a:latin typeface="Gotham"/>
                <a:ea typeface="Gotham"/>
                <a:cs typeface="Gotham"/>
                <a:sym typeface="Gotham"/>
              </a:rPr>
              <a:t>Davranışlarının birey ve çevresindeki insanların </a:t>
            </a:r>
          </a:p>
          <a:p>
            <a:pPr algn="just">
              <a:lnSpc>
                <a:spcPts val="999"/>
              </a:lnSpc>
            </a:pPr>
            <a:r>
              <a:rPr lang="en-US" sz="1999">
                <a:solidFill>
                  <a:srgbClr val="000000"/>
                </a:solidFill>
                <a:latin typeface="Gotham"/>
                <a:ea typeface="Gotham"/>
                <a:cs typeface="Gotham"/>
                <a:sym typeface="Gotham"/>
              </a:rPr>
              <a:t>yaşamı üzerindeki etkilerini göz önünde </a:t>
            </a:r>
          </a:p>
          <a:p>
            <a:pPr algn="just">
              <a:lnSpc>
                <a:spcPts val="3799"/>
              </a:lnSpc>
            </a:pPr>
            <a:r>
              <a:rPr lang="en-US" sz="1999">
                <a:solidFill>
                  <a:srgbClr val="000000"/>
                </a:solidFill>
                <a:latin typeface="Gotham"/>
                <a:ea typeface="Gotham"/>
                <a:cs typeface="Gotham"/>
                <a:sym typeface="Gotham"/>
              </a:rPr>
              <a:t>bulundurma ve buna göre hareket etme </a:t>
            </a:r>
          </a:p>
          <a:p>
            <a:pPr algn="just">
              <a:lnSpc>
                <a:spcPts val="4983"/>
              </a:lnSpc>
            </a:pPr>
            <a:r>
              <a:rPr lang="en-US" sz="1999">
                <a:solidFill>
                  <a:srgbClr val="000000"/>
                </a:solidFill>
                <a:latin typeface="Gotham"/>
                <a:ea typeface="Gotham"/>
                <a:cs typeface="Gotham"/>
                <a:sym typeface="Gotham"/>
              </a:rPr>
              <a:t>Eleştirel düşünme ve açık fikirli olma</a:t>
            </a:r>
          </a:p>
        </p:txBody>
      </p:sp>
      <p:sp>
        <p:nvSpPr>
          <p:cNvPr id="11" name="TextBox 11"/>
          <p:cNvSpPr txBox="1"/>
          <p:nvPr/>
        </p:nvSpPr>
        <p:spPr>
          <a:xfrm>
            <a:off x="9216504" y="6305036"/>
            <a:ext cx="2173948" cy="240782"/>
          </a:xfrm>
          <a:prstGeom prst="rect">
            <a:avLst/>
          </a:prstGeom>
        </p:spPr>
        <p:txBody>
          <a:bodyPr lIns="0" tIns="0" rIns="0" bIns="0" rtlCol="0" anchor="t">
            <a:spAutoFit/>
          </a:bodyPr>
          <a:lstStyle/>
          <a:p>
            <a:pPr algn="l">
              <a:lnSpc>
                <a:spcPts val="1959"/>
              </a:lnSpc>
            </a:pPr>
            <a:r>
              <a:rPr lang="en-US" sz="1399" spc="1">
                <a:solidFill>
                  <a:srgbClr val="000000"/>
                </a:solidFill>
                <a:latin typeface="Raleway"/>
                <a:ea typeface="Raleway"/>
                <a:cs typeface="Raleway"/>
                <a:sym typeface="Raleway"/>
              </a:rPr>
              <a:t>CASEL (2003; 2005; 2020) </a:t>
            </a:r>
          </a:p>
        </p:txBody>
      </p:sp>
      <p:sp>
        <p:nvSpPr>
          <p:cNvPr id="12" name="TextBox 12"/>
          <p:cNvSpPr txBox="1"/>
          <p:nvPr/>
        </p:nvSpPr>
        <p:spPr>
          <a:xfrm>
            <a:off x="848687" y="2080698"/>
            <a:ext cx="2650636" cy="1455734"/>
          </a:xfrm>
          <a:prstGeom prst="rect">
            <a:avLst/>
          </a:prstGeom>
        </p:spPr>
        <p:txBody>
          <a:bodyPr lIns="0" tIns="0" rIns="0" bIns="0" rtlCol="0" anchor="t">
            <a:spAutoFit/>
          </a:bodyPr>
          <a:lstStyle/>
          <a:p>
            <a:pPr algn="ctr">
              <a:lnSpc>
                <a:spcPts val="4008"/>
              </a:lnSpc>
            </a:pPr>
            <a:r>
              <a:rPr lang="en-US" sz="3400" b="1">
                <a:solidFill>
                  <a:srgbClr val="000000"/>
                </a:solidFill>
                <a:latin typeface="Raleway Bold"/>
                <a:ea typeface="Raleway Bold"/>
                <a:cs typeface="Raleway Bold"/>
                <a:sym typeface="Raleway Bold"/>
              </a:rPr>
              <a:t>Sorumlu Karar</a:t>
            </a:r>
            <a:r>
              <a:rPr lang="en-US" sz="3400" b="1">
                <a:solidFill>
                  <a:srgbClr val="FFFFFF"/>
                </a:solidFill>
                <a:latin typeface="Raleway Bold"/>
                <a:ea typeface="Raleway Bold"/>
                <a:cs typeface="Raleway Bold"/>
                <a:sym typeface="Raleway Bold"/>
              </a:rPr>
              <a:t> </a:t>
            </a:r>
            <a:r>
              <a:rPr lang="en-US" sz="3400" b="1">
                <a:solidFill>
                  <a:srgbClr val="000000"/>
                </a:solidFill>
                <a:latin typeface="Raleway Bold"/>
                <a:ea typeface="Raleway Bold"/>
                <a:cs typeface="Raleway Bold"/>
                <a:sym typeface="Raleway Bold"/>
              </a:rPr>
              <a:t>Verme</a:t>
            </a:r>
          </a:p>
          <a:p>
            <a:pPr algn="ctr">
              <a:lnSpc>
                <a:spcPts val="1991"/>
              </a:lnSpc>
            </a:pPr>
            <a:r>
              <a:rPr lang="en-US" sz="1599" spc="1">
                <a:solidFill>
                  <a:srgbClr val="000000"/>
                </a:solidFill>
                <a:latin typeface="Raleway"/>
                <a:ea typeface="Raleway"/>
                <a:cs typeface="Raleway"/>
                <a:sym typeface="Raleway"/>
              </a:rPr>
              <a:t>Sosyal Duygusal </a:t>
            </a:r>
          </a:p>
        </p:txBody>
      </p:sp>
      <p:sp>
        <p:nvSpPr>
          <p:cNvPr id="13" name="TextBox 13"/>
          <p:cNvSpPr txBox="1"/>
          <p:nvPr/>
        </p:nvSpPr>
        <p:spPr>
          <a:xfrm>
            <a:off x="1677981" y="3535147"/>
            <a:ext cx="863213" cy="252041"/>
          </a:xfrm>
          <a:prstGeom prst="rect">
            <a:avLst/>
          </a:prstGeom>
        </p:spPr>
        <p:txBody>
          <a:bodyPr lIns="0" tIns="0" rIns="0" bIns="0" rtlCol="0" anchor="t">
            <a:spAutoFit/>
          </a:bodyPr>
          <a:lstStyle/>
          <a:p>
            <a:pPr algn="l">
              <a:lnSpc>
                <a:spcPts val="1991"/>
              </a:lnSpc>
            </a:pPr>
            <a:r>
              <a:rPr lang="en-US" sz="1599">
                <a:solidFill>
                  <a:srgbClr val="000000"/>
                </a:solidFill>
                <a:latin typeface="Raleway"/>
                <a:ea typeface="Raleway"/>
                <a:cs typeface="Raleway"/>
                <a:sym typeface="Raleway"/>
              </a:rPr>
              <a:t>Beceriler</a:t>
            </a:r>
          </a:p>
        </p:txBody>
      </p:sp>
      <p:sp>
        <p:nvSpPr>
          <p:cNvPr id="14" name="TextBox 14"/>
          <p:cNvSpPr txBox="1"/>
          <p:nvPr/>
        </p:nvSpPr>
        <p:spPr>
          <a:xfrm>
            <a:off x="2382041" y="20869"/>
            <a:ext cx="7570527" cy="482765"/>
          </a:xfrm>
          <a:prstGeom prst="rect">
            <a:avLst/>
          </a:prstGeom>
        </p:spPr>
        <p:txBody>
          <a:bodyPr lIns="0" tIns="0" rIns="0" bIns="0" rtlCol="0" anchor="t">
            <a:spAutoFit/>
          </a:bodyPr>
          <a:lstStyle/>
          <a:p>
            <a:pPr algn="l">
              <a:lnSpc>
                <a:spcPts val="3843"/>
              </a:lnSpc>
            </a:pPr>
            <a:r>
              <a:rPr lang="en-US" sz="2745" spc="52">
                <a:solidFill>
                  <a:srgbClr val="FFFFFF"/>
                </a:solidFill>
                <a:latin typeface="Raleway Light"/>
                <a:ea typeface="Raleway Light"/>
                <a:cs typeface="Raleway Light"/>
                <a:sym typeface="Raleway Light"/>
              </a:rPr>
              <a:t>Sosyal Duygusal Becerilerin Sınıflandırılması</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3503" y="-63503"/>
            <a:ext cx="12318997" cy="6982892"/>
          </a:xfrm>
          <a:custGeom>
            <a:avLst/>
            <a:gdLst/>
            <a:ahLst/>
            <a:cxnLst/>
            <a:rect l="l" t="t" r="r" b="b"/>
            <a:pathLst>
              <a:path w="12318997" h="6982892">
                <a:moveTo>
                  <a:pt x="0" y="0"/>
                </a:moveTo>
                <a:lnTo>
                  <a:pt x="12318997" y="0"/>
                </a:lnTo>
                <a:lnTo>
                  <a:pt x="12318997" y="6982892"/>
                </a:lnTo>
                <a:lnTo>
                  <a:pt x="0" y="698289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TextBox 3"/>
          <p:cNvSpPr txBox="1"/>
          <p:nvPr/>
        </p:nvSpPr>
        <p:spPr>
          <a:xfrm>
            <a:off x="1006907" y="1056551"/>
            <a:ext cx="4785598" cy="2874997"/>
          </a:xfrm>
          <a:prstGeom prst="rect">
            <a:avLst/>
          </a:prstGeom>
        </p:spPr>
        <p:txBody>
          <a:bodyPr lIns="0" tIns="0" rIns="0" bIns="0" rtlCol="0" anchor="t">
            <a:spAutoFit/>
          </a:bodyPr>
          <a:lstStyle/>
          <a:p>
            <a:pPr algn="ctr">
              <a:lnSpc>
                <a:spcPts val="6159"/>
              </a:lnSpc>
            </a:pPr>
            <a:r>
              <a:rPr lang="en-US" sz="4399">
                <a:solidFill>
                  <a:srgbClr val="C00000"/>
                </a:solidFill>
                <a:latin typeface="Calibri (MS)"/>
                <a:ea typeface="Calibri (MS)"/>
                <a:cs typeface="Calibri (MS)"/>
                <a:sym typeface="Calibri (MS)"/>
              </a:rPr>
              <a:t>Gelişim</a:t>
            </a:r>
          </a:p>
          <a:p>
            <a:pPr algn="ctr">
              <a:lnSpc>
                <a:spcPts val="3223"/>
              </a:lnSpc>
            </a:pPr>
            <a:r>
              <a:rPr lang="en-US" sz="1800">
                <a:solidFill>
                  <a:srgbClr val="000000"/>
                </a:solidFill>
                <a:latin typeface="Gotham"/>
                <a:ea typeface="Gotham"/>
                <a:cs typeface="Gotham"/>
                <a:sym typeface="Gotham"/>
              </a:rPr>
              <a:t>Döllenmeyle başlayan ve yaşam boyunca devam eden fiziksel, ahlaki, dilsel, kişilik, bilişsel, sosyal-duygusal alanlarda </a:t>
            </a:r>
          </a:p>
          <a:p>
            <a:pPr algn="ctr">
              <a:lnSpc>
                <a:spcPts val="3528"/>
              </a:lnSpc>
            </a:pPr>
            <a:r>
              <a:rPr lang="en-US" sz="1800">
                <a:solidFill>
                  <a:srgbClr val="000000"/>
                </a:solidFill>
                <a:latin typeface="Gotham"/>
                <a:ea typeface="Gotham"/>
                <a:cs typeface="Gotham"/>
                <a:sym typeface="Gotham"/>
              </a:rPr>
              <a:t>değişikliklerin meydana gelme süreci </a:t>
            </a:r>
          </a:p>
          <a:p>
            <a:pPr algn="ctr">
              <a:lnSpc>
                <a:spcPts val="2856"/>
              </a:lnSpc>
            </a:pPr>
            <a:r>
              <a:rPr lang="en-US" sz="1800">
                <a:solidFill>
                  <a:srgbClr val="000000"/>
                </a:solidFill>
                <a:latin typeface="Gotham"/>
                <a:ea typeface="Gotham"/>
                <a:cs typeface="Gotham"/>
                <a:sym typeface="Gotham"/>
              </a:rPr>
              <a:t>olarak açıklanabilir. </a:t>
            </a:r>
          </a:p>
        </p:txBody>
      </p:sp>
      <p:sp>
        <p:nvSpPr>
          <p:cNvPr id="4" name="TextBox 4"/>
          <p:cNvSpPr txBox="1"/>
          <p:nvPr/>
        </p:nvSpPr>
        <p:spPr>
          <a:xfrm>
            <a:off x="6560410" y="1117511"/>
            <a:ext cx="4606204" cy="854431"/>
          </a:xfrm>
          <a:prstGeom prst="rect">
            <a:avLst/>
          </a:prstGeom>
        </p:spPr>
        <p:txBody>
          <a:bodyPr lIns="0" tIns="0" rIns="0" bIns="0" rtlCol="0" anchor="t">
            <a:spAutoFit/>
          </a:bodyPr>
          <a:lstStyle/>
          <a:p>
            <a:pPr algn="l">
              <a:lnSpc>
                <a:spcPts val="6159"/>
              </a:lnSpc>
            </a:pPr>
            <a:r>
              <a:rPr lang="en-US" sz="4399">
                <a:solidFill>
                  <a:srgbClr val="C00000"/>
                </a:solidFill>
                <a:latin typeface="Calibri (MS)"/>
                <a:ea typeface="Calibri (MS)"/>
                <a:cs typeface="Calibri (MS)"/>
                <a:sym typeface="Calibri (MS)"/>
              </a:rPr>
              <a:t>Yaşam Boyu Gelişim</a:t>
            </a:r>
          </a:p>
        </p:txBody>
      </p:sp>
      <p:sp>
        <p:nvSpPr>
          <p:cNvPr id="5" name="TextBox 5"/>
          <p:cNvSpPr txBox="1"/>
          <p:nvPr/>
        </p:nvSpPr>
        <p:spPr>
          <a:xfrm>
            <a:off x="6752749" y="2035559"/>
            <a:ext cx="4335599" cy="1790700"/>
          </a:xfrm>
          <a:prstGeom prst="rect">
            <a:avLst/>
          </a:prstGeom>
        </p:spPr>
        <p:txBody>
          <a:bodyPr lIns="0" tIns="0" rIns="0" bIns="0" rtlCol="0" anchor="t">
            <a:spAutoFit/>
          </a:bodyPr>
          <a:lstStyle/>
          <a:p>
            <a:pPr algn="ctr">
              <a:lnSpc>
                <a:spcPts val="3599"/>
              </a:lnSpc>
            </a:pPr>
            <a:r>
              <a:rPr lang="en-US" sz="1999">
                <a:solidFill>
                  <a:srgbClr val="000000"/>
                </a:solidFill>
                <a:latin typeface="Gotham"/>
                <a:ea typeface="Gotham"/>
                <a:cs typeface="Gotham"/>
                <a:sym typeface="Gotham"/>
              </a:rPr>
              <a:t>Bireyin doğumla başlayıp ölümle sona eren ve hayatı boyunca devam eden gelişim süreci olarak tanımlanabilir. </a:t>
            </a:r>
          </a:p>
        </p:txBody>
      </p:sp>
      <p:sp>
        <p:nvSpPr>
          <p:cNvPr id="6" name="TextBox 6"/>
          <p:cNvSpPr txBox="1"/>
          <p:nvPr/>
        </p:nvSpPr>
        <p:spPr>
          <a:xfrm>
            <a:off x="9844240" y="6387332"/>
            <a:ext cx="1795844" cy="240782"/>
          </a:xfrm>
          <a:prstGeom prst="rect">
            <a:avLst/>
          </a:prstGeom>
        </p:spPr>
        <p:txBody>
          <a:bodyPr lIns="0" tIns="0" rIns="0" bIns="0" rtlCol="0" anchor="t">
            <a:spAutoFit/>
          </a:bodyPr>
          <a:lstStyle/>
          <a:p>
            <a:pPr algn="l">
              <a:lnSpc>
                <a:spcPts val="1959"/>
              </a:lnSpc>
            </a:pPr>
            <a:r>
              <a:rPr lang="en-US" sz="1399">
                <a:solidFill>
                  <a:srgbClr val="000000"/>
                </a:solidFill>
                <a:latin typeface="Raleway"/>
                <a:ea typeface="Raleway"/>
                <a:cs typeface="Raleway"/>
                <a:sym typeface="Raleway"/>
              </a:rPr>
              <a:t>(Santrock, 2009; 2011)</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0466" y="865756"/>
            <a:ext cx="4512831" cy="3833965"/>
          </a:xfrm>
          <a:custGeom>
            <a:avLst/>
            <a:gdLst/>
            <a:ahLst/>
            <a:cxnLst/>
            <a:rect l="l" t="t" r="r" b="b"/>
            <a:pathLst>
              <a:path w="4512831" h="3833965">
                <a:moveTo>
                  <a:pt x="0" y="0"/>
                </a:moveTo>
                <a:lnTo>
                  <a:pt x="4512831" y="0"/>
                </a:lnTo>
                <a:lnTo>
                  <a:pt x="4512831" y="3833965"/>
                </a:lnTo>
                <a:lnTo>
                  <a:pt x="0" y="3833965"/>
                </a:lnTo>
                <a:lnTo>
                  <a:pt x="0" y="0"/>
                </a:lnTo>
                <a:close/>
              </a:path>
            </a:pathLst>
          </a:custGeom>
          <a:blipFill>
            <a:blip r:embed="rId2"/>
            <a:stretch>
              <a:fillRect/>
            </a:stretch>
          </a:blipFill>
        </p:spPr>
      </p:sp>
      <p:grpSp>
        <p:nvGrpSpPr>
          <p:cNvPr id="3" name="Group 3"/>
          <p:cNvGrpSpPr>
            <a:grpSpLocks noChangeAspect="1"/>
          </p:cNvGrpSpPr>
          <p:nvPr/>
        </p:nvGrpSpPr>
        <p:grpSpPr>
          <a:xfrm>
            <a:off x="0" y="2"/>
            <a:ext cx="12192000" cy="577853"/>
            <a:chOff x="0" y="0"/>
            <a:chExt cx="12192000" cy="577850"/>
          </a:xfrm>
        </p:grpSpPr>
        <p:sp>
          <p:nvSpPr>
            <p:cNvPr id="4" name="Freeform 4"/>
            <p:cNvSpPr/>
            <p:nvPr/>
          </p:nvSpPr>
          <p:spPr>
            <a:xfrm>
              <a:off x="0" y="0"/>
              <a:ext cx="12192000" cy="577850"/>
            </a:xfrm>
            <a:custGeom>
              <a:avLst/>
              <a:gdLst/>
              <a:ahLst/>
              <a:cxnLst/>
              <a:rect l="l" t="t" r="r" b="b"/>
              <a:pathLst>
                <a:path w="12192000" h="577850">
                  <a:moveTo>
                    <a:pt x="0" y="0"/>
                  </a:moveTo>
                  <a:lnTo>
                    <a:pt x="12192000" y="0"/>
                  </a:lnTo>
                  <a:lnTo>
                    <a:pt x="12192000" y="577850"/>
                  </a:lnTo>
                  <a:lnTo>
                    <a:pt x="0" y="577850"/>
                  </a:lnTo>
                  <a:close/>
                </a:path>
              </a:pathLst>
            </a:custGeom>
            <a:solidFill>
              <a:srgbClr val="7FCCBE"/>
            </a:solidFill>
          </p:spPr>
        </p:sp>
      </p:grpSp>
      <p:sp>
        <p:nvSpPr>
          <p:cNvPr id="5" name="TextBox 5"/>
          <p:cNvSpPr txBox="1"/>
          <p:nvPr/>
        </p:nvSpPr>
        <p:spPr>
          <a:xfrm>
            <a:off x="4587392" y="1097347"/>
            <a:ext cx="90678" cy="328117"/>
          </a:xfrm>
          <a:prstGeom prst="rect">
            <a:avLst/>
          </a:prstGeom>
        </p:spPr>
        <p:txBody>
          <a:bodyPr lIns="0" tIns="0" rIns="0" bIns="0" rtlCol="0" anchor="t">
            <a:spAutoFit/>
          </a:bodyPr>
          <a:lstStyle/>
          <a:p>
            <a:pPr algn="l">
              <a:lnSpc>
                <a:spcPts val="2799"/>
              </a:lnSpc>
            </a:pPr>
            <a:r>
              <a:rPr lang="en-US" sz="1999" spc="-15">
                <a:solidFill>
                  <a:srgbClr val="000000"/>
                </a:solidFill>
                <a:latin typeface="IBM Plex Sans Condensed"/>
                <a:ea typeface="IBM Plex Sans Condensed"/>
                <a:cs typeface="IBM Plex Sans Condensed"/>
                <a:sym typeface="IBM Plex Sans Condensed"/>
              </a:rPr>
              <a:t>•</a:t>
            </a:r>
          </a:p>
        </p:txBody>
      </p:sp>
      <p:sp>
        <p:nvSpPr>
          <p:cNvPr id="6" name="TextBox 6"/>
          <p:cNvSpPr txBox="1"/>
          <p:nvPr/>
        </p:nvSpPr>
        <p:spPr>
          <a:xfrm>
            <a:off x="4587392" y="1895923"/>
            <a:ext cx="90678" cy="328117"/>
          </a:xfrm>
          <a:prstGeom prst="rect">
            <a:avLst/>
          </a:prstGeom>
        </p:spPr>
        <p:txBody>
          <a:bodyPr lIns="0" tIns="0" rIns="0" bIns="0" rtlCol="0" anchor="t">
            <a:spAutoFit/>
          </a:bodyPr>
          <a:lstStyle/>
          <a:p>
            <a:pPr algn="l">
              <a:lnSpc>
                <a:spcPts val="2799"/>
              </a:lnSpc>
            </a:pPr>
            <a:r>
              <a:rPr lang="en-US" sz="1999" spc="-15">
                <a:solidFill>
                  <a:srgbClr val="000000"/>
                </a:solidFill>
                <a:latin typeface="IBM Plex Sans Condensed"/>
                <a:ea typeface="IBM Plex Sans Condensed"/>
                <a:cs typeface="IBM Plex Sans Condensed"/>
                <a:sym typeface="IBM Plex Sans Condensed"/>
              </a:rPr>
              <a:t>•</a:t>
            </a:r>
          </a:p>
        </p:txBody>
      </p:sp>
      <p:sp>
        <p:nvSpPr>
          <p:cNvPr id="7" name="TextBox 7"/>
          <p:cNvSpPr txBox="1"/>
          <p:nvPr/>
        </p:nvSpPr>
        <p:spPr>
          <a:xfrm>
            <a:off x="4587392" y="2697547"/>
            <a:ext cx="90678" cy="328117"/>
          </a:xfrm>
          <a:prstGeom prst="rect">
            <a:avLst/>
          </a:prstGeom>
        </p:spPr>
        <p:txBody>
          <a:bodyPr lIns="0" tIns="0" rIns="0" bIns="0" rtlCol="0" anchor="t">
            <a:spAutoFit/>
          </a:bodyPr>
          <a:lstStyle/>
          <a:p>
            <a:pPr algn="l">
              <a:lnSpc>
                <a:spcPts val="2799"/>
              </a:lnSpc>
            </a:pPr>
            <a:r>
              <a:rPr lang="en-US" sz="1999" spc="-15">
                <a:solidFill>
                  <a:srgbClr val="000000"/>
                </a:solidFill>
                <a:latin typeface="IBM Plex Sans Condensed"/>
                <a:ea typeface="IBM Plex Sans Condensed"/>
                <a:cs typeface="IBM Plex Sans Condensed"/>
                <a:sym typeface="IBM Plex Sans Condensed"/>
              </a:rPr>
              <a:t>•</a:t>
            </a:r>
          </a:p>
        </p:txBody>
      </p:sp>
      <p:sp>
        <p:nvSpPr>
          <p:cNvPr id="8" name="TextBox 8"/>
          <p:cNvSpPr txBox="1"/>
          <p:nvPr/>
        </p:nvSpPr>
        <p:spPr>
          <a:xfrm>
            <a:off x="4587392" y="3686623"/>
            <a:ext cx="90678" cy="939241"/>
          </a:xfrm>
          <a:prstGeom prst="rect">
            <a:avLst/>
          </a:prstGeom>
        </p:spPr>
        <p:txBody>
          <a:bodyPr lIns="0" tIns="0" rIns="0" bIns="0" rtlCol="0" anchor="t">
            <a:spAutoFit/>
          </a:bodyPr>
          <a:lstStyle/>
          <a:p>
            <a:pPr algn="just">
              <a:lnSpc>
                <a:spcPts val="3911"/>
              </a:lnSpc>
            </a:pPr>
            <a:r>
              <a:rPr lang="en-US" sz="1999" spc="-15">
                <a:solidFill>
                  <a:srgbClr val="000000"/>
                </a:solidFill>
                <a:latin typeface="IBM Plex Sans Condensed"/>
                <a:ea typeface="IBM Plex Sans Condensed"/>
                <a:cs typeface="IBM Plex Sans Condensed"/>
                <a:sym typeface="IBM Plex Sans Condensed"/>
              </a:rPr>
              <a:t>• •</a:t>
            </a:r>
          </a:p>
        </p:txBody>
      </p:sp>
      <p:sp>
        <p:nvSpPr>
          <p:cNvPr id="9" name="TextBox 9"/>
          <p:cNvSpPr txBox="1"/>
          <p:nvPr/>
        </p:nvSpPr>
        <p:spPr>
          <a:xfrm>
            <a:off x="4587392" y="5096323"/>
            <a:ext cx="90678" cy="328117"/>
          </a:xfrm>
          <a:prstGeom prst="rect">
            <a:avLst/>
          </a:prstGeom>
        </p:spPr>
        <p:txBody>
          <a:bodyPr lIns="0" tIns="0" rIns="0" bIns="0" rtlCol="0" anchor="t">
            <a:spAutoFit/>
          </a:bodyPr>
          <a:lstStyle/>
          <a:p>
            <a:pPr algn="l">
              <a:lnSpc>
                <a:spcPts val="2799"/>
              </a:lnSpc>
            </a:pPr>
            <a:r>
              <a:rPr lang="en-US" sz="1999" spc="-15">
                <a:solidFill>
                  <a:srgbClr val="000000"/>
                </a:solidFill>
                <a:latin typeface="IBM Plex Sans Condensed"/>
                <a:ea typeface="IBM Plex Sans Condensed"/>
                <a:cs typeface="IBM Plex Sans Condensed"/>
                <a:sym typeface="IBM Plex Sans Condensed"/>
              </a:rPr>
              <a:t>•</a:t>
            </a:r>
          </a:p>
        </p:txBody>
      </p:sp>
      <p:sp>
        <p:nvSpPr>
          <p:cNvPr id="10" name="TextBox 10"/>
          <p:cNvSpPr txBox="1"/>
          <p:nvPr/>
        </p:nvSpPr>
        <p:spPr>
          <a:xfrm>
            <a:off x="4587392" y="5897947"/>
            <a:ext cx="90678" cy="328117"/>
          </a:xfrm>
          <a:prstGeom prst="rect">
            <a:avLst/>
          </a:prstGeom>
        </p:spPr>
        <p:txBody>
          <a:bodyPr lIns="0" tIns="0" rIns="0" bIns="0" rtlCol="0" anchor="t">
            <a:spAutoFit/>
          </a:bodyPr>
          <a:lstStyle/>
          <a:p>
            <a:pPr algn="l">
              <a:lnSpc>
                <a:spcPts val="2799"/>
              </a:lnSpc>
            </a:pPr>
            <a:r>
              <a:rPr lang="en-US" sz="1999" spc="-15">
                <a:solidFill>
                  <a:srgbClr val="000000"/>
                </a:solidFill>
                <a:latin typeface="IBM Plex Sans Condensed"/>
                <a:ea typeface="IBM Plex Sans Condensed"/>
                <a:cs typeface="IBM Plex Sans Condensed"/>
                <a:sym typeface="IBM Plex Sans Condensed"/>
              </a:rPr>
              <a:t>•</a:t>
            </a:r>
          </a:p>
        </p:txBody>
      </p:sp>
      <p:sp>
        <p:nvSpPr>
          <p:cNvPr id="11" name="TextBox 11"/>
          <p:cNvSpPr txBox="1"/>
          <p:nvPr/>
        </p:nvSpPr>
        <p:spPr>
          <a:xfrm>
            <a:off x="4873142" y="1092203"/>
            <a:ext cx="6676749" cy="5105400"/>
          </a:xfrm>
          <a:prstGeom prst="rect">
            <a:avLst/>
          </a:prstGeom>
        </p:spPr>
        <p:txBody>
          <a:bodyPr lIns="0" tIns="0" rIns="0" bIns="0" rtlCol="0" anchor="t">
            <a:spAutoFit/>
          </a:bodyPr>
          <a:lstStyle/>
          <a:p>
            <a:pPr algn="l">
              <a:lnSpc>
                <a:spcPts val="2399"/>
              </a:lnSpc>
            </a:pPr>
            <a:r>
              <a:rPr lang="en-US" sz="1999">
                <a:solidFill>
                  <a:srgbClr val="000000"/>
                </a:solidFill>
                <a:latin typeface="Gotham"/>
                <a:ea typeface="Gotham"/>
                <a:cs typeface="Gotham"/>
                <a:sym typeface="Gotham"/>
              </a:rPr>
              <a:t>Etkili iletişimin sağlıklı ilişkilerin kurulmasında ve sürdürülmesindeki önemini fark etme</a:t>
            </a:r>
          </a:p>
          <a:p>
            <a:pPr algn="l">
              <a:lnSpc>
                <a:spcPts val="4999"/>
              </a:lnSpc>
            </a:pPr>
            <a:r>
              <a:rPr lang="en-US" sz="1999">
                <a:solidFill>
                  <a:srgbClr val="000000"/>
                </a:solidFill>
                <a:latin typeface="Gotham"/>
                <a:ea typeface="Gotham"/>
                <a:cs typeface="Gotham"/>
                <a:sym typeface="Gotham"/>
              </a:rPr>
              <a:t>Farklı birey ve gruplarla sağlıklı ilişkiler kurma ve bu </a:t>
            </a:r>
          </a:p>
          <a:p>
            <a:pPr algn="l">
              <a:lnSpc>
                <a:spcPts val="999"/>
              </a:lnSpc>
            </a:pPr>
            <a:r>
              <a:rPr lang="en-US" sz="1999">
                <a:solidFill>
                  <a:srgbClr val="000000"/>
                </a:solidFill>
                <a:latin typeface="Gotham"/>
                <a:ea typeface="Gotham"/>
                <a:cs typeface="Gotham"/>
                <a:sym typeface="Gotham"/>
              </a:rPr>
              <a:t>ilişkileri sürdürme </a:t>
            </a:r>
          </a:p>
          <a:p>
            <a:pPr algn="l">
              <a:lnSpc>
                <a:spcPts val="4999"/>
              </a:lnSpc>
            </a:pPr>
            <a:r>
              <a:rPr lang="en-US" sz="1999">
                <a:solidFill>
                  <a:srgbClr val="000000"/>
                </a:solidFill>
                <a:latin typeface="Gotham"/>
                <a:ea typeface="Gotham"/>
                <a:cs typeface="Gotham"/>
                <a:sym typeface="Gotham"/>
              </a:rPr>
              <a:t>Kişiler arası ilişkilerde düşünceleri, duyguları ve </a:t>
            </a:r>
          </a:p>
          <a:p>
            <a:pPr algn="l">
              <a:lnSpc>
                <a:spcPts val="999"/>
              </a:lnSpc>
            </a:pPr>
            <a:r>
              <a:rPr lang="en-US" sz="1999">
                <a:solidFill>
                  <a:srgbClr val="000000"/>
                </a:solidFill>
                <a:latin typeface="Gotham"/>
                <a:ea typeface="Gotham"/>
                <a:cs typeface="Gotham"/>
                <a:sym typeface="Gotham"/>
              </a:rPr>
              <a:t>deneyimleri etkili bir şekilde ifade etme ve etkin </a:t>
            </a:r>
          </a:p>
          <a:p>
            <a:pPr algn="l">
              <a:lnSpc>
                <a:spcPts val="3873"/>
              </a:lnSpc>
            </a:pPr>
            <a:r>
              <a:rPr lang="en-US" sz="1999">
                <a:solidFill>
                  <a:srgbClr val="000000"/>
                </a:solidFill>
                <a:latin typeface="Gotham"/>
                <a:ea typeface="Gotham"/>
                <a:cs typeface="Gotham"/>
                <a:sym typeface="Gotham"/>
              </a:rPr>
              <a:t>dinleme Gerektiğinde yardım alma ve verme İş birliği yapmanın önemini fark etme ve takım </a:t>
            </a:r>
          </a:p>
          <a:p>
            <a:pPr algn="l">
              <a:lnSpc>
                <a:spcPts val="999"/>
              </a:lnSpc>
            </a:pPr>
            <a:r>
              <a:rPr lang="en-US" sz="1999">
                <a:solidFill>
                  <a:srgbClr val="000000"/>
                </a:solidFill>
                <a:latin typeface="Gotham"/>
                <a:ea typeface="Gotham"/>
                <a:cs typeface="Gotham"/>
                <a:sym typeface="Gotham"/>
              </a:rPr>
              <a:t>çalışması yapma</a:t>
            </a:r>
          </a:p>
          <a:p>
            <a:pPr algn="l">
              <a:lnSpc>
                <a:spcPts val="4999"/>
              </a:lnSpc>
            </a:pPr>
            <a:r>
              <a:rPr lang="en-US" sz="1999">
                <a:solidFill>
                  <a:srgbClr val="000000"/>
                </a:solidFill>
                <a:latin typeface="Gotham"/>
                <a:ea typeface="Gotham"/>
                <a:cs typeface="Gotham"/>
                <a:sym typeface="Gotham"/>
              </a:rPr>
              <a:t>Çatışmaya neden olan davranışları ve düşünceleri </a:t>
            </a:r>
          </a:p>
          <a:p>
            <a:pPr algn="l">
              <a:lnSpc>
                <a:spcPts val="999"/>
              </a:lnSpc>
            </a:pPr>
            <a:r>
              <a:rPr lang="en-US" sz="1999">
                <a:solidFill>
                  <a:srgbClr val="000000"/>
                </a:solidFill>
                <a:latin typeface="Gotham"/>
                <a:ea typeface="Gotham"/>
                <a:cs typeface="Gotham"/>
                <a:sym typeface="Gotham"/>
              </a:rPr>
              <a:t>fark etme</a:t>
            </a:r>
          </a:p>
          <a:p>
            <a:pPr algn="l">
              <a:lnSpc>
                <a:spcPts val="4999"/>
              </a:lnSpc>
            </a:pPr>
            <a:r>
              <a:rPr lang="en-US" sz="1999">
                <a:solidFill>
                  <a:srgbClr val="000000"/>
                </a:solidFill>
                <a:latin typeface="Gotham"/>
                <a:ea typeface="Gotham"/>
                <a:cs typeface="Gotham"/>
                <a:sym typeface="Gotham"/>
              </a:rPr>
              <a:t>Etkili çatışma çözme stratejileri kullanma</a:t>
            </a:r>
          </a:p>
        </p:txBody>
      </p:sp>
      <p:sp>
        <p:nvSpPr>
          <p:cNvPr id="12" name="TextBox 12"/>
          <p:cNvSpPr txBox="1"/>
          <p:nvPr/>
        </p:nvSpPr>
        <p:spPr>
          <a:xfrm>
            <a:off x="9216504" y="6305036"/>
            <a:ext cx="2173948" cy="240782"/>
          </a:xfrm>
          <a:prstGeom prst="rect">
            <a:avLst/>
          </a:prstGeom>
        </p:spPr>
        <p:txBody>
          <a:bodyPr lIns="0" tIns="0" rIns="0" bIns="0" rtlCol="0" anchor="t">
            <a:spAutoFit/>
          </a:bodyPr>
          <a:lstStyle/>
          <a:p>
            <a:pPr algn="l">
              <a:lnSpc>
                <a:spcPts val="1959"/>
              </a:lnSpc>
            </a:pPr>
            <a:r>
              <a:rPr lang="en-US" sz="1399" spc="1">
                <a:solidFill>
                  <a:srgbClr val="000000"/>
                </a:solidFill>
                <a:latin typeface="Raleway"/>
                <a:ea typeface="Raleway"/>
                <a:cs typeface="Raleway"/>
                <a:sym typeface="Raleway"/>
              </a:rPr>
              <a:t>CASEL (2003; 2005; 2020) </a:t>
            </a:r>
          </a:p>
        </p:txBody>
      </p:sp>
      <p:sp>
        <p:nvSpPr>
          <p:cNvPr id="13" name="TextBox 13"/>
          <p:cNvSpPr txBox="1"/>
          <p:nvPr/>
        </p:nvSpPr>
        <p:spPr>
          <a:xfrm>
            <a:off x="831085" y="1694002"/>
            <a:ext cx="2591286" cy="2095167"/>
          </a:xfrm>
          <a:prstGeom prst="rect">
            <a:avLst/>
          </a:prstGeom>
        </p:spPr>
        <p:txBody>
          <a:bodyPr lIns="0" tIns="0" rIns="0" bIns="0" rtlCol="0" anchor="t">
            <a:spAutoFit/>
          </a:bodyPr>
          <a:lstStyle/>
          <a:p>
            <a:pPr algn="ctr">
              <a:lnSpc>
                <a:spcPts val="3814"/>
              </a:lnSpc>
            </a:pPr>
            <a:r>
              <a:rPr lang="en-US" sz="3199" b="1">
                <a:solidFill>
                  <a:srgbClr val="000000"/>
                </a:solidFill>
                <a:latin typeface="Raleway Bold"/>
                <a:ea typeface="Raleway Bold"/>
                <a:cs typeface="Raleway Bold"/>
                <a:sym typeface="Raleway Bold"/>
              </a:rPr>
              <a:t>İlişki Geliştirme</a:t>
            </a:r>
          </a:p>
          <a:p>
            <a:pPr algn="ctr">
              <a:lnSpc>
                <a:spcPts val="5040"/>
              </a:lnSpc>
            </a:pPr>
            <a:r>
              <a:rPr lang="en-US" sz="3600" b="1">
                <a:solidFill>
                  <a:srgbClr val="000000"/>
                </a:solidFill>
                <a:latin typeface="Raleway Bold"/>
                <a:ea typeface="Raleway Bold"/>
                <a:cs typeface="Raleway Bold"/>
                <a:sym typeface="Raleway Bold"/>
              </a:rPr>
              <a:t>Becelerileri</a:t>
            </a:r>
          </a:p>
          <a:p>
            <a:pPr algn="ctr">
              <a:lnSpc>
                <a:spcPts val="1991"/>
              </a:lnSpc>
            </a:pPr>
            <a:r>
              <a:rPr lang="en-US" sz="1599" spc="1">
                <a:solidFill>
                  <a:srgbClr val="000000"/>
                </a:solidFill>
                <a:latin typeface="Raleway"/>
                <a:ea typeface="Raleway"/>
                <a:cs typeface="Raleway"/>
                <a:sym typeface="Raleway"/>
              </a:rPr>
              <a:t>Sosyal Duygusal Beceriler</a:t>
            </a:r>
          </a:p>
        </p:txBody>
      </p:sp>
      <p:sp>
        <p:nvSpPr>
          <p:cNvPr id="14" name="TextBox 14"/>
          <p:cNvSpPr txBox="1"/>
          <p:nvPr/>
        </p:nvSpPr>
        <p:spPr>
          <a:xfrm>
            <a:off x="2382041" y="20869"/>
            <a:ext cx="7570527" cy="482765"/>
          </a:xfrm>
          <a:prstGeom prst="rect">
            <a:avLst/>
          </a:prstGeom>
        </p:spPr>
        <p:txBody>
          <a:bodyPr lIns="0" tIns="0" rIns="0" bIns="0" rtlCol="0" anchor="t">
            <a:spAutoFit/>
          </a:bodyPr>
          <a:lstStyle/>
          <a:p>
            <a:pPr algn="l">
              <a:lnSpc>
                <a:spcPts val="3843"/>
              </a:lnSpc>
            </a:pPr>
            <a:r>
              <a:rPr lang="en-US" sz="2745" spc="52">
                <a:solidFill>
                  <a:srgbClr val="FFFFFF"/>
                </a:solidFill>
                <a:latin typeface="Raleway Light"/>
                <a:ea typeface="Raleway Light"/>
                <a:cs typeface="Raleway Light"/>
                <a:sym typeface="Raleway Light"/>
              </a:rPr>
              <a:t>Sosyal Duygusal Becerilerin Sınıflandırılması</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462910" y="357349"/>
            <a:ext cx="7729080" cy="6500651"/>
          </a:xfrm>
          <a:custGeom>
            <a:avLst/>
            <a:gdLst/>
            <a:ahLst/>
            <a:cxnLst/>
            <a:rect l="l" t="t" r="r" b="b"/>
            <a:pathLst>
              <a:path w="7729080" h="6500651">
                <a:moveTo>
                  <a:pt x="0" y="0"/>
                </a:moveTo>
                <a:lnTo>
                  <a:pt x="7729080" y="0"/>
                </a:lnTo>
                <a:lnTo>
                  <a:pt x="7729080" y="6500651"/>
                </a:lnTo>
                <a:lnTo>
                  <a:pt x="0" y="6500651"/>
                </a:lnTo>
                <a:lnTo>
                  <a:pt x="0" y="0"/>
                </a:lnTo>
                <a:close/>
              </a:path>
            </a:pathLst>
          </a:custGeom>
          <a:blipFill>
            <a:blip r:embed="rId2"/>
            <a:stretch>
              <a:fillRect r="-26265" b="-48"/>
            </a:stretch>
          </a:blipFill>
        </p:spPr>
      </p:sp>
      <p:grpSp>
        <p:nvGrpSpPr>
          <p:cNvPr id="3" name="Group 3"/>
          <p:cNvGrpSpPr>
            <a:grpSpLocks noChangeAspect="1"/>
          </p:cNvGrpSpPr>
          <p:nvPr/>
        </p:nvGrpSpPr>
        <p:grpSpPr>
          <a:xfrm>
            <a:off x="1" y="357349"/>
            <a:ext cx="4800600" cy="6500651"/>
            <a:chOff x="0" y="0"/>
            <a:chExt cx="4800600" cy="6500647"/>
          </a:xfrm>
        </p:grpSpPr>
        <p:sp>
          <p:nvSpPr>
            <p:cNvPr id="4" name="Freeform 4"/>
            <p:cNvSpPr/>
            <p:nvPr/>
          </p:nvSpPr>
          <p:spPr>
            <a:xfrm>
              <a:off x="0" y="0"/>
              <a:ext cx="4800600" cy="6500622"/>
            </a:xfrm>
            <a:custGeom>
              <a:avLst/>
              <a:gdLst/>
              <a:ahLst/>
              <a:cxnLst/>
              <a:rect l="l" t="t" r="r" b="b"/>
              <a:pathLst>
                <a:path w="4800600" h="6500622">
                  <a:moveTo>
                    <a:pt x="0" y="0"/>
                  </a:moveTo>
                  <a:lnTo>
                    <a:pt x="4800600" y="0"/>
                  </a:lnTo>
                  <a:lnTo>
                    <a:pt x="4800600" y="6500622"/>
                  </a:lnTo>
                  <a:lnTo>
                    <a:pt x="0" y="6500622"/>
                  </a:lnTo>
                  <a:close/>
                </a:path>
              </a:pathLst>
            </a:custGeom>
            <a:solidFill>
              <a:srgbClr val="F4B661"/>
            </a:solidFill>
          </p:spPr>
        </p:sp>
      </p:grpSp>
      <p:sp>
        <p:nvSpPr>
          <p:cNvPr id="5" name="Freeform 5"/>
          <p:cNvSpPr/>
          <p:nvPr/>
        </p:nvSpPr>
        <p:spPr>
          <a:xfrm>
            <a:off x="0" y="662911"/>
            <a:ext cx="7935982" cy="4047439"/>
          </a:xfrm>
          <a:custGeom>
            <a:avLst/>
            <a:gdLst/>
            <a:ahLst/>
            <a:cxnLst/>
            <a:rect l="l" t="t" r="r" b="b"/>
            <a:pathLst>
              <a:path w="7935982" h="4047439">
                <a:moveTo>
                  <a:pt x="0" y="0"/>
                </a:moveTo>
                <a:lnTo>
                  <a:pt x="7935982" y="0"/>
                </a:lnTo>
                <a:lnTo>
                  <a:pt x="7935982" y="4047440"/>
                </a:lnTo>
                <a:lnTo>
                  <a:pt x="0" y="4047440"/>
                </a:lnTo>
                <a:lnTo>
                  <a:pt x="0" y="0"/>
                </a:lnTo>
                <a:close/>
              </a:path>
            </a:pathLst>
          </a:custGeom>
          <a:blipFill>
            <a:blip r:embed="rId3"/>
            <a:stretch>
              <a:fillRect l="-6418" t="-34583"/>
            </a:stretch>
          </a:blipFill>
        </p:spPr>
      </p:sp>
      <p:sp>
        <p:nvSpPr>
          <p:cNvPr id="6" name="Freeform 6"/>
          <p:cNvSpPr/>
          <p:nvPr/>
        </p:nvSpPr>
        <p:spPr>
          <a:xfrm>
            <a:off x="97536" y="1252728"/>
            <a:ext cx="2923032" cy="2432304"/>
          </a:xfrm>
          <a:custGeom>
            <a:avLst/>
            <a:gdLst/>
            <a:ahLst/>
            <a:cxnLst/>
            <a:rect l="l" t="t" r="r" b="b"/>
            <a:pathLst>
              <a:path w="2923032" h="2432304">
                <a:moveTo>
                  <a:pt x="0" y="0"/>
                </a:moveTo>
                <a:lnTo>
                  <a:pt x="2923032" y="0"/>
                </a:lnTo>
                <a:lnTo>
                  <a:pt x="2923032" y="2432304"/>
                </a:lnTo>
                <a:lnTo>
                  <a:pt x="0" y="2432304"/>
                </a:lnTo>
                <a:lnTo>
                  <a:pt x="0" y="0"/>
                </a:lnTo>
                <a:close/>
              </a:path>
            </a:pathLst>
          </a:custGeom>
          <a:blipFill>
            <a:blip r:embed="rId4"/>
            <a:stretch>
              <a:fillRect/>
            </a:stretch>
          </a:blipFill>
        </p:spPr>
      </p:sp>
      <p:grpSp>
        <p:nvGrpSpPr>
          <p:cNvPr id="7" name="Group 7"/>
          <p:cNvGrpSpPr>
            <a:grpSpLocks noChangeAspect="1"/>
          </p:cNvGrpSpPr>
          <p:nvPr/>
        </p:nvGrpSpPr>
        <p:grpSpPr>
          <a:xfrm>
            <a:off x="0" y="0"/>
            <a:ext cx="12192000" cy="357349"/>
            <a:chOff x="0" y="0"/>
            <a:chExt cx="12192000" cy="357353"/>
          </a:xfrm>
        </p:grpSpPr>
        <p:sp>
          <p:nvSpPr>
            <p:cNvPr id="8" name="Freeform 8"/>
            <p:cNvSpPr/>
            <p:nvPr/>
          </p:nvSpPr>
          <p:spPr>
            <a:xfrm>
              <a:off x="0" y="0"/>
              <a:ext cx="12192000" cy="357378"/>
            </a:xfrm>
            <a:custGeom>
              <a:avLst/>
              <a:gdLst/>
              <a:ahLst/>
              <a:cxnLst/>
              <a:rect l="l" t="t" r="r" b="b"/>
              <a:pathLst>
                <a:path w="12192000" h="357378">
                  <a:moveTo>
                    <a:pt x="0" y="0"/>
                  </a:moveTo>
                  <a:lnTo>
                    <a:pt x="12192000" y="0"/>
                  </a:lnTo>
                  <a:lnTo>
                    <a:pt x="12192000" y="357378"/>
                  </a:lnTo>
                  <a:lnTo>
                    <a:pt x="0" y="357378"/>
                  </a:lnTo>
                  <a:close/>
                </a:path>
              </a:pathLst>
            </a:custGeom>
            <a:solidFill>
              <a:srgbClr val="7FCCBE"/>
            </a:solidFill>
          </p:spPr>
        </p:sp>
      </p:grpSp>
      <p:sp>
        <p:nvSpPr>
          <p:cNvPr id="9" name="TextBox 9"/>
          <p:cNvSpPr txBox="1"/>
          <p:nvPr/>
        </p:nvSpPr>
        <p:spPr>
          <a:xfrm>
            <a:off x="799652" y="1422082"/>
            <a:ext cx="1520009" cy="1535763"/>
          </a:xfrm>
          <a:prstGeom prst="rect">
            <a:avLst/>
          </a:prstGeom>
        </p:spPr>
        <p:txBody>
          <a:bodyPr lIns="0" tIns="0" rIns="0" bIns="0" rtlCol="0" anchor="t">
            <a:spAutoFit/>
          </a:bodyPr>
          <a:lstStyle/>
          <a:p>
            <a:pPr algn="l">
              <a:lnSpc>
                <a:spcPts val="12319"/>
              </a:lnSpc>
            </a:pPr>
            <a:r>
              <a:rPr lang="en-US" sz="8800" spc="-105">
                <a:solidFill>
                  <a:srgbClr val="F4B661"/>
                </a:solidFill>
                <a:latin typeface="Open Sans"/>
                <a:ea typeface="Open Sans"/>
                <a:cs typeface="Open Sans"/>
                <a:sym typeface="Open Sans"/>
              </a:rPr>
              <a:t>07</a:t>
            </a:r>
          </a:p>
        </p:txBody>
      </p:sp>
      <p:sp>
        <p:nvSpPr>
          <p:cNvPr id="10" name="TextBox 10"/>
          <p:cNvSpPr txBox="1"/>
          <p:nvPr/>
        </p:nvSpPr>
        <p:spPr>
          <a:xfrm>
            <a:off x="3181398" y="1421359"/>
            <a:ext cx="3633749" cy="2163699"/>
          </a:xfrm>
          <a:prstGeom prst="rect">
            <a:avLst/>
          </a:prstGeom>
        </p:spPr>
        <p:txBody>
          <a:bodyPr lIns="0" tIns="0" rIns="0" bIns="0" rtlCol="0" anchor="t">
            <a:spAutoFit/>
          </a:bodyPr>
          <a:lstStyle/>
          <a:p>
            <a:pPr algn="l">
              <a:lnSpc>
                <a:spcPts val="5798"/>
              </a:lnSpc>
            </a:pPr>
            <a:r>
              <a:rPr lang="en-US" sz="4800" b="1" spc="52">
                <a:solidFill>
                  <a:srgbClr val="FFFFFF"/>
                </a:solidFill>
                <a:latin typeface="IBM Plex Sans Bold"/>
                <a:ea typeface="IBM Plex Sans Bold"/>
                <a:cs typeface="IBM Plex Sans Bold"/>
                <a:sym typeface="IBM Plex Sans Bold"/>
              </a:rPr>
              <a:t>Öğrencileri Destekleme Yolları</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3492589"/>
            <a:ext cx="12192000" cy="3225698"/>
          </a:xfrm>
          <a:custGeom>
            <a:avLst/>
            <a:gdLst/>
            <a:ahLst/>
            <a:cxnLst/>
            <a:rect l="l" t="t" r="r" b="b"/>
            <a:pathLst>
              <a:path w="12192000" h="3225698">
                <a:moveTo>
                  <a:pt x="0" y="0"/>
                </a:moveTo>
                <a:lnTo>
                  <a:pt x="12192000" y="0"/>
                </a:lnTo>
                <a:lnTo>
                  <a:pt x="12192000" y="3225698"/>
                </a:lnTo>
                <a:lnTo>
                  <a:pt x="0" y="3225698"/>
                </a:lnTo>
                <a:lnTo>
                  <a:pt x="0" y="0"/>
                </a:lnTo>
                <a:close/>
              </a:path>
            </a:pathLst>
          </a:custGeom>
          <a:blipFill>
            <a:blip r:embed="rId2"/>
            <a:stretch>
              <a:fillRect/>
            </a:stretch>
          </a:blipFill>
        </p:spPr>
      </p:sp>
      <p:sp>
        <p:nvSpPr>
          <p:cNvPr id="3" name="Freeform 3"/>
          <p:cNvSpPr/>
          <p:nvPr/>
        </p:nvSpPr>
        <p:spPr>
          <a:xfrm>
            <a:off x="505968" y="4090416"/>
            <a:ext cx="573024" cy="515112"/>
          </a:xfrm>
          <a:custGeom>
            <a:avLst/>
            <a:gdLst/>
            <a:ahLst/>
            <a:cxnLst/>
            <a:rect l="l" t="t" r="r" b="b"/>
            <a:pathLst>
              <a:path w="573024" h="515112">
                <a:moveTo>
                  <a:pt x="0" y="0"/>
                </a:moveTo>
                <a:lnTo>
                  <a:pt x="573024" y="0"/>
                </a:lnTo>
                <a:lnTo>
                  <a:pt x="573024" y="515112"/>
                </a:lnTo>
                <a:lnTo>
                  <a:pt x="0" y="515112"/>
                </a:lnTo>
                <a:lnTo>
                  <a:pt x="0" y="0"/>
                </a:lnTo>
                <a:close/>
              </a:path>
            </a:pathLst>
          </a:custGeom>
          <a:blipFill>
            <a:blip r:embed="rId3"/>
            <a:stretch>
              <a:fillRect/>
            </a:stretch>
          </a:blipFill>
        </p:spPr>
      </p:sp>
      <p:sp>
        <p:nvSpPr>
          <p:cNvPr id="4" name="Freeform 4"/>
          <p:cNvSpPr/>
          <p:nvPr/>
        </p:nvSpPr>
        <p:spPr>
          <a:xfrm>
            <a:off x="2877312" y="4090416"/>
            <a:ext cx="621792" cy="515112"/>
          </a:xfrm>
          <a:custGeom>
            <a:avLst/>
            <a:gdLst/>
            <a:ahLst/>
            <a:cxnLst/>
            <a:rect l="l" t="t" r="r" b="b"/>
            <a:pathLst>
              <a:path w="621792" h="515112">
                <a:moveTo>
                  <a:pt x="0" y="0"/>
                </a:moveTo>
                <a:lnTo>
                  <a:pt x="621792" y="0"/>
                </a:lnTo>
                <a:lnTo>
                  <a:pt x="621792" y="515112"/>
                </a:lnTo>
                <a:lnTo>
                  <a:pt x="0" y="515112"/>
                </a:lnTo>
                <a:lnTo>
                  <a:pt x="0" y="0"/>
                </a:lnTo>
                <a:close/>
              </a:path>
            </a:pathLst>
          </a:custGeom>
          <a:blipFill>
            <a:blip r:embed="rId4"/>
            <a:stretch>
              <a:fillRect/>
            </a:stretch>
          </a:blipFill>
        </p:spPr>
      </p:sp>
      <p:sp>
        <p:nvSpPr>
          <p:cNvPr id="5" name="Freeform 5"/>
          <p:cNvSpPr/>
          <p:nvPr/>
        </p:nvSpPr>
        <p:spPr>
          <a:xfrm>
            <a:off x="5184648" y="4102608"/>
            <a:ext cx="621792" cy="512064"/>
          </a:xfrm>
          <a:custGeom>
            <a:avLst/>
            <a:gdLst/>
            <a:ahLst/>
            <a:cxnLst/>
            <a:rect l="l" t="t" r="r" b="b"/>
            <a:pathLst>
              <a:path w="621792" h="512064">
                <a:moveTo>
                  <a:pt x="0" y="0"/>
                </a:moveTo>
                <a:lnTo>
                  <a:pt x="621792" y="0"/>
                </a:lnTo>
                <a:lnTo>
                  <a:pt x="621792" y="512064"/>
                </a:lnTo>
                <a:lnTo>
                  <a:pt x="0" y="512064"/>
                </a:lnTo>
                <a:lnTo>
                  <a:pt x="0" y="0"/>
                </a:lnTo>
                <a:close/>
              </a:path>
            </a:pathLst>
          </a:custGeom>
          <a:blipFill>
            <a:blip r:embed="rId5"/>
            <a:stretch>
              <a:fillRect/>
            </a:stretch>
          </a:blipFill>
        </p:spPr>
      </p:sp>
      <p:sp>
        <p:nvSpPr>
          <p:cNvPr id="6" name="Freeform 6"/>
          <p:cNvSpPr/>
          <p:nvPr/>
        </p:nvSpPr>
        <p:spPr>
          <a:xfrm>
            <a:off x="7565136" y="4090416"/>
            <a:ext cx="637032" cy="515112"/>
          </a:xfrm>
          <a:custGeom>
            <a:avLst/>
            <a:gdLst/>
            <a:ahLst/>
            <a:cxnLst/>
            <a:rect l="l" t="t" r="r" b="b"/>
            <a:pathLst>
              <a:path w="637032" h="515112">
                <a:moveTo>
                  <a:pt x="0" y="0"/>
                </a:moveTo>
                <a:lnTo>
                  <a:pt x="637032" y="0"/>
                </a:lnTo>
                <a:lnTo>
                  <a:pt x="637032" y="515112"/>
                </a:lnTo>
                <a:lnTo>
                  <a:pt x="0" y="515112"/>
                </a:lnTo>
                <a:lnTo>
                  <a:pt x="0" y="0"/>
                </a:lnTo>
                <a:close/>
              </a:path>
            </a:pathLst>
          </a:custGeom>
          <a:blipFill>
            <a:blip r:embed="rId6"/>
            <a:stretch>
              <a:fillRect/>
            </a:stretch>
          </a:blipFill>
        </p:spPr>
      </p:sp>
      <p:sp>
        <p:nvSpPr>
          <p:cNvPr id="7" name="Freeform 7"/>
          <p:cNvSpPr/>
          <p:nvPr/>
        </p:nvSpPr>
        <p:spPr>
          <a:xfrm>
            <a:off x="9915144" y="4093464"/>
            <a:ext cx="624840" cy="515112"/>
          </a:xfrm>
          <a:custGeom>
            <a:avLst/>
            <a:gdLst/>
            <a:ahLst/>
            <a:cxnLst/>
            <a:rect l="l" t="t" r="r" b="b"/>
            <a:pathLst>
              <a:path w="624840" h="515112">
                <a:moveTo>
                  <a:pt x="0" y="0"/>
                </a:moveTo>
                <a:lnTo>
                  <a:pt x="624840" y="0"/>
                </a:lnTo>
                <a:lnTo>
                  <a:pt x="624840" y="515112"/>
                </a:lnTo>
                <a:lnTo>
                  <a:pt x="0" y="515112"/>
                </a:lnTo>
                <a:lnTo>
                  <a:pt x="0" y="0"/>
                </a:lnTo>
                <a:close/>
              </a:path>
            </a:pathLst>
          </a:custGeom>
          <a:blipFill>
            <a:blip r:embed="rId7"/>
            <a:stretch>
              <a:fillRect/>
            </a:stretch>
          </a:blipFill>
        </p:spPr>
      </p:sp>
      <p:sp>
        <p:nvSpPr>
          <p:cNvPr id="8" name="Freeform 8"/>
          <p:cNvSpPr/>
          <p:nvPr/>
        </p:nvSpPr>
        <p:spPr>
          <a:xfrm>
            <a:off x="2409854" y="2410911"/>
            <a:ext cx="2775623" cy="2116569"/>
          </a:xfrm>
          <a:custGeom>
            <a:avLst/>
            <a:gdLst/>
            <a:ahLst/>
            <a:cxnLst/>
            <a:rect l="l" t="t" r="r" b="b"/>
            <a:pathLst>
              <a:path w="2775623" h="2116569">
                <a:moveTo>
                  <a:pt x="0" y="0"/>
                </a:moveTo>
                <a:lnTo>
                  <a:pt x="2775623" y="0"/>
                </a:lnTo>
                <a:lnTo>
                  <a:pt x="2775623" y="2116569"/>
                </a:lnTo>
                <a:lnTo>
                  <a:pt x="0" y="2116569"/>
                </a:lnTo>
                <a:lnTo>
                  <a:pt x="0" y="0"/>
                </a:lnTo>
                <a:close/>
              </a:path>
            </a:pathLst>
          </a:custGeom>
          <a:blipFill>
            <a:blip r:embed="rId8"/>
            <a:stretch>
              <a:fillRect/>
            </a:stretch>
          </a:blipFill>
        </p:spPr>
      </p:sp>
      <p:sp>
        <p:nvSpPr>
          <p:cNvPr id="9" name="Freeform 9"/>
          <p:cNvSpPr/>
          <p:nvPr/>
        </p:nvSpPr>
        <p:spPr>
          <a:xfrm>
            <a:off x="7284072" y="2645626"/>
            <a:ext cx="1996221" cy="1408166"/>
          </a:xfrm>
          <a:custGeom>
            <a:avLst/>
            <a:gdLst/>
            <a:ahLst/>
            <a:cxnLst/>
            <a:rect l="l" t="t" r="r" b="b"/>
            <a:pathLst>
              <a:path w="1996221" h="1408166">
                <a:moveTo>
                  <a:pt x="0" y="0"/>
                </a:moveTo>
                <a:lnTo>
                  <a:pt x="1996221" y="0"/>
                </a:lnTo>
                <a:lnTo>
                  <a:pt x="1996221" y="1408166"/>
                </a:lnTo>
                <a:lnTo>
                  <a:pt x="0" y="1408166"/>
                </a:lnTo>
                <a:lnTo>
                  <a:pt x="0" y="0"/>
                </a:lnTo>
                <a:close/>
              </a:path>
            </a:pathLst>
          </a:custGeom>
          <a:blipFill>
            <a:blip r:embed="rId9"/>
            <a:stretch>
              <a:fillRect/>
            </a:stretch>
          </a:blipFill>
        </p:spPr>
      </p:sp>
      <p:sp>
        <p:nvSpPr>
          <p:cNvPr id="10" name="Freeform 10"/>
          <p:cNvSpPr/>
          <p:nvPr/>
        </p:nvSpPr>
        <p:spPr>
          <a:xfrm>
            <a:off x="9441332" y="2575141"/>
            <a:ext cx="2420864" cy="1707709"/>
          </a:xfrm>
          <a:custGeom>
            <a:avLst/>
            <a:gdLst/>
            <a:ahLst/>
            <a:cxnLst/>
            <a:rect l="l" t="t" r="r" b="b"/>
            <a:pathLst>
              <a:path w="2420864" h="1707709">
                <a:moveTo>
                  <a:pt x="0" y="0"/>
                </a:moveTo>
                <a:lnTo>
                  <a:pt x="2420865" y="0"/>
                </a:lnTo>
                <a:lnTo>
                  <a:pt x="2420865" y="1707709"/>
                </a:lnTo>
                <a:lnTo>
                  <a:pt x="0" y="1707709"/>
                </a:lnTo>
                <a:lnTo>
                  <a:pt x="0" y="0"/>
                </a:lnTo>
                <a:close/>
              </a:path>
            </a:pathLst>
          </a:custGeom>
          <a:blipFill>
            <a:blip r:embed="rId10"/>
            <a:stretch>
              <a:fillRect/>
            </a:stretch>
          </a:blipFill>
        </p:spPr>
      </p:sp>
      <p:sp>
        <p:nvSpPr>
          <p:cNvPr id="11" name="Freeform 11"/>
          <p:cNvSpPr/>
          <p:nvPr/>
        </p:nvSpPr>
        <p:spPr>
          <a:xfrm>
            <a:off x="904313" y="2203266"/>
            <a:ext cx="1483100" cy="2230222"/>
          </a:xfrm>
          <a:custGeom>
            <a:avLst/>
            <a:gdLst/>
            <a:ahLst/>
            <a:cxnLst/>
            <a:rect l="l" t="t" r="r" b="b"/>
            <a:pathLst>
              <a:path w="1483100" h="2230222">
                <a:moveTo>
                  <a:pt x="0" y="0"/>
                </a:moveTo>
                <a:lnTo>
                  <a:pt x="1483100" y="0"/>
                </a:lnTo>
                <a:lnTo>
                  <a:pt x="1483100" y="2230221"/>
                </a:lnTo>
                <a:lnTo>
                  <a:pt x="0" y="2230221"/>
                </a:lnTo>
                <a:lnTo>
                  <a:pt x="0" y="0"/>
                </a:lnTo>
                <a:close/>
              </a:path>
            </a:pathLst>
          </a:custGeom>
          <a:blipFill>
            <a:blip r:embed="rId11"/>
            <a:stretch>
              <a:fillRect/>
            </a:stretch>
          </a:blipFill>
        </p:spPr>
      </p:sp>
      <p:grpSp>
        <p:nvGrpSpPr>
          <p:cNvPr id="12" name="Group 12"/>
          <p:cNvGrpSpPr>
            <a:grpSpLocks noChangeAspect="1"/>
          </p:cNvGrpSpPr>
          <p:nvPr/>
        </p:nvGrpSpPr>
        <p:grpSpPr>
          <a:xfrm>
            <a:off x="0" y="2"/>
            <a:ext cx="12192000" cy="577853"/>
            <a:chOff x="0" y="0"/>
            <a:chExt cx="12192000" cy="577850"/>
          </a:xfrm>
        </p:grpSpPr>
        <p:sp>
          <p:nvSpPr>
            <p:cNvPr id="13" name="Freeform 13"/>
            <p:cNvSpPr/>
            <p:nvPr/>
          </p:nvSpPr>
          <p:spPr>
            <a:xfrm>
              <a:off x="0" y="0"/>
              <a:ext cx="12192000" cy="577850"/>
            </a:xfrm>
            <a:custGeom>
              <a:avLst/>
              <a:gdLst/>
              <a:ahLst/>
              <a:cxnLst/>
              <a:rect l="l" t="t" r="r" b="b"/>
              <a:pathLst>
                <a:path w="12192000" h="577850">
                  <a:moveTo>
                    <a:pt x="0" y="0"/>
                  </a:moveTo>
                  <a:lnTo>
                    <a:pt x="12192000" y="0"/>
                  </a:lnTo>
                  <a:lnTo>
                    <a:pt x="12192000" y="577850"/>
                  </a:lnTo>
                  <a:lnTo>
                    <a:pt x="0" y="577850"/>
                  </a:lnTo>
                  <a:close/>
                </a:path>
              </a:pathLst>
            </a:custGeom>
            <a:solidFill>
              <a:srgbClr val="7FCCBE"/>
            </a:solidFill>
          </p:spPr>
        </p:sp>
      </p:grpSp>
      <p:sp>
        <p:nvSpPr>
          <p:cNvPr id="14" name="Freeform 14"/>
          <p:cNvSpPr/>
          <p:nvPr/>
        </p:nvSpPr>
        <p:spPr>
          <a:xfrm>
            <a:off x="4946609" y="3054896"/>
            <a:ext cx="2298773" cy="748208"/>
          </a:xfrm>
          <a:custGeom>
            <a:avLst/>
            <a:gdLst/>
            <a:ahLst/>
            <a:cxnLst/>
            <a:rect l="l" t="t" r="r" b="b"/>
            <a:pathLst>
              <a:path w="2298773" h="748208">
                <a:moveTo>
                  <a:pt x="0" y="0"/>
                </a:moveTo>
                <a:lnTo>
                  <a:pt x="2298773" y="0"/>
                </a:lnTo>
                <a:lnTo>
                  <a:pt x="2298773" y="748208"/>
                </a:lnTo>
                <a:lnTo>
                  <a:pt x="0" y="748208"/>
                </a:lnTo>
                <a:lnTo>
                  <a:pt x="0" y="0"/>
                </a:lnTo>
                <a:close/>
              </a:path>
            </a:pathLst>
          </a:custGeom>
          <a:blipFill>
            <a:blip r:embed="rId12"/>
            <a:stretch>
              <a:fillRect/>
            </a:stretch>
          </a:blipFill>
        </p:spPr>
      </p:sp>
      <p:sp>
        <p:nvSpPr>
          <p:cNvPr id="15" name="TextBox 15"/>
          <p:cNvSpPr txBox="1"/>
          <p:nvPr/>
        </p:nvSpPr>
        <p:spPr>
          <a:xfrm>
            <a:off x="991067" y="4892954"/>
            <a:ext cx="808263" cy="274320"/>
          </a:xfrm>
          <a:prstGeom prst="rect">
            <a:avLst/>
          </a:prstGeom>
        </p:spPr>
        <p:txBody>
          <a:bodyPr lIns="0" tIns="0" rIns="0" bIns="0" rtlCol="0" anchor="t">
            <a:spAutoFit/>
          </a:bodyPr>
          <a:lstStyle/>
          <a:p>
            <a:pPr algn="l">
              <a:lnSpc>
                <a:spcPts val="2183"/>
              </a:lnSpc>
            </a:pPr>
            <a:r>
              <a:rPr lang="en-US" sz="1800">
                <a:solidFill>
                  <a:srgbClr val="000000"/>
                </a:solidFill>
                <a:latin typeface="Gotham"/>
                <a:ea typeface="Gotham"/>
                <a:cs typeface="Gotham"/>
                <a:sym typeface="Gotham"/>
              </a:rPr>
              <a:t>Sorun, </a:t>
            </a:r>
          </a:p>
        </p:txBody>
      </p:sp>
      <p:sp>
        <p:nvSpPr>
          <p:cNvPr id="16" name="TextBox 16"/>
          <p:cNvSpPr txBox="1"/>
          <p:nvPr/>
        </p:nvSpPr>
        <p:spPr>
          <a:xfrm>
            <a:off x="899493" y="5170322"/>
            <a:ext cx="924735" cy="274320"/>
          </a:xfrm>
          <a:prstGeom prst="rect">
            <a:avLst/>
          </a:prstGeom>
        </p:spPr>
        <p:txBody>
          <a:bodyPr lIns="0" tIns="0" rIns="0" bIns="0" rtlCol="0" anchor="t">
            <a:spAutoFit/>
          </a:bodyPr>
          <a:lstStyle/>
          <a:p>
            <a:pPr algn="l">
              <a:lnSpc>
                <a:spcPts val="2183"/>
              </a:lnSpc>
            </a:pPr>
            <a:r>
              <a:rPr lang="en-US" sz="1800">
                <a:solidFill>
                  <a:srgbClr val="000000"/>
                </a:solidFill>
                <a:latin typeface="Gotham"/>
                <a:ea typeface="Gotham"/>
                <a:cs typeface="Gotham"/>
                <a:sym typeface="Gotham"/>
              </a:rPr>
              <a:t>Dinleyin</a:t>
            </a:r>
          </a:p>
        </p:txBody>
      </p:sp>
      <p:sp>
        <p:nvSpPr>
          <p:cNvPr id="17" name="TextBox 17"/>
          <p:cNvSpPr txBox="1"/>
          <p:nvPr/>
        </p:nvSpPr>
        <p:spPr>
          <a:xfrm>
            <a:off x="2998241" y="4871237"/>
            <a:ext cx="1498216" cy="564261"/>
          </a:xfrm>
          <a:prstGeom prst="rect">
            <a:avLst/>
          </a:prstGeom>
        </p:spPr>
        <p:txBody>
          <a:bodyPr lIns="0" tIns="0" rIns="0" bIns="0" rtlCol="0" anchor="t">
            <a:spAutoFit/>
          </a:bodyPr>
          <a:lstStyle/>
          <a:p>
            <a:pPr algn="l">
              <a:lnSpc>
                <a:spcPts val="2208"/>
              </a:lnSpc>
            </a:pPr>
            <a:r>
              <a:rPr lang="en-US" sz="1800">
                <a:solidFill>
                  <a:srgbClr val="000000"/>
                </a:solidFill>
                <a:latin typeface="Gotham"/>
                <a:ea typeface="Gotham"/>
                <a:cs typeface="Gotham"/>
                <a:sym typeface="Gotham"/>
              </a:rPr>
              <a:t>Gözlemleyin ‘Orada’ Olun</a:t>
            </a:r>
          </a:p>
        </p:txBody>
      </p:sp>
      <p:sp>
        <p:nvSpPr>
          <p:cNvPr id="18" name="TextBox 18"/>
          <p:cNvSpPr txBox="1"/>
          <p:nvPr/>
        </p:nvSpPr>
        <p:spPr>
          <a:xfrm>
            <a:off x="5290280" y="4685690"/>
            <a:ext cx="1504007" cy="819912"/>
          </a:xfrm>
          <a:prstGeom prst="rect">
            <a:avLst/>
          </a:prstGeom>
        </p:spPr>
        <p:txBody>
          <a:bodyPr lIns="0" tIns="0" rIns="0" bIns="0" rtlCol="0" anchor="t">
            <a:spAutoFit/>
          </a:bodyPr>
          <a:lstStyle/>
          <a:p>
            <a:pPr algn="l">
              <a:lnSpc>
                <a:spcPts val="2136"/>
              </a:lnSpc>
            </a:pPr>
            <a:r>
              <a:rPr lang="en-US" sz="1800">
                <a:solidFill>
                  <a:srgbClr val="000000"/>
                </a:solidFill>
                <a:latin typeface="Gotham"/>
                <a:ea typeface="Gotham"/>
                <a:cs typeface="Gotham"/>
                <a:sym typeface="Gotham"/>
              </a:rPr>
              <a:t>Olumlu Okul Atmosferi Oluşturun</a:t>
            </a:r>
          </a:p>
        </p:txBody>
      </p:sp>
      <p:sp>
        <p:nvSpPr>
          <p:cNvPr id="19" name="TextBox 19"/>
          <p:cNvSpPr txBox="1"/>
          <p:nvPr/>
        </p:nvSpPr>
        <p:spPr>
          <a:xfrm>
            <a:off x="7990142" y="4908194"/>
            <a:ext cx="595284" cy="551688"/>
          </a:xfrm>
          <a:prstGeom prst="rect">
            <a:avLst/>
          </a:prstGeom>
        </p:spPr>
        <p:txBody>
          <a:bodyPr lIns="0" tIns="0" rIns="0" bIns="0" rtlCol="0" anchor="t">
            <a:spAutoFit/>
          </a:bodyPr>
          <a:lstStyle/>
          <a:p>
            <a:pPr algn="ctr">
              <a:lnSpc>
                <a:spcPts val="2183"/>
              </a:lnSpc>
            </a:pPr>
            <a:r>
              <a:rPr lang="en-US" sz="1800" spc="1">
                <a:solidFill>
                  <a:srgbClr val="000000"/>
                </a:solidFill>
                <a:latin typeface="Gotham"/>
                <a:ea typeface="Gotham"/>
                <a:cs typeface="Gotham"/>
                <a:sym typeface="Gotham"/>
              </a:rPr>
              <a:t>Bilgi Verin</a:t>
            </a:r>
          </a:p>
        </p:txBody>
      </p:sp>
      <p:sp>
        <p:nvSpPr>
          <p:cNvPr id="20" name="TextBox 20"/>
          <p:cNvSpPr txBox="1"/>
          <p:nvPr/>
        </p:nvSpPr>
        <p:spPr>
          <a:xfrm>
            <a:off x="9891789" y="4908194"/>
            <a:ext cx="1646006" cy="274320"/>
          </a:xfrm>
          <a:prstGeom prst="rect">
            <a:avLst/>
          </a:prstGeom>
        </p:spPr>
        <p:txBody>
          <a:bodyPr lIns="0" tIns="0" rIns="0" bIns="0" rtlCol="0" anchor="t">
            <a:spAutoFit/>
          </a:bodyPr>
          <a:lstStyle/>
          <a:p>
            <a:pPr algn="l">
              <a:lnSpc>
                <a:spcPts val="2183"/>
              </a:lnSpc>
            </a:pPr>
            <a:r>
              <a:rPr lang="en-US" sz="1800">
                <a:solidFill>
                  <a:srgbClr val="000000"/>
                </a:solidFill>
                <a:latin typeface="Gotham"/>
                <a:ea typeface="Gotham"/>
                <a:cs typeface="Gotham"/>
                <a:sym typeface="Gotham"/>
              </a:rPr>
              <a:t>Yeni Beceriler </a:t>
            </a:r>
          </a:p>
        </p:txBody>
      </p:sp>
      <p:sp>
        <p:nvSpPr>
          <p:cNvPr id="21" name="TextBox 21"/>
          <p:cNvSpPr txBox="1"/>
          <p:nvPr/>
        </p:nvSpPr>
        <p:spPr>
          <a:xfrm>
            <a:off x="10233222" y="5185562"/>
            <a:ext cx="878872" cy="274320"/>
          </a:xfrm>
          <a:prstGeom prst="rect">
            <a:avLst/>
          </a:prstGeom>
        </p:spPr>
        <p:txBody>
          <a:bodyPr lIns="0" tIns="0" rIns="0" bIns="0" rtlCol="0" anchor="t">
            <a:spAutoFit/>
          </a:bodyPr>
          <a:lstStyle/>
          <a:p>
            <a:pPr algn="l">
              <a:lnSpc>
                <a:spcPts val="2183"/>
              </a:lnSpc>
            </a:pPr>
            <a:r>
              <a:rPr lang="en-US" sz="1800">
                <a:solidFill>
                  <a:srgbClr val="000000"/>
                </a:solidFill>
                <a:latin typeface="Gotham"/>
                <a:ea typeface="Gotham"/>
                <a:cs typeface="Gotham"/>
                <a:sym typeface="Gotham"/>
              </a:rPr>
              <a:t>Öğretin</a:t>
            </a:r>
          </a:p>
        </p:txBody>
      </p:sp>
      <p:sp>
        <p:nvSpPr>
          <p:cNvPr id="22" name="TextBox 22"/>
          <p:cNvSpPr txBox="1"/>
          <p:nvPr/>
        </p:nvSpPr>
        <p:spPr>
          <a:xfrm>
            <a:off x="581711" y="978103"/>
            <a:ext cx="4102618" cy="1071372"/>
          </a:xfrm>
          <a:prstGeom prst="rect">
            <a:avLst/>
          </a:prstGeom>
        </p:spPr>
        <p:txBody>
          <a:bodyPr lIns="0" tIns="0" rIns="0" bIns="0" rtlCol="0" anchor="t">
            <a:spAutoFit/>
          </a:bodyPr>
          <a:lstStyle/>
          <a:p>
            <a:pPr algn="l">
              <a:lnSpc>
                <a:spcPts val="4294"/>
              </a:lnSpc>
            </a:pPr>
            <a:r>
              <a:rPr lang="en-US" sz="3600" b="1" spc="39">
                <a:solidFill>
                  <a:srgbClr val="3B3838"/>
                </a:solidFill>
                <a:latin typeface="IBM Plex Sans Bold"/>
                <a:ea typeface="IBM Plex Sans Bold"/>
                <a:cs typeface="IBM Plex Sans Bold"/>
                <a:sym typeface="IBM Plex Sans Bold"/>
              </a:rPr>
              <a:t>Öğrencileri Destekleme Yolları</a:t>
            </a:r>
          </a:p>
        </p:txBody>
      </p:sp>
      <p:sp>
        <p:nvSpPr>
          <p:cNvPr id="23" name="TextBox 23"/>
          <p:cNvSpPr txBox="1"/>
          <p:nvPr/>
        </p:nvSpPr>
        <p:spPr>
          <a:xfrm>
            <a:off x="657063" y="4134183"/>
            <a:ext cx="260737" cy="307638"/>
          </a:xfrm>
          <a:prstGeom prst="rect">
            <a:avLst/>
          </a:prstGeom>
        </p:spPr>
        <p:txBody>
          <a:bodyPr lIns="0" tIns="0" rIns="0" bIns="0" rtlCol="0" anchor="t">
            <a:spAutoFit/>
          </a:bodyPr>
          <a:lstStyle/>
          <a:p>
            <a:pPr algn="l">
              <a:lnSpc>
                <a:spcPts val="2520"/>
              </a:lnSpc>
            </a:pPr>
            <a:r>
              <a:rPr lang="en-US" sz="1800" spc="-21">
                <a:solidFill>
                  <a:srgbClr val="3B3838"/>
                </a:solidFill>
                <a:latin typeface="Open Sans"/>
                <a:ea typeface="Open Sans"/>
                <a:cs typeface="Open Sans"/>
                <a:sym typeface="Open Sans"/>
              </a:rPr>
              <a:t>01</a:t>
            </a:r>
          </a:p>
        </p:txBody>
      </p:sp>
      <p:sp>
        <p:nvSpPr>
          <p:cNvPr id="24" name="TextBox 24"/>
          <p:cNvSpPr txBox="1"/>
          <p:nvPr/>
        </p:nvSpPr>
        <p:spPr>
          <a:xfrm>
            <a:off x="3028569" y="4134183"/>
            <a:ext cx="311334" cy="307638"/>
          </a:xfrm>
          <a:prstGeom prst="rect">
            <a:avLst/>
          </a:prstGeom>
        </p:spPr>
        <p:txBody>
          <a:bodyPr lIns="0" tIns="0" rIns="0" bIns="0" rtlCol="0" anchor="t">
            <a:spAutoFit/>
          </a:bodyPr>
          <a:lstStyle/>
          <a:p>
            <a:pPr algn="l">
              <a:lnSpc>
                <a:spcPts val="2520"/>
              </a:lnSpc>
            </a:pPr>
            <a:r>
              <a:rPr lang="en-US" sz="1800" spc="-21">
                <a:solidFill>
                  <a:srgbClr val="3B3838"/>
                </a:solidFill>
                <a:latin typeface="Open Sans"/>
                <a:ea typeface="Open Sans"/>
                <a:cs typeface="Open Sans"/>
                <a:sym typeface="Open Sans"/>
              </a:rPr>
              <a:t>02</a:t>
            </a:r>
          </a:p>
        </p:txBody>
      </p:sp>
      <p:sp>
        <p:nvSpPr>
          <p:cNvPr id="25" name="TextBox 25"/>
          <p:cNvSpPr txBox="1"/>
          <p:nvPr/>
        </p:nvSpPr>
        <p:spPr>
          <a:xfrm>
            <a:off x="5334695" y="4146375"/>
            <a:ext cx="312496" cy="307638"/>
          </a:xfrm>
          <a:prstGeom prst="rect">
            <a:avLst/>
          </a:prstGeom>
        </p:spPr>
        <p:txBody>
          <a:bodyPr lIns="0" tIns="0" rIns="0" bIns="0" rtlCol="0" anchor="t">
            <a:spAutoFit/>
          </a:bodyPr>
          <a:lstStyle/>
          <a:p>
            <a:pPr algn="l">
              <a:lnSpc>
                <a:spcPts val="2520"/>
              </a:lnSpc>
            </a:pPr>
            <a:r>
              <a:rPr lang="en-US" sz="1800" spc="-21">
                <a:solidFill>
                  <a:srgbClr val="3B3838"/>
                </a:solidFill>
                <a:latin typeface="Open Sans"/>
                <a:ea typeface="Open Sans"/>
                <a:cs typeface="Open Sans"/>
                <a:sym typeface="Open Sans"/>
              </a:rPr>
              <a:t>03</a:t>
            </a:r>
          </a:p>
        </p:txBody>
      </p:sp>
      <p:sp>
        <p:nvSpPr>
          <p:cNvPr id="26" name="TextBox 26"/>
          <p:cNvSpPr txBox="1"/>
          <p:nvPr/>
        </p:nvSpPr>
        <p:spPr>
          <a:xfrm>
            <a:off x="7715717" y="4134183"/>
            <a:ext cx="327184" cy="307638"/>
          </a:xfrm>
          <a:prstGeom prst="rect">
            <a:avLst/>
          </a:prstGeom>
        </p:spPr>
        <p:txBody>
          <a:bodyPr lIns="0" tIns="0" rIns="0" bIns="0" rtlCol="0" anchor="t">
            <a:spAutoFit/>
          </a:bodyPr>
          <a:lstStyle/>
          <a:p>
            <a:pPr algn="l">
              <a:lnSpc>
                <a:spcPts val="2520"/>
              </a:lnSpc>
            </a:pPr>
            <a:r>
              <a:rPr lang="en-US" sz="1800" spc="-21">
                <a:solidFill>
                  <a:srgbClr val="3B3838"/>
                </a:solidFill>
                <a:latin typeface="Open Sans"/>
                <a:ea typeface="Open Sans"/>
                <a:cs typeface="Open Sans"/>
                <a:sym typeface="Open Sans"/>
              </a:rPr>
              <a:t>04</a:t>
            </a:r>
          </a:p>
        </p:txBody>
      </p:sp>
      <p:sp>
        <p:nvSpPr>
          <p:cNvPr id="27" name="TextBox 27"/>
          <p:cNvSpPr txBox="1"/>
          <p:nvPr/>
        </p:nvSpPr>
        <p:spPr>
          <a:xfrm>
            <a:off x="10067068" y="4140279"/>
            <a:ext cx="313430" cy="307638"/>
          </a:xfrm>
          <a:prstGeom prst="rect">
            <a:avLst/>
          </a:prstGeom>
        </p:spPr>
        <p:txBody>
          <a:bodyPr lIns="0" tIns="0" rIns="0" bIns="0" rtlCol="0" anchor="t">
            <a:spAutoFit/>
          </a:bodyPr>
          <a:lstStyle/>
          <a:p>
            <a:pPr algn="l">
              <a:lnSpc>
                <a:spcPts val="2520"/>
              </a:lnSpc>
            </a:pPr>
            <a:r>
              <a:rPr lang="en-US" sz="1800" spc="-21">
                <a:solidFill>
                  <a:srgbClr val="3B3838"/>
                </a:solidFill>
                <a:latin typeface="Open Sans"/>
                <a:ea typeface="Open Sans"/>
                <a:cs typeface="Open Sans"/>
                <a:sym typeface="Open Sans"/>
              </a:rPr>
              <a:t>05</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184103" y="1446400"/>
            <a:ext cx="2307250" cy="2200132"/>
          </a:xfrm>
          <a:custGeom>
            <a:avLst/>
            <a:gdLst/>
            <a:ahLst/>
            <a:cxnLst/>
            <a:rect l="l" t="t" r="r" b="b"/>
            <a:pathLst>
              <a:path w="2307250" h="2200132">
                <a:moveTo>
                  <a:pt x="0" y="0"/>
                </a:moveTo>
                <a:lnTo>
                  <a:pt x="2307250" y="0"/>
                </a:lnTo>
                <a:lnTo>
                  <a:pt x="2307250" y="2200132"/>
                </a:lnTo>
                <a:lnTo>
                  <a:pt x="0" y="2200132"/>
                </a:lnTo>
                <a:lnTo>
                  <a:pt x="0" y="0"/>
                </a:lnTo>
                <a:close/>
              </a:path>
            </a:pathLst>
          </a:custGeom>
          <a:blipFill>
            <a:blip r:embed="rId2"/>
            <a:stretch>
              <a:fillRect/>
            </a:stretch>
          </a:blipFill>
        </p:spPr>
      </p:sp>
      <p:sp>
        <p:nvSpPr>
          <p:cNvPr id="3" name="Freeform 3"/>
          <p:cNvSpPr/>
          <p:nvPr/>
        </p:nvSpPr>
        <p:spPr>
          <a:xfrm>
            <a:off x="601609" y="2130571"/>
            <a:ext cx="2095852" cy="1395593"/>
          </a:xfrm>
          <a:custGeom>
            <a:avLst/>
            <a:gdLst/>
            <a:ahLst/>
            <a:cxnLst/>
            <a:rect l="l" t="t" r="r" b="b"/>
            <a:pathLst>
              <a:path w="2095852" h="1395593">
                <a:moveTo>
                  <a:pt x="0" y="0"/>
                </a:moveTo>
                <a:lnTo>
                  <a:pt x="2095852" y="0"/>
                </a:lnTo>
                <a:lnTo>
                  <a:pt x="2095852" y="1395594"/>
                </a:lnTo>
                <a:lnTo>
                  <a:pt x="0" y="1395594"/>
                </a:lnTo>
                <a:lnTo>
                  <a:pt x="0" y="0"/>
                </a:lnTo>
                <a:close/>
              </a:path>
            </a:pathLst>
          </a:custGeom>
          <a:blipFill>
            <a:blip r:embed="rId3"/>
            <a:stretch>
              <a:fillRect/>
            </a:stretch>
          </a:blipFill>
        </p:spPr>
      </p:sp>
      <p:sp>
        <p:nvSpPr>
          <p:cNvPr id="4" name="Freeform 4"/>
          <p:cNvSpPr/>
          <p:nvPr/>
        </p:nvSpPr>
        <p:spPr>
          <a:xfrm>
            <a:off x="86687" y="2699014"/>
            <a:ext cx="11182579" cy="4158986"/>
          </a:xfrm>
          <a:custGeom>
            <a:avLst/>
            <a:gdLst/>
            <a:ahLst/>
            <a:cxnLst/>
            <a:rect l="l" t="t" r="r" b="b"/>
            <a:pathLst>
              <a:path w="11182579" h="4158986">
                <a:moveTo>
                  <a:pt x="0" y="0"/>
                </a:moveTo>
                <a:lnTo>
                  <a:pt x="11182579" y="0"/>
                </a:lnTo>
                <a:lnTo>
                  <a:pt x="11182579" y="4158986"/>
                </a:lnTo>
                <a:lnTo>
                  <a:pt x="0" y="4158986"/>
                </a:lnTo>
                <a:lnTo>
                  <a:pt x="0" y="0"/>
                </a:lnTo>
                <a:close/>
              </a:path>
            </a:pathLst>
          </a:custGeom>
          <a:blipFill>
            <a:blip r:embed="rId4"/>
            <a:stretch>
              <a:fillRect/>
            </a:stretch>
          </a:blipFill>
        </p:spPr>
      </p:sp>
      <p:sp>
        <p:nvSpPr>
          <p:cNvPr id="5" name="Freeform 5"/>
          <p:cNvSpPr/>
          <p:nvPr/>
        </p:nvSpPr>
        <p:spPr>
          <a:xfrm>
            <a:off x="551688" y="3627120"/>
            <a:ext cx="633984" cy="515112"/>
          </a:xfrm>
          <a:custGeom>
            <a:avLst/>
            <a:gdLst/>
            <a:ahLst/>
            <a:cxnLst/>
            <a:rect l="l" t="t" r="r" b="b"/>
            <a:pathLst>
              <a:path w="633984" h="515112">
                <a:moveTo>
                  <a:pt x="0" y="0"/>
                </a:moveTo>
                <a:lnTo>
                  <a:pt x="633984" y="0"/>
                </a:lnTo>
                <a:lnTo>
                  <a:pt x="633984" y="515112"/>
                </a:lnTo>
                <a:lnTo>
                  <a:pt x="0" y="515112"/>
                </a:lnTo>
                <a:lnTo>
                  <a:pt x="0" y="0"/>
                </a:lnTo>
                <a:close/>
              </a:path>
            </a:pathLst>
          </a:custGeom>
          <a:blipFill>
            <a:blip r:embed="rId5"/>
            <a:stretch>
              <a:fillRect/>
            </a:stretch>
          </a:blipFill>
        </p:spPr>
      </p:sp>
      <p:sp>
        <p:nvSpPr>
          <p:cNvPr id="6" name="Freeform 6"/>
          <p:cNvSpPr/>
          <p:nvPr/>
        </p:nvSpPr>
        <p:spPr>
          <a:xfrm>
            <a:off x="3294888" y="3639312"/>
            <a:ext cx="621792" cy="515112"/>
          </a:xfrm>
          <a:custGeom>
            <a:avLst/>
            <a:gdLst/>
            <a:ahLst/>
            <a:cxnLst/>
            <a:rect l="l" t="t" r="r" b="b"/>
            <a:pathLst>
              <a:path w="621792" h="515112">
                <a:moveTo>
                  <a:pt x="0" y="0"/>
                </a:moveTo>
                <a:lnTo>
                  <a:pt x="621792" y="0"/>
                </a:lnTo>
                <a:lnTo>
                  <a:pt x="621792" y="515112"/>
                </a:lnTo>
                <a:lnTo>
                  <a:pt x="0" y="515112"/>
                </a:lnTo>
                <a:lnTo>
                  <a:pt x="0" y="0"/>
                </a:lnTo>
                <a:close/>
              </a:path>
            </a:pathLst>
          </a:custGeom>
          <a:blipFill>
            <a:blip r:embed="rId6"/>
            <a:stretch>
              <a:fillRect/>
            </a:stretch>
          </a:blipFill>
        </p:spPr>
      </p:sp>
      <p:sp>
        <p:nvSpPr>
          <p:cNvPr id="7" name="Freeform 7"/>
          <p:cNvSpPr/>
          <p:nvPr/>
        </p:nvSpPr>
        <p:spPr>
          <a:xfrm>
            <a:off x="5998464" y="3633216"/>
            <a:ext cx="627888" cy="515112"/>
          </a:xfrm>
          <a:custGeom>
            <a:avLst/>
            <a:gdLst/>
            <a:ahLst/>
            <a:cxnLst/>
            <a:rect l="l" t="t" r="r" b="b"/>
            <a:pathLst>
              <a:path w="627888" h="515112">
                <a:moveTo>
                  <a:pt x="0" y="0"/>
                </a:moveTo>
                <a:lnTo>
                  <a:pt x="627888" y="0"/>
                </a:lnTo>
                <a:lnTo>
                  <a:pt x="627888" y="515112"/>
                </a:lnTo>
                <a:lnTo>
                  <a:pt x="0" y="515112"/>
                </a:lnTo>
                <a:lnTo>
                  <a:pt x="0" y="0"/>
                </a:lnTo>
                <a:close/>
              </a:path>
            </a:pathLst>
          </a:custGeom>
          <a:blipFill>
            <a:blip r:embed="rId7"/>
            <a:stretch>
              <a:fillRect/>
            </a:stretch>
          </a:blipFill>
        </p:spPr>
      </p:sp>
      <p:sp>
        <p:nvSpPr>
          <p:cNvPr id="8" name="Freeform 8"/>
          <p:cNvSpPr/>
          <p:nvPr/>
        </p:nvSpPr>
        <p:spPr>
          <a:xfrm>
            <a:off x="8766048" y="3639312"/>
            <a:ext cx="630936" cy="515112"/>
          </a:xfrm>
          <a:custGeom>
            <a:avLst/>
            <a:gdLst/>
            <a:ahLst/>
            <a:cxnLst/>
            <a:rect l="l" t="t" r="r" b="b"/>
            <a:pathLst>
              <a:path w="630936" h="515112">
                <a:moveTo>
                  <a:pt x="0" y="0"/>
                </a:moveTo>
                <a:lnTo>
                  <a:pt x="630936" y="0"/>
                </a:lnTo>
                <a:lnTo>
                  <a:pt x="630936" y="515112"/>
                </a:lnTo>
                <a:lnTo>
                  <a:pt x="0" y="515112"/>
                </a:lnTo>
                <a:lnTo>
                  <a:pt x="0" y="0"/>
                </a:lnTo>
                <a:close/>
              </a:path>
            </a:pathLst>
          </a:custGeom>
          <a:blipFill>
            <a:blip r:embed="rId8"/>
            <a:stretch>
              <a:fillRect/>
            </a:stretch>
          </a:blipFill>
        </p:spPr>
      </p:sp>
      <p:sp>
        <p:nvSpPr>
          <p:cNvPr id="9" name="Freeform 9"/>
          <p:cNvSpPr/>
          <p:nvPr/>
        </p:nvSpPr>
        <p:spPr>
          <a:xfrm>
            <a:off x="5778922" y="1828800"/>
            <a:ext cx="2397985" cy="1959092"/>
          </a:xfrm>
          <a:custGeom>
            <a:avLst/>
            <a:gdLst/>
            <a:ahLst/>
            <a:cxnLst/>
            <a:rect l="l" t="t" r="r" b="b"/>
            <a:pathLst>
              <a:path w="2397985" h="1959092">
                <a:moveTo>
                  <a:pt x="0" y="0"/>
                </a:moveTo>
                <a:lnTo>
                  <a:pt x="2397986" y="0"/>
                </a:lnTo>
                <a:lnTo>
                  <a:pt x="2397986" y="1959092"/>
                </a:lnTo>
                <a:lnTo>
                  <a:pt x="0" y="1959092"/>
                </a:lnTo>
                <a:lnTo>
                  <a:pt x="0" y="0"/>
                </a:lnTo>
                <a:close/>
              </a:path>
            </a:pathLst>
          </a:custGeom>
          <a:blipFill>
            <a:blip r:embed="rId9"/>
            <a:stretch>
              <a:fillRect/>
            </a:stretch>
          </a:blipFill>
        </p:spPr>
      </p:sp>
      <p:sp>
        <p:nvSpPr>
          <p:cNvPr id="10" name="Freeform 10"/>
          <p:cNvSpPr/>
          <p:nvPr/>
        </p:nvSpPr>
        <p:spPr>
          <a:xfrm>
            <a:off x="8698687" y="1702965"/>
            <a:ext cx="1909420" cy="2116874"/>
          </a:xfrm>
          <a:custGeom>
            <a:avLst/>
            <a:gdLst/>
            <a:ahLst/>
            <a:cxnLst/>
            <a:rect l="l" t="t" r="r" b="b"/>
            <a:pathLst>
              <a:path w="1909420" h="2116874">
                <a:moveTo>
                  <a:pt x="0" y="0"/>
                </a:moveTo>
                <a:lnTo>
                  <a:pt x="1909420" y="0"/>
                </a:lnTo>
                <a:lnTo>
                  <a:pt x="1909420" y="2116874"/>
                </a:lnTo>
                <a:lnTo>
                  <a:pt x="0" y="2116874"/>
                </a:lnTo>
                <a:lnTo>
                  <a:pt x="0" y="0"/>
                </a:lnTo>
                <a:close/>
              </a:path>
            </a:pathLst>
          </a:custGeom>
          <a:blipFill>
            <a:blip r:embed="rId10"/>
            <a:stretch>
              <a:fillRect/>
            </a:stretch>
          </a:blipFill>
        </p:spPr>
      </p:sp>
      <p:grpSp>
        <p:nvGrpSpPr>
          <p:cNvPr id="11" name="Group 11"/>
          <p:cNvGrpSpPr>
            <a:grpSpLocks noChangeAspect="1"/>
          </p:cNvGrpSpPr>
          <p:nvPr/>
        </p:nvGrpSpPr>
        <p:grpSpPr>
          <a:xfrm>
            <a:off x="0" y="2"/>
            <a:ext cx="12192000" cy="577853"/>
            <a:chOff x="0" y="0"/>
            <a:chExt cx="12192000" cy="577850"/>
          </a:xfrm>
        </p:grpSpPr>
        <p:sp>
          <p:nvSpPr>
            <p:cNvPr id="12" name="Freeform 12"/>
            <p:cNvSpPr/>
            <p:nvPr/>
          </p:nvSpPr>
          <p:spPr>
            <a:xfrm>
              <a:off x="0" y="0"/>
              <a:ext cx="12192000" cy="577850"/>
            </a:xfrm>
            <a:custGeom>
              <a:avLst/>
              <a:gdLst/>
              <a:ahLst/>
              <a:cxnLst/>
              <a:rect l="l" t="t" r="r" b="b"/>
              <a:pathLst>
                <a:path w="12192000" h="577850">
                  <a:moveTo>
                    <a:pt x="0" y="0"/>
                  </a:moveTo>
                  <a:lnTo>
                    <a:pt x="12192000" y="0"/>
                  </a:lnTo>
                  <a:lnTo>
                    <a:pt x="12192000" y="577850"/>
                  </a:lnTo>
                  <a:lnTo>
                    <a:pt x="0" y="577850"/>
                  </a:lnTo>
                  <a:close/>
                </a:path>
              </a:pathLst>
            </a:custGeom>
            <a:solidFill>
              <a:srgbClr val="7FCCBE"/>
            </a:solidFill>
          </p:spPr>
        </p:sp>
      </p:grpSp>
      <p:sp>
        <p:nvSpPr>
          <p:cNvPr id="13" name="TextBox 13"/>
          <p:cNvSpPr txBox="1"/>
          <p:nvPr/>
        </p:nvSpPr>
        <p:spPr>
          <a:xfrm>
            <a:off x="602466" y="4557189"/>
            <a:ext cx="1661922" cy="253365"/>
          </a:xfrm>
          <a:prstGeom prst="rect">
            <a:avLst/>
          </a:prstGeom>
        </p:spPr>
        <p:txBody>
          <a:bodyPr lIns="0" tIns="0" rIns="0" bIns="0" rtlCol="0" anchor="t">
            <a:spAutoFit/>
          </a:bodyPr>
          <a:lstStyle/>
          <a:p>
            <a:pPr algn="l">
              <a:lnSpc>
                <a:spcPts val="1927"/>
              </a:lnSpc>
            </a:pPr>
            <a:r>
              <a:rPr lang="en-US" sz="1599">
                <a:solidFill>
                  <a:srgbClr val="000000"/>
                </a:solidFill>
                <a:latin typeface="Gotham"/>
                <a:ea typeface="Gotham"/>
                <a:cs typeface="Gotham"/>
                <a:sym typeface="Gotham"/>
              </a:rPr>
              <a:t>Cesaretlendirin, </a:t>
            </a:r>
          </a:p>
        </p:txBody>
      </p:sp>
      <p:sp>
        <p:nvSpPr>
          <p:cNvPr id="14" name="TextBox 14"/>
          <p:cNvSpPr txBox="1"/>
          <p:nvPr/>
        </p:nvSpPr>
        <p:spPr>
          <a:xfrm>
            <a:off x="602466" y="4810173"/>
            <a:ext cx="1979724" cy="253365"/>
          </a:xfrm>
          <a:prstGeom prst="rect">
            <a:avLst/>
          </a:prstGeom>
        </p:spPr>
        <p:txBody>
          <a:bodyPr lIns="0" tIns="0" rIns="0" bIns="0" rtlCol="0" anchor="t">
            <a:spAutoFit/>
          </a:bodyPr>
          <a:lstStyle/>
          <a:p>
            <a:pPr algn="l">
              <a:lnSpc>
                <a:spcPts val="1927"/>
              </a:lnSpc>
            </a:pPr>
            <a:r>
              <a:rPr lang="en-US" sz="1599">
                <a:solidFill>
                  <a:srgbClr val="000000"/>
                </a:solidFill>
                <a:latin typeface="Gotham"/>
                <a:ea typeface="Gotham"/>
                <a:cs typeface="Gotham"/>
                <a:sym typeface="Gotham"/>
              </a:rPr>
              <a:t>Destekleyin, Takdir </a:t>
            </a:r>
          </a:p>
        </p:txBody>
      </p:sp>
      <p:sp>
        <p:nvSpPr>
          <p:cNvPr id="15" name="TextBox 15"/>
          <p:cNvSpPr txBox="1"/>
          <p:nvPr/>
        </p:nvSpPr>
        <p:spPr>
          <a:xfrm>
            <a:off x="602466" y="5050965"/>
            <a:ext cx="457581" cy="253365"/>
          </a:xfrm>
          <a:prstGeom prst="rect">
            <a:avLst/>
          </a:prstGeom>
        </p:spPr>
        <p:txBody>
          <a:bodyPr lIns="0" tIns="0" rIns="0" bIns="0" rtlCol="0" anchor="t">
            <a:spAutoFit/>
          </a:bodyPr>
          <a:lstStyle/>
          <a:p>
            <a:pPr algn="l">
              <a:lnSpc>
                <a:spcPts val="1927"/>
              </a:lnSpc>
            </a:pPr>
            <a:r>
              <a:rPr lang="en-US" sz="1599">
                <a:solidFill>
                  <a:srgbClr val="000000"/>
                </a:solidFill>
                <a:latin typeface="Gotham"/>
                <a:ea typeface="Gotham"/>
                <a:cs typeface="Gotham"/>
                <a:sym typeface="Gotham"/>
              </a:rPr>
              <a:t>Edin</a:t>
            </a:r>
          </a:p>
        </p:txBody>
      </p:sp>
      <p:sp>
        <p:nvSpPr>
          <p:cNvPr id="16" name="TextBox 16"/>
          <p:cNvSpPr txBox="1"/>
          <p:nvPr/>
        </p:nvSpPr>
        <p:spPr>
          <a:xfrm>
            <a:off x="3397844" y="4548045"/>
            <a:ext cx="1497921" cy="747141"/>
          </a:xfrm>
          <a:prstGeom prst="rect">
            <a:avLst/>
          </a:prstGeom>
        </p:spPr>
        <p:txBody>
          <a:bodyPr lIns="0" tIns="0" rIns="0" bIns="0" rtlCol="0" anchor="t">
            <a:spAutoFit/>
          </a:bodyPr>
          <a:lstStyle/>
          <a:p>
            <a:pPr algn="just">
              <a:lnSpc>
                <a:spcPts val="1927"/>
              </a:lnSpc>
            </a:pPr>
            <a:r>
              <a:rPr lang="en-US" sz="1599">
                <a:solidFill>
                  <a:srgbClr val="000000"/>
                </a:solidFill>
                <a:latin typeface="Gotham"/>
                <a:ea typeface="Gotham"/>
                <a:cs typeface="Gotham"/>
                <a:sym typeface="Gotham"/>
              </a:rPr>
              <a:t>İş Birliği Yapın, Başkalarından Öğrenin</a:t>
            </a:r>
          </a:p>
        </p:txBody>
      </p:sp>
      <p:sp>
        <p:nvSpPr>
          <p:cNvPr id="17" name="TextBox 17"/>
          <p:cNvSpPr txBox="1"/>
          <p:nvPr/>
        </p:nvSpPr>
        <p:spPr>
          <a:xfrm>
            <a:off x="6109402" y="4557189"/>
            <a:ext cx="1588427" cy="747141"/>
          </a:xfrm>
          <a:prstGeom prst="rect">
            <a:avLst/>
          </a:prstGeom>
        </p:spPr>
        <p:txBody>
          <a:bodyPr lIns="0" tIns="0" rIns="0" bIns="0" rtlCol="0" anchor="t">
            <a:spAutoFit/>
          </a:bodyPr>
          <a:lstStyle/>
          <a:p>
            <a:pPr algn="l">
              <a:lnSpc>
                <a:spcPts val="1927"/>
              </a:lnSpc>
            </a:pPr>
            <a:r>
              <a:rPr lang="en-US" sz="1599">
                <a:solidFill>
                  <a:srgbClr val="000000"/>
                </a:solidFill>
                <a:latin typeface="Gotham"/>
                <a:ea typeface="Gotham"/>
                <a:cs typeface="Gotham"/>
                <a:sym typeface="Gotham"/>
              </a:rPr>
              <a:t>Destekleyici Materyallerden Yararlanın</a:t>
            </a:r>
          </a:p>
        </p:txBody>
      </p:sp>
      <p:sp>
        <p:nvSpPr>
          <p:cNvPr id="18" name="TextBox 18"/>
          <p:cNvSpPr txBox="1"/>
          <p:nvPr/>
        </p:nvSpPr>
        <p:spPr>
          <a:xfrm>
            <a:off x="8852125" y="4395645"/>
            <a:ext cx="1871777" cy="747141"/>
          </a:xfrm>
          <a:prstGeom prst="rect">
            <a:avLst/>
          </a:prstGeom>
        </p:spPr>
        <p:txBody>
          <a:bodyPr lIns="0" tIns="0" rIns="0" bIns="0" rtlCol="0" anchor="t">
            <a:spAutoFit/>
          </a:bodyPr>
          <a:lstStyle/>
          <a:p>
            <a:pPr algn="ctr">
              <a:lnSpc>
                <a:spcPts val="1915"/>
              </a:lnSpc>
            </a:pPr>
            <a:r>
              <a:rPr lang="en-US" sz="1599">
                <a:solidFill>
                  <a:srgbClr val="000000"/>
                </a:solidFill>
                <a:latin typeface="Gotham"/>
                <a:ea typeface="Gotham"/>
                <a:cs typeface="Gotham"/>
                <a:sym typeface="Gotham"/>
              </a:rPr>
              <a:t>Sosyal Duygusal Becerilerini Kullanmalarına ve </a:t>
            </a:r>
          </a:p>
        </p:txBody>
      </p:sp>
      <p:sp>
        <p:nvSpPr>
          <p:cNvPr id="19" name="TextBox 19"/>
          <p:cNvSpPr txBox="1"/>
          <p:nvPr/>
        </p:nvSpPr>
        <p:spPr>
          <a:xfrm>
            <a:off x="8950423" y="5133261"/>
            <a:ext cx="1608887" cy="494157"/>
          </a:xfrm>
          <a:prstGeom prst="rect">
            <a:avLst/>
          </a:prstGeom>
        </p:spPr>
        <p:txBody>
          <a:bodyPr lIns="0" tIns="0" rIns="0" bIns="0" rtlCol="0" anchor="t">
            <a:spAutoFit/>
          </a:bodyPr>
          <a:lstStyle/>
          <a:p>
            <a:pPr algn="ctr">
              <a:lnSpc>
                <a:spcPts val="1915"/>
              </a:lnSpc>
            </a:pPr>
            <a:r>
              <a:rPr lang="en-US" sz="1599" spc="1">
                <a:solidFill>
                  <a:srgbClr val="000000"/>
                </a:solidFill>
                <a:latin typeface="Gotham"/>
                <a:ea typeface="Gotham"/>
                <a:cs typeface="Gotham"/>
                <a:sym typeface="Gotham"/>
              </a:rPr>
              <a:t>Geliştirmelerine Destek Olun</a:t>
            </a:r>
          </a:p>
        </p:txBody>
      </p:sp>
      <p:sp>
        <p:nvSpPr>
          <p:cNvPr id="20" name="TextBox 20"/>
          <p:cNvSpPr txBox="1"/>
          <p:nvPr/>
        </p:nvSpPr>
        <p:spPr>
          <a:xfrm>
            <a:off x="704555" y="3673935"/>
            <a:ext cx="321354" cy="307638"/>
          </a:xfrm>
          <a:prstGeom prst="rect">
            <a:avLst/>
          </a:prstGeom>
        </p:spPr>
        <p:txBody>
          <a:bodyPr lIns="0" tIns="0" rIns="0" bIns="0" rtlCol="0" anchor="t">
            <a:spAutoFit/>
          </a:bodyPr>
          <a:lstStyle/>
          <a:p>
            <a:pPr algn="l">
              <a:lnSpc>
                <a:spcPts val="2520"/>
              </a:lnSpc>
            </a:pPr>
            <a:r>
              <a:rPr lang="en-US" sz="1800" spc="-21">
                <a:solidFill>
                  <a:srgbClr val="3B3838"/>
                </a:solidFill>
                <a:latin typeface="Open Sans"/>
                <a:ea typeface="Open Sans"/>
                <a:cs typeface="Open Sans"/>
                <a:sym typeface="Open Sans"/>
              </a:rPr>
              <a:t>06</a:t>
            </a:r>
          </a:p>
        </p:txBody>
      </p:sp>
      <p:sp>
        <p:nvSpPr>
          <p:cNvPr id="21" name="TextBox 21"/>
          <p:cNvSpPr txBox="1"/>
          <p:nvPr/>
        </p:nvSpPr>
        <p:spPr>
          <a:xfrm>
            <a:off x="3445259" y="3683079"/>
            <a:ext cx="310401" cy="307638"/>
          </a:xfrm>
          <a:prstGeom prst="rect">
            <a:avLst/>
          </a:prstGeom>
        </p:spPr>
        <p:txBody>
          <a:bodyPr lIns="0" tIns="0" rIns="0" bIns="0" rtlCol="0" anchor="t">
            <a:spAutoFit/>
          </a:bodyPr>
          <a:lstStyle/>
          <a:p>
            <a:pPr algn="l">
              <a:lnSpc>
                <a:spcPts val="2520"/>
              </a:lnSpc>
            </a:pPr>
            <a:r>
              <a:rPr lang="en-US" sz="1800" spc="-21">
                <a:solidFill>
                  <a:srgbClr val="3B3838"/>
                </a:solidFill>
                <a:latin typeface="Open Sans"/>
                <a:ea typeface="Open Sans"/>
                <a:cs typeface="Open Sans"/>
                <a:sym typeface="Open Sans"/>
              </a:rPr>
              <a:t>07</a:t>
            </a:r>
          </a:p>
        </p:txBody>
      </p:sp>
      <p:sp>
        <p:nvSpPr>
          <p:cNvPr id="22" name="TextBox 22"/>
          <p:cNvSpPr txBox="1"/>
          <p:nvPr/>
        </p:nvSpPr>
        <p:spPr>
          <a:xfrm>
            <a:off x="6150378" y="3680031"/>
            <a:ext cx="315297" cy="307638"/>
          </a:xfrm>
          <a:prstGeom prst="rect">
            <a:avLst/>
          </a:prstGeom>
        </p:spPr>
        <p:txBody>
          <a:bodyPr lIns="0" tIns="0" rIns="0" bIns="0" rtlCol="0" anchor="t">
            <a:spAutoFit/>
          </a:bodyPr>
          <a:lstStyle/>
          <a:p>
            <a:pPr algn="l">
              <a:lnSpc>
                <a:spcPts val="2520"/>
              </a:lnSpc>
            </a:pPr>
            <a:r>
              <a:rPr lang="en-US" sz="1800" spc="-21">
                <a:solidFill>
                  <a:srgbClr val="3B3838"/>
                </a:solidFill>
                <a:latin typeface="Open Sans"/>
                <a:ea typeface="Open Sans"/>
                <a:cs typeface="Open Sans"/>
                <a:sym typeface="Open Sans"/>
              </a:rPr>
              <a:t>08</a:t>
            </a:r>
          </a:p>
        </p:txBody>
      </p:sp>
      <p:sp>
        <p:nvSpPr>
          <p:cNvPr id="23" name="TextBox 23"/>
          <p:cNvSpPr txBox="1"/>
          <p:nvPr/>
        </p:nvSpPr>
        <p:spPr>
          <a:xfrm>
            <a:off x="8916267" y="3683079"/>
            <a:ext cx="321354" cy="307638"/>
          </a:xfrm>
          <a:prstGeom prst="rect">
            <a:avLst/>
          </a:prstGeom>
        </p:spPr>
        <p:txBody>
          <a:bodyPr lIns="0" tIns="0" rIns="0" bIns="0" rtlCol="0" anchor="t">
            <a:spAutoFit/>
          </a:bodyPr>
          <a:lstStyle/>
          <a:p>
            <a:pPr algn="l">
              <a:lnSpc>
                <a:spcPts val="2520"/>
              </a:lnSpc>
            </a:pPr>
            <a:r>
              <a:rPr lang="en-US" sz="1800" spc="-21">
                <a:solidFill>
                  <a:srgbClr val="3B3838"/>
                </a:solidFill>
                <a:latin typeface="Open Sans"/>
                <a:ea typeface="Open Sans"/>
                <a:cs typeface="Open Sans"/>
                <a:sym typeface="Open Sans"/>
              </a:rPr>
              <a:t>09</a:t>
            </a:r>
          </a:p>
        </p:txBody>
      </p:sp>
      <p:sp>
        <p:nvSpPr>
          <p:cNvPr id="24" name="TextBox 24"/>
          <p:cNvSpPr txBox="1"/>
          <p:nvPr/>
        </p:nvSpPr>
        <p:spPr>
          <a:xfrm>
            <a:off x="581711" y="978103"/>
            <a:ext cx="4102618" cy="1071372"/>
          </a:xfrm>
          <a:prstGeom prst="rect">
            <a:avLst/>
          </a:prstGeom>
        </p:spPr>
        <p:txBody>
          <a:bodyPr lIns="0" tIns="0" rIns="0" bIns="0" rtlCol="0" anchor="t">
            <a:spAutoFit/>
          </a:bodyPr>
          <a:lstStyle/>
          <a:p>
            <a:pPr algn="l">
              <a:lnSpc>
                <a:spcPts val="4294"/>
              </a:lnSpc>
            </a:pPr>
            <a:r>
              <a:rPr lang="en-US" sz="3600" b="1" spc="39">
                <a:solidFill>
                  <a:srgbClr val="3B3838"/>
                </a:solidFill>
                <a:latin typeface="IBM Plex Sans Bold"/>
                <a:ea typeface="IBM Plex Sans Bold"/>
                <a:cs typeface="IBM Plex Sans Bold"/>
                <a:sym typeface="IBM Plex Sans Bold"/>
              </a:rPr>
              <a:t>Öğrencileri Destekleme Yolları</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544020" y="1311145"/>
            <a:ext cx="2640463" cy="3068641"/>
            <a:chOff x="0" y="0"/>
            <a:chExt cx="2640457" cy="3068650"/>
          </a:xfrm>
        </p:grpSpPr>
        <p:sp>
          <p:nvSpPr>
            <p:cNvPr id="3" name="Freeform 3"/>
            <p:cNvSpPr/>
            <p:nvPr/>
          </p:nvSpPr>
          <p:spPr>
            <a:xfrm>
              <a:off x="63500" y="63500"/>
              <a:ext cx="2482215" cy="2941574"/>
            </a:xfrm>
            <a:custGeom>
              <a:avLst/>
              <a:gdLst/>
              <a:ahLst/>
              <a:cxnLst/>
              <a:rect l="l" t="t" r="r" b="b"/>
              <a:pathLst>
                <a:path w="2482215" h="2941574">
                  <a:moveTo>
                    <a:pt x="340614" y="0"/>
                  </a:moveTo>
                  <a:cubicBezTo>
                    <a:pt x="152527" y="1524"/>
                    <a:pt x="0" y="154940"/>
                    <a:pt x="0" y="343408"/>
                  </a:cubicBezTo>
                  <a:lnTo>
                    <a:pt x="0" y="2598166"/>
                  </a:lnTo>
                  <a:cubicBezTo>
                    <a:pt x="0" y="2787523"/>
                    <a:pt x="154051" y="2941574"/>
                    <a:pt x="343408" y="2941574"/>
                  </a:cubicBezTo>
                  <a:lnTo>
                    <a:pt x="2138807" y="2941574"/>
                  </a:lnTo>
                  <a:cubicBezTo>
                    <a:pt x="2328164" y="2941574"/>
                    <a:pt x="2482215" y="2787523"/>
                    <a:pt x="2482215" y="2598166"/>
                  </a:cubicBezTo>
                  <a:lnTo>
                    <a:pt x="2482215" y="2081911"/>
                  </a:lnTo>
                  <a:cubicBezTo>
                    <a:pt x="2482215" y="2075688"/>
                    <a:pt x="2477135" y="2070608"/>
                    <a:pt x="2470912" y="2070608"/>
                  </a:cubicBezTo>
                  <a:cubicBezTo>
                    <a:pt x="2464689" y="2070608"/>
                    <a:pt x="2459609" y="2075688"/>
                    <a:pt x="2459609" y="2081911"/>
                  </a:cubicBezTo>
                  <a:lnTo>
                    <a:pt x="2459609" y="2598166"/>
                  </a:lnTo>
                  <a:cubicBezTo>
                    <a:pt x="2459609" y="2775077"/>
                    <a:pt x="2315718" y="2918968"/>
                    <a:pt x="2138934" y="2918968"/>
                  </a:cubicBezTo>
                  <a:lnTo>
                    <a:pt x="343408" y="2918968"/>
                  </a:lnTo>
                  <a:cubicBezTo>
                    <a:pt x="166624" y="2918968"/>
                    <a:pt x="22733" y="2775077"/>
                    <a:pt x="22733" y="2598166"/>
                  </a:cubicBezTo>
                  <a:lnTo>
                    <a:pt x="22733" y="343408"/>
                  </a:lnTo>
                  <a:cubicBezTo>
                    <a:pt x="22733" y="166497"/>
                    <a:pt x="166624" y="22606"/>
                    <a:pt x="343408" y="22606"/>
                  </a:cubicBezTo>
                  <a:lnTo>
                    <a:pt x="1245362" y="22606"/>
                  </a:lnTo>
                  <a:cubicBezTo>
                    <a:pt x="1251585" y="22606"/>
                    <a:pt x="1256665" y="17526"/>
                    <a:pt x="1256665" y="11303"/>
                  </a:cubicBezTo>
                  <a:cubicBezTo>
                    <a:pt x="1256665" y="5207"/>
                    <a:pt x="1251839" y="254"/>
                    <a:pt x="1245870" y="0"/>
                  </a:cubicBezTo>
                  <a:close/>
                </a:path>
              </a:pathLst>
            </a:custGeom>
            <a:solidFill>
              <a:srgbClr val="F5A17C"/>
            </a:solidFill>
          </p:spPr>
        </p:sp>
        <p:sp>
          <p:nvSpPr>
            <p:cNvPr id="4" name="Freeform 4"/>
            <p:cNvSpPr/>
            <p:nvPr/>
          </p:nvSpPr>
          <p:spPr>
            <a:xfrm>
              <a:off x="2491867" y="2105025"/>
              <a:ext cx="85090" cy="85090"/>
            </a:xfrm>
            <a:custGeom>
              <a:avLst/>
              <a:gdLst/>
              <a:ahLst/>
              <a:cxnLst/>
              <a:rect l="l" t="t" r="r" b="b"/>
              <a:pathLst>
                <a:path w="85090" h="85090">
                  <a:moveTo>
                    <a:pt x="0" y="42545"/>
                  </a:moveTo>
                  <a:cubicBezTo>
                    <a:pt x="0" y="19050"/>
                    <a:pt x="19050" y="0"/>
                    <a:pt x="42545" y="0"/>
                  </a:cubicBezTo>
                  <a:cubicBezTo>
                    <a:pt x="66040" y="0"/>
                    <a:pt x="85090" y="19050"/>
                    <a:pt x="85090" y="42545"/>
                  </a:cubicBezTo>
                  <a:cubicBezTo>
                    <a:pt x="85090" y="66040"/>
                    <a:pt x="66040" y="85090"/>
                    <a:pt x="42545" y="85090"/>
                  </a:cubicBezTo>
                  <a:cubicBezTo>
                    <a:pt x="19050" y="85090"/>
                    <a:pt x="0" y="66040"/>
                    <a:pt x="0" y="42545"/>
                  </a:cubicBezTo>
                </a:path>
              </a:pathLst>
            </a:custGeom>
            <a:solidFill>
              <a:srgbClr val="F5A17C"/>
            </a:solidFill>
          </p:spPr>
        </p:sp>
        <p:sp>
          <p:nvSpPr>
            <p:cNvPr id="5" name="Freeform 5"/>
            <p:cNvSpPr/>
            <p:nvPr/>
          </p:nvSpPr>
          <p:spPr>
            <a:xfrm>
              <a:off x="240919" y="190246"/>
              <a:ext cx="2180082" cy="487045"/>
            </a:xfrm>
            <a:custGeom>
              <a:avLst/>
              <a:gdLst/>
              <a:ahLst/>
              <a:cxnLst/>
              <a:rect l="l" t="t" r="r" b="b"/>
              <a:pathLst>
                <a:path w="2180082" h="487045">
                  <a:moveTo>
                    <a:pt x="239141" y="487045"/>
                  </a:moveTo>
                  <a:lnTo>
                    <a:pt x="1935353" y="487045"/>
                  </a:lnTo>
                  <a:cubicBezTo>
                    <a:pt x="2070481" y="487045"/>
                    <a:pt x="2180082" y="377444"/>
                    <a:pt x="2180082" y="242316"/>
                  </a:cubicBezTo>
                  <a:lnTo>
                    <a:pt x="2180082" y="233553"/>
                  </a:lnTo>
                  <a:cubicBezTo>
                    <a:pt x="2180082" y="104521"/>
                    <a:pt x="2075561" y="0"/>
                    <a:pt x="1946529" y="0"/>
                  </a:cubicBezTo>
                  <a:lnTo>
                    <a:pt x="239141" y="0"/>
                  </a:lnTo>
                  <a:cubicBezTo>
                    <a:pt x="107061" y="0"/>
                    <a:pt x="0" y="107061"/>
                    <a:pt x="0" y="239141"/>
                  </a:cubicBezTo>
                  <a:lnTo>
                    <a:pt x="0" y="247904"/>
                  </a:lnTo>
                  <a:cubicBezTo>
                    <a:pt x="0" y="379984"/>
                    <a:pt x="107061" y="487045"/>
                    <a:pt x="239141" y="487045"/>
                  </a:cubicBezTo>
                </a:path>
              </a:pathLst>
            </a:custGeom>
            <a:solidFill>
              <a:srgbClr val="F5A17C"/>
            </a:solidFill>
          </p:spPr>
        </p:sp>
      </p:grpSp>
      <p:sp>
        <p:nvSpPr>
          <p:cNvPr id="6" name="Freeform 6"/>
          <p:cNvSpPr/>
          <p:nvPr/>
        </p:nvSpPr>
        <p:spPr>
          <a:xfrm>
            <a:off x="3561902" y="709803"/>
            <a:ext cx="8214865" cy="5814593"/>
          </a:xfrm>
          <a:custGeom>
            <a:avLst/>
            <a:gdLst/>
            <a:ahLst/>
            <a:cxnLst/>
            <a:rect l="l" t="t" r="r" b="b"/>
            <a:pathLst>
              <a:path w="8214865" h="5814593">
                <a:moveTo>
                  <a:pt x="0" y="0"/>
                </a:moveTo>
                <a:lnTo>
                  <a:pt x="8214865" y="0"/>
                </a:lnTo>
                <a:lnTo>
                  <a:pt x="8214865" y="5814593"/>
                </a:lnTo>
                <a:lnTo>
                  <a:pt x="0" y="581459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877824" y="1514856"/>
            <a:ext cx="573024" cy="515112"/>
          </a:xfrm>
          <a:custGeom>
            <a:avLst/>
            <a:gdLst/>
            <a:ahLst/>
            <a:cxnLst/>
            <a:rect l="l" t="t" r="r" b="b"/>
            <a:pathLst>
              <a:path w="573024" h="515112">
                <a:moveTo>
                  <a:pt x="0" y="0"/>
                </a:moveTo>
                <a:lnTo>
                  <a:pt x="573024" y="0"/>
                </a:lnTo>
                <a:lnTo>
                  <a:pt x="573024" y="515112"/>
                </a:lnTo>
                <a:lnTo>
                  <a:pt x="0" y="515112"/>
                </a:lnTo>
                <a:lnTo>
                  <a:pt x="0" y="0"/>
                </a:lnTo>
                <a:close/>
              </a:path>
            </a:pathLst>
          </a:custGeom>
          <a:blipFill>
            <a:blip r:embed="rId4"/>
            <a:stretch>
              <a:fillRect/>
            </a:stretch>
          </a:blipFill>
        </p:spPr>
      </p:sp>
      <p:sp>
        <p:nvSpPr>
          <p:cNvPr id="8" name="Freeform 8"/>
          <p:cNvSpPr/>
          <p:nvPr/>
        </p:nvSpPr>
        <p:spPr>
          <a:xfrm>
            <a:off x="1078192" y="3242177"/>
            <a:ext cx="2418426" cy="3615823"/>
          </a:xfrm>
          <a:custGeom>
            <a:avLst/>
            <a:gdLst/>
            <a:ahLst/>
            <a:cxnLst/>
            <a:rect l="l" t="t" r="r" b="b"/>
            <a:pathLst>
              <a:path w="2418426" h="3615823">
                <a:moveTo>
                  <a:pt x="0" y="0"/>
                </a:moveTo>
                <a:lnTo>
                  <a:pt x="2418426" y="0"/>
                </a:lnTo>
                <a:lnTo>
                  <a:pt x="2418426" y="3615823"/>
                </a:lnTo>
                <a:lnTo>
                  <a:pt x="0" y="3615823"/>
                </a:lnTo>
                <a:lnTo>
                  <a:pt x="0" y="0"/>
                </a:lnTo>
                <a:close/>
              </a:path>
            </a:pathLst>
          </a:custGeom>
          <a:blipFill>
            <a:blip r:embed="rId5"/>
            <a:stretch>
              <a:fillRect b="-578"/>
            </a:stretch>
          </a:blipFill>
        </p:spPr>
      </p:sp>
      <p:grpSp>
        <p:nvGrpSpPr>
          <p:cNvPr id="9" name="Group 9"/>
          <p:cNvGrpSpPr>
            <a:grpSpLocks noChangeAspect="1"/>
          </p:cNvGrpSpPr>
          <p:nvPr/>
        </p:nvGrpSpPr>
        <p:grpSpPr>
          <a:xfrm>
            <a:off x="0" y="2"/>
            <a:ext cx="12192000" cy="577853"/>
            <a:chOff x="0" y="0"/>
            <a:chExt cx="12192000" cy="577850"/>
          </a:xfrm>
        </p:grpSpPr>
        <p:sp>
          <p:nvSpPr>
            <p:cNvPr id="10" name="Freeform 10"/>
            <p:cNvSpPr/>
            <p:nvPr/>
          </p:nvSpPr>
          <p:spPr>
            <a:xfrm>
              <a:off x="0" y="0"/>
              <a:ext cx="12192000" cy="577850"/>
            </a:xfrm>
            <a:custGeom>
              <a:avLst/>
              <a:gdLst/>
              <a:ahLst/>
              <a:cxnLst/>
              <a:rect l="l" t="t" r="r" b="b"/>
              <a:pathLst>
                <a:path w="12192000" h="577850">
                  <a:moveTo>
                    <a:pt x="0" y="0"/>
                  </a:moveTo>
                  <a:lnTo>
                    <a:pt x="12192000" y="0"/>
                  </a:lnTo>
                  <a:lnTo>
                    <a:pt x="12192000" y="577850"/>
                  </a:lnTo>
                  <a:lnTo>
                    <a:pt x="0" y="577850"/>
                  </a:lnTo>
                  <a:close/>
                </a:path>
              </a:pathLst>
            </a:custGeom>
            <a:solidFill>
              <a:srgbClr val="7FCCBE"/>
            </a:solidFill>
          </p:spPr>
        </p:sp>
      </p:grpSp>
      <p:sp>
        <p:nvSpPr>
          <p:cNvPr id="11" name="TextBox 11"/>
          <p:cNvSpPr txBox="1"/>
          <p:nvPr/>
        </p:nvSpPr>
        <p:spPr>
          <a:xfrm>
            <a:off x="1010136" y="2462479"/>
            <a:ext cx="1813760" cy="1071372"/>
          </a:xfrm>
          <a:prstGeom prst="rect">
            <a:avLst/>
          </a:prstGeom>
        </p:spPr>
        <p:txBody>
          <a:bodyPr lIns="0" tIns="0" rIns="0" bIns="0" rtlCol="0" anchor="t">
            <a:spAutoFit/>
          </a:bodyPr>
          <a:lstStyle/>
          <a:p>
            <a:pPr algn="l">
              <a:lnSpc>
                <a:spcPts val="4294"/>
              </a:lnSpc>
            </a:pPr>
            <a:r>
              <a:rPr lang="en-US" sz="3600" b="1" spc="39">
                <a:solidFill>
                  <a:srgbClr val="3B3838"/>
                </a:solidFill>
                <a:latin typeface="IBM Plex Sans Bold"/>
                <a:ea typeface="IBM Plex Sans Bold"/>
                <a:cs typeface="IBM Plex Sans Bold"/>
                <a:sym typeface="IBM Plex Sans Bold"/>
              </a:rPr>
              <a:t>Sorun, Dinleyin</a:t>
            </a:r>
          </a:p>
        </p:txBody>
      </p:sp>
      <p:sp>
        <p:nvSpPr>
          <p:cNvPr id="12" name="TextBox 12"/>
          <p:cNvSpPr txBox="1"/>
          <p:nvPr/>
        </p:nvSpPr>
        <p:spPr>
          <a:xfrm>
            <a:off x="1030176" y="1561671"/>
            <a:ext cx="260737" cy="307638"/>
          </a:xfrm>
          <a:prstGeom prst="rect">
            <a:avLst/>
          </a:prstGeom>
        </p:spPr>
        <p:txBody>
          <a:bodyPr lIns="0" tIns="0" rIns="0" bIns="0" rtlCol="0" anchor="t">
            <a:spAutoFit/>
          </a:bodyPr>
          <a:lstStyle/>
          <a:p>
            <a:pPr algn="l">
              <a:lnSpc>
                <a:spcPts val="2520"/>
              </a:lnSpc>
            </a:pPr>
            <a:r>
              <a:rPr lang="en-US" sz="1800" spc="-21">
                <a:solidFill>
                  <a:srgbClr val="3B3838"/>
                </a:solidFill>
                <a:latin typeface="Open Sans"/>
                <a:ea typeface="Open Sans"/>
                <a:cs typeface="Open Sans"/>
                <a:sym typeface="Open Sans"/>
              </a:rPr>
              <a:t>01</a:t>
            </a:r>
          </a:p>
        </p:txBody>
      </p:sp>
      <p:sp>
        <p:nvSpPr>
          <p:cNvPr id="13" name="TextBox 13"/>
          <p:cNvSpPr txBox="1"/>
          <p:nvPr/>
        </p:nvSpPr>
        <p:spPr>
          <a:xfrm>
            <a:off x="4013273" y="1895923"/>
            <a:ext cx="90678" cy="328117"/>
          </a:xfrm>
          <a:prstGeom prst="rect">
            <a:avLst/>
          </a:prstGeom>
        </p:spPr>
        <p:txBody>
          <a:bodyPr lIns="0" tIns="0" rIns="0" bIns="0" rtlCol="0" anchor="t">
            <a:spAutoFit/>
          </a:bodyPr>
          <a:lstStyle/>
          <a:p>
            <a:pPr algn="l">
              <a:lnSpc>
                <a:spcPts val="2799"/>
              </a:lnSpc>
            </a:pPr>
            <a:r>
              <a:rPr lang="en-US" sz="1999" spc="-15">
                <a:solidFill>
                  <a:srgbClr val="000000"/>
                </a:solidFill>
                <a:latin typeface="IBM Plex Sans Condensed"/>
                <a:ea typeface="IBM Plex Sans Condensed"/>
                <a:cs typeface="IBM Plex Sans Condensed"/>
                <a:sym typeface="IBM Plex Sans Condensed"/>
              </a:rPr>
              <a:t>•</a:t>
            </a:r>
          </a:p>
        </p:txBody>
      </p:sp>
      <p:sp>
        <p:nvSpPr>
          <p:cNvPr id="14" name="TextBox 14"/>
          <p:cNvSpPr txBox="1"/>
          <p:nvPr/>
        </p:nvSpPr>
        <p:spPr>
          <a:xfrm>
            <a:off x="4013273" y="902275"/>
            <a:ext cx="90678" cy="328117"/>
          </a:xfrm>
          <a:prstGeom prst="rect">
            <a:avLst/>
          </a:prstGeom>
        </p:spPr>
        <p:txBody>
          <a:bodyPr lIns="0" tIns="0" rIns="0" bIns="0" rtlCol="0" anchor="t">
            <a:spAutoFit/>
          </a:bodyPr>
          <a:lstStyle/>
          <a:p>
            <a:pPr algn="l">
              <a:lnSpc>
                <a:spcPts val="2799"/>
              </a:lnSpc>
            </a:pPr>
            <a:r>
              <a:rPr lang="en-US" sz="1999" spc="-15">
                <a:solidFill>
                  <a:srgbClr val="000000"/>
                </a:solidFill>
                <a:latin typeface="IBM Plex Sans Condensed"/>
                <a:ea typeface="IBM Plex Sans Condensed"/>
                <a:cs typeface="IBM Plex Sans Condensed"/>
                <a:sym typeface="IBM Plex Sans Condensed"/>
              </a:rPr>
              <a:t>•</a:t>
            </a:r>
          </a:p>
        </p:txBody>
      </p:sp>
      <p:sp>
        <p:nvSpPr>
          <p:cNvPr id="15" name="TextBox 15"/>
          <p:cNvSpPr txBox="1"/>
          <p:nvPr/>
        </p:nvSpPr>
        <p:spPr>
          <a:xfrm>
            <a:off x="4013273" y="3182179"/>
            <a:ext cx="90678" cy="328117"/>
          </a:xfrm>
          <a:prstGeom prst="rect">
            <a:avLst/>
          </a:prstGeom>
        </p:spPr>
        <p:txBody>
          <a:bodyPr lIns="0" tIns="0" rIns="0" bIns="0" rtlCol="0" anchor="t">
            <a:spAutoFit/>
          </a:bodyPr>
          <a:lstStyle/>
          <a:p>
            <a:pPr algn="l">
              <a:lnSpc>
                <a:spcPts val="2799"/>
              </a:lnSpc>
            </a:pPr>
            <a:r>
              <a:rPr lang="en-US" sz="1999" spc="-15">
                <a:solidFill>
                  <a:srgbClr val="000000"/>
                </a:solidFill>
                <a:latin typeface="IBM Plex Sans Condensed"/>
                <a:ea typeface="IBM Plex Sans Condensed"/>
                <a:cs typeface="IBM Plex Sans Condensed"/>
                <a:sym typeface="IBM Plex Sans Condensed"/>
              </a:rPr>
              <a:t>•</a:t>
            </a:r>
          </a:p>
        </p:txBody>
      </p:sp>
      <p:sp>
        <p:nvSpPr>
          <p:cNvPr id="16" name="TextBox 16"/>
          <p:cNvSpPr txBox="1"/>
          <p:nvPr/>
        </p:nvSpPr>
        <p:spPr>
          <a:xfrm>
            <a:off x="4013273" y="4471483"/>
            <a:ext cx="90678" cy="328117"/>
          </a:xfrm>
          <a:prstGeom prst="rect">
            <a:avLst/>
          </a:prstGeom>
        </p:spPr>
        <p:txBody>
          <a:bodyPr lIns="0" tIns="0" rIns="0" bIns="0" rtlCol="0" anchor="t">
            <a:spAutoFit/>
          </a:bodyPr>
          <a:lstStyle/>
          <a:p>
            <a:pPr algn="l">
              <a:lnSpc>
                <a:spcPts val="2799"/>
              </a:lnSpc>
            </a:pPr>
            <a:r>
              <a:rPr lang="en-US" sz="1999" spc="-15">
                <a:solidFill>
                  <a:srgbClr val="000000"/>
                </a:solidFill>
                <a:latin typeface="IBM Plex Sans Condensed"/>
                <a:ea typeface="IBM Plex Sans Condensed"/>
                <a:cs typeface="IBM Plex Sans Condensed"/>
                <a:sym typeface="IBM Plex Sans Condensed"/>
              </a:rPr>
              <a:t>•</a:t>
            </a:r>
          </a:p>
        </p:txBody>
      </p:sp>
      <p:sp>
        <p:nvSpPr>
          <p:cNvPr id="17" name="TextBox 17"/>
          <p:cNvSpPr txBox="1"/>
          <p:nvPr/>
        </p:nvSpPr>
        <p:spPr>
          <a:xfrm>
            <a:off x="4013273" y="5437699"/>
            <a:ext cx="90678" cy="328117"/>
          </a:xfrm>
          <a:prstGeom prst="rect">
            <a:avLst/>
          </a:prstGeom>
        </p:spPr>
        <p:txBody>
          <a:bodyPr lIns="0" tIns="0" rIns="0" bIns="0" rtlCol="0" anchor="t">
            <a:spAutoFit/>
          </a:bodyPr>
          <a:lstStyle/>
          <a:p>
            <a:pPr algn="l">
              <a:lnSpc>
                <a:spcPts val="2799"/>
              </a:lnSpc>
            </a:pPr>
            <a:r>
              <a:rPr lang="en-US" sz="1999" spc="-15">
                <a:solidFill>
                  <a:srgbClr val="000000"/>
                </a:solidFill>
                <a:latin typeface="IBM Plex Sans Condensed"/>
                <a:ea typeface="IBM Plex Sans Condensed"/>
                <a:cs typeface="IBM Plex Sans Condensed"/>
                <a:sym typeface="IBM Plex Sans Condensed"/>
              </a:rPr>
              <a:t>•</a:t>
            </a:r>
          </a:p>
        </p:txBody>
      </p:sp>
      <p:sp>
        <p:nvSpPr>
          <p:cNvPr id="18" name="TextBox 18"/>
          <p:cNvSpPr txBox="1"/>
          <p:nvPr/>
        </p:nvSpPr>
        <p:spPr>
          <a:xfrm>
            <a:off x="4356173" y="897131"/>
            <a:ext cx="6824501" cy="609600"/>
          </a:xfrm>
          <a:prstGeom prst="rect">
            <a:avLst/>
          </a:prstGeom>
        </p:spPr>
        <p:txBody>
          <a:bodyPr lIns="0" tIns="0" rIns="0" bIns="0" rtlCol="0" anchor="t">
            <a:spAutoFit/>
          </a:bodyPr>
          <a:lstStyle/>
          <a:p>
            <a:pPr algn="l">
              <a:lnSpc>
                <a:spcPts val="2399"/>
              </a:lnSpc>
            </a:pPr>
            <a:r>
              <a:rPr lang="en-US" sz="1999">
                <a:solidFill>
                  <a:srgbClr val="000000"/>
                </a:solidFill>
                <a:latin typeface="Gotham"/>
                <a:ea typeface="Gotham"/>
                <a:cs typeface="Gotham"/>
                <a:sym typeface="Gotham"/>
              </a:rPr>
              <a:t>Öğrencilerin duygularını sorun, etkin dinleyin, onlarla empati kurun ve bu duygular üzerinde konuşun.</a:t>
            </a:r>
          </a:p>
        </p:txBody>
      </p:sp>
      <p:sp>
        <p:nvSpPr>
          <p:cNvPr id="19" name="TextBox 19"/>
          <p:cNvSpPr txBox="1"/>
          <p:nvPr/>
        </p:nvSpPr>
        <p:spPr>
          <a:xfrm>
            <a:off x="4356173" y="1643129"/>
            <a:ext cx="7273671" cy="1162050"/>
          </a:xfrm>
          <a:prstGeom prst="rect">
            <a:avLst/>
          </a:prstGeom>
        </p:spPr>
        <p:txBody>
          <a:bodyPr lIns="0" tIns="0" rIns="0" bIns="0" rtlCol="0" anchor="t">
            <a:spAutoFit/>
          </a:bodyPr>
          <a:lstStyle/>
          <a:p>
            <a:pPr algn="l">
              <a:lnSpc>
                <a:spcPts val="4999"/>
              </a:lnSpc>
            </a:pPr>
            <a:r>
              <a:rPr lang="en-US" sz="1999">
                <a:solidFill>
                  <a:srgbClr val="000000"/>
                </a:solidFill>
                <a:latin typeface="Gotham"/>
                <a:ea typeface="Gotham"/>
                <a:cs typeface="Gotham"/>
                <a:sym typeface="Gotham"/>
              </a:rPr>
              <a:t>Öğrencilerin baş etmekte güçlük çektiği duyguları (öfke, </a:t>
            </a:r>
          </a:p>
          <a:p>
            <a:pPr algn="l">
              <a:lnSpc>
                <a:spcPts val="999"/>
              </a:lnSpc>
            </a:pPr>
            <a:r>
              <a:rPr lang="en-US" sz="1999">
                <a:solidFill>
                  <a:srgbClr val="000000"/>
                </a:solidFill>
                <a:latin typeface="Gotham"/>
                <a:ea typeface="Gotham"/>
                <a:cs typeface="Gotham"/>
                <a:sym typeface="Gotham"/>
              </a:rPr>
              <a:t>korku, kaygı vb.) hissetiğini öğrendiğinizde onların daha </a:t>
            </a:r>
          </a:p>
          <a:p>
            <a:pPr algn="l">
              <a:lnSpc>
                <a:spcPts val="3799"/>
              </a:lnSpc>
            </a:pPr>
            <a:r>
              <a:rPr lang="en-US" sz="1999">
                <a:solidFill>
                  <a:srgbClr val="000000"/>
                </a:solidFill>
                <a:latin typeface="Gotham"/>
                <a:ea typeface="Gotham"/>
                <a:cs typeface="Gotham"/>
                <a:sym typeface="Gotham"/>
              </a:rPr>
              <a:t>önce bu duygularla baş etme yollarını sorun.</a:t>
            </a:r>
          </a:p>
        </p:txBody>
      </p:sp>
      <p:sp>
        <p:nvSpPr>
          <p:cNvPr id="20" name="TextBox 20"/>
          <p:cNvSpPr txBox="1"/>
          <p:nvPr/>
        </p:nvSpPr>
        <p:spPr>
          <a:xfrm>
            <a:off x="4356173" y="2929385"/>
            <a:ext cx="7236076" cy="1162050"/>
          </a:xfrm>
          <a:prstGeom prst="rect">
            <a:avLst/>
          </a:prstGeom>
        </p:spPr>
        <p:txBody>
          <a:bodyPr lIns="0" tIns="0" rIns="0" bIns="0" rtlCol="0" anchor="t">
            <a:spAutoFit/>
          </a:bodyPr>
          <a:lstStyle/>
          <a:p>
            <a:pPr algn="l">
              <a:lnSpc>
                <a:spcPts val="4999"/>
              </a:lnSpc>
            </a:pPr>
            <a:r>
              <a:rPr lang="en-US" sz="1999">
                <a:solidFill>
                  <a:srgbClr val="000000"/>
                </a:solidFill>
                <a:latin typeface="Gotham"/>
                <a:ea typeface="Gotham"/>
                <a:cs typeface="Gotham"/>
                <a:sym typeface="Gotham"/>
              </a:rPr>
              <a:t>Sınıf ve okul içi faaliyetlerin düzenlenmesi, uygulanması </a:t>
            </a:r>
          </a:p>
          <a:p>
            <a:pPr algn="l">
              <a:lnSpc>
                <a:spcPts val="999"/>
              </a:lnSpc>
            </a:pPr>
            <a:r>
              <a:rPr lang="en-US" sz="1999">
                <a:solidFill>
                  <a:srgbClr val="000000"/>
                </a:solidFill>
                <a:latin typeface="Gotham"/>
                <a:ea typeface="Gotham"/>
                <a:cs typeface="Gotham"/>
                <a:sym typeface="Gotham"/>
              </a:rPr>
              <a:t>ve değerlendirilmesi aşamalarında öğrencilerin fikirlerini </a:t>
            </a:r>
          </a:p>
          <a:p>
            <a:pPr algn="l">
              <a:lnSpc>
                <a:spcPts val="3799"/>
              </a:lnSpc>
            </a:pPr>
            <a:r>
              <a:rPr lang="en-US" sz="1999">
                <a:solidFill>
                  <a:srgbClr val="000000"/>
                </a:solidFill>
                <a:latin typeface="Gotham"/>
                <a:ea typeface="Gotham"/>
                <a:cs typeface="Gotham"/>
                <a:sym typeface="Gotham"/>
              </a:rPr>
              <a:t>ve beklentilerini alın.</a:t>
            </a:r>
          </a:p>
        </p:txBody>
      </p:sp>
      <p:sp>
        <p:nvSpPr>
          <p:cNvPr id="21" name="TextBox 21"/>
          <p:cNvSpPr txBox="1"/>
          <p:nvPr/>
        </p:nvSpPr>
        <p:spPr>
          <a:xfrm>
            <a:off x="4356173" y="4218689"/>
            <a:ext cx="7371112" cy="857250"/>
          </a:xfrm>
          <a:prstGeom prst="rect">
            <a:avLst/>
          </a:prstGeom>
        </p:spPr>
        <p:txBody>
          <a:bodyPr lIns="0" tIns="0" rIns="0" bIns="0" rtlCol="0" anchor="t">
            <a:spAutoFit/>
          </a:bodyPr>
          <a:lstStyle/>
          <a:p>
            <a:pPr algn="l">
              <a:lnSpc>
                <a:spcPts val="4999"/>
              </a:lnSpc>
            </a:pPr>
            <a:r>
              <a:rPr lang="en-US" sz="1999">
                <a:solidFill>
                  <a:srgbClr val="000000"/>
                </a:solidFill>
                <a:latin typeface="Gotham"/>
                <a:ea typeface="Gotham"/>
                <a:cs typeface="Gotham"/>
                <a:sym typeface="Gotham"/>
              </a:rPr>
              <a:t>Öğrencileriniz kendini ifade etmekte güçlük çektiklerinde </a:t>
            </a:r>
          </a:p>
          <a:p>
            <a:pPr algn="l">
              <a:lnSpc>
                <a:spcPts val="999"/>
              </a:lnSpc>
            </a:pPr>
            <a:r>
              <a:rPr lang="en-US" sz="1999">
                <a:solidFill>
                  <a:srgbClr val="000000"/>
                </a:solidFill>
                <a:latin typeface="Gotham"/>
                <a:ea typeface="Gotham"/>
                <a:cs typeface="Gotham"/>
                <a:sym typeface="Gotham"/>
              </a:rPr>
              <a:t>soru sormanın dışında farklı yöntemler deneyin.</a:t>
            </a:r>
          </a:p>
        </p:txBody>
      </p:sp>
      <p:sp>
        <p:nvSpPr>
          <p:cNvPr id="22" name="TextBox 22"/>
          <p:cNvSpPr txBox="1"/>
          <p:nvPr/>
        </p:nvSpPr>
        <p:spPr>
          <a:xfrm>
            <a:off x="4356173" y="5184905"/>
            <a:ext cx="7387771" cy="1162050"/>
          </a:xfrm>
          <a:prstGeom prst="rect">
            <a:avLst/>
          </a:prstGeom>
        </p:spPr>
        <p:txBody>
          <a:bodyPr lIns="0" tIns="0" rIns="0" bIns="0" rtlCol="0" anchor="t">
            <a:spAutoFit/>
          </a:bodyPr>
          <a:lstStyle/>
          <a:p>
            <a:pPr algn="l">
              <a:lnSpc>
                <a:spcPts val="4999"/>
              </a:lnSpc>
            </a:pPr>
            <a:r>
              <a:rPr lang="en-US" sz="1999">
                <a:solidFill>
                  <a:srgbClr val="000000"/>
                </a:solidFill>
                <a:latin typeface="Gotham"/>
                <a:ea typeface="Gotham"/>
                <a:cs typeface="Gotham"/>
                <a:sym typeface="Gotham"/>
              </a:rPr>
              <a:t>Öğrencilerinize soru sorduğunuzda kısa cevaplar </a:t>
            </a:r>
          </a:p>
          <a:p>
            <a:pPr algn="l">
              <a:lnSpc>
                <a:spcPts val="999"/>
              </a:lnSpc>
            </a:pPr>
            <a:r>
              <a:rPr lang="en-US" sz="1999">
                <a:solidFill>
                  <a:srgbClr val="000000"/>
                </a:solidFill>
                <a:latin typeface="Gotham"/>
                <a:ea typeface="Gotham"/>
                <a:cs typeface="Gotham"/>
                <a:sym typeface="Gotham"/>
              </a:rPr>
              <a:t>alıyorsanız daha fazla kendilerini ifade etmeleri için onları </a:t>
            </a:r>
          </a:p>
          <a:p>
            <a:pPr algn="l">
              <a:lnSpc>
                <a:spcPts val="3799"/>
              </a:lnSpc>
            </a:pPr>
            <a:r>
              <a:rPr lang="en-US" sz="1999">
                <a:solidFill>
                  <a:srgbClr val="000000"/>
                </a:solidFill>
                <a:latin typeface="Gotham"/>
                <a:ea typeface="Gotham"/>
                <a:cs typeface="Gotham"/>
                <a:sym typeface="Gotham"/>
              </a:rPr>
              <a:t>cesaretlendirin.</a:t>
            </a:r>
          </a:p>
        </p:txBody>
      </p:sp>
      <p:sp>
        <p:nvSpPr>
          <p:cNvPr id="23" name="TextBox 23"/>
          <p:cNvSpPr txBox="1"/>
          <p:nvPr/>
        </p:nvSpPr>
        <p:spPr>
          <a:xfrm>
            <a:off x="3786188" y="20869"/>
            <a:ext cx="4703836" cy="482765"/>
          </a:xfrm>
          <a:prstGeom prst="rect">
            <a:avLst/>
          </a:prstGeom>
        </p:spPr>
        <p:txBody>
          <a:bodyPr lIns="0" tIns="0" rIns="0" bIns="0" rtlCol="0" anchor="t">
            <a:spAutoFit/>
          </a:bodyPr>
          <a:lstStyle/>
          <a:p>
            <a:pPr algn="l">
              <a:lnSpc>
                <a:spcPts val="3843"/>
              </a:lnSpc>
            </a:pPr>
            <a:r>
              <a:rPr lang="en-US" sz="2745" spc="52">
                <a:solidFill>
                  <a:srgbClr val="FFFFFF"/>
                </a:solidFill>
                <a:latin typeface="Raleway Light"/>
                <a:ea typeface="Raleway Light"/>
                <a:cs typeface="Raleway Light"/>
                <a:sym typeface="Raleway Light"/>
              </a:rPr>
              <a:t>Öğrenci Destekleme Yolları</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544020" y="1311145"/>
            <a:ext cx="2640463" cy="3068641"/>
            <a:chOff x="0" y="0"/>
            <a:chExt cx="2640457" cy="3068650"/>
          </a:xfrm>
        </p:grpSpPr>
        <p:sp>
          <p:nvSpPr>
            <p:cNvPr id="3" name="Freeform 3"/>
            <p:cNvSpPr/>
            <p:nvPr/>
          </p:nvSpPr>
          <p:spPr>
            <a:xfrm>
              <a:off x="63500" y="63500"/>
              <a:ext cx="2482215" cy="2941574"/>
            </a:xfrm>
            <a:custGeom>
              <a:avLst/>
              <a:gdLst/>
              <a:ahLst/>
              <a:cxnLst/>
              <a:rect l="l" t="t" r="r" b="b"/>
              <a:pathLst>
                <a:path w="2482215" h="2941574">
                  <a:moveTo>
                    <a:pt x="340614" y="0"/>
                  </a:moveTo>
                  <a:cubicBezTo>
                    <a:pt x="152527" y="1524"/>
                    <a:pt x="0" y="154940"/>
                    <a:pt x="0" y="343408"/>
                  </a:cubicBezTo>
                  <a:lnTo>
                    <a:pt x="0" y="2598166"/>
                  </a:lnTo>
                  <a:cubicBezTo>
                    <a:pt x="0" y="2787523"/>
                    <a:pt x="154051" y="2941574"/>
                    <a:pt x="343408" y="2941574"/>
                  </a:cubicBezTo>
                  <a:lnTo>
                    <a:pt x="2138807" y="2941574"/>
                  </a:lnTo>
                  <a:cubicBezTo>
                    <a:pt x="2328164" y="2941574"/>
                    <a:pt x="2482215" y="2787523"/>
                    <a:pt x="2482215" y="2598166"/>
                  </a:cubicBezTo>
                  <a:lnTo>
                    <a:pt x="2482215" y="2081911"/>
                  </a:lnTo>
                  <a:cubicBezTo>
                    <a:pt x="2482215" y="2075688"/>
                    <a:pt x="2477135" y="2070608"/>
                    <a:pt x="2470912" y="2070608"/>
                  </a:cubicBezTo>
                  <a:cubicBezTo>
                    <a:pt x="2464689" y="2070608"/>
                    <a:pt x="2459609" y="2075688"/>
                    <a:pt x="2459609" y="2081911"/>
                  </a:cubicBezTo>
                  <a:lnTo>
                    <a:pt x="2459609" y="2598166"/>
                  </a:lnTo>
                  <a:cubicBezTo>
                    <a:pt x="2459609" y="2775077"/>
                    <a:pt x="2315718" y="2918968"/>
                    <a:pt x="2138934" y="2918968"/>
                  </a:cubicBezTo>
                  <a:lnTo>
                    <a:pt x="343408" y="2918968"/>
                  </a:lnTo>
                  <a:cubicBezTo>
                    <a:pt x="166624" y="2918968"/>
                    <a:pt x="22733" y="2775077"/>
                    <a:pt x="22733" y="2598166"/>
                  </a:cubicBezTo>
                  <a:lnTo>
                    <a:pt x="22733" y="343408"/>
                  </a:lnTo>
                  <a:cubicBezTo>
                    <a:pt x="22733" y="166497"/>
                    <a:pt x="166624" y="22606"/>
                    <a:pt x="343408" y="22606"/>
                  </a:cubicBezTo>
                  <a:lnTo>
                    <a:pt x="1245362" y="22606"/>
                  </a:lnTo>
                  <a:cubicBezTo>
                    <a:pt x="1251585" y="22606"/>
                    <a:pt x="1256665" y="17526"/>
                    <a:pt x="1256665" y="11303"/>
                  </a:cubicBezTo>
                  <a:cubicBezTo>
                    <a:pt x="1256665" y="5207"/>
                    <a:pt x="1251839" y="254"/>
                    <a:pt x="1245870" y="0"/>
                  </a:cubicBezTo>
                  <a:close/>
                </a:path>
              </a:pathLst>
            </a:custGeom>
            <a:solidFill>
              <a:srgbClr val="F5A17C"/>
            </a:solidFill>
          </p:spPr>
        </p:sp>
        <p:sp>
          <p:nvSpPr>
            <p:cNvPr id="4" name="Freeform 4"/>
            <p:cNvSpPr/>
            <p:nvPr/>
          </p:nvSpPr>
          <p:spPr>
            <a:xfrm>
              <a:off x="2491867" y="2105025"/>
              <a:ext cx="85090" cy="85090"/>
            </a:xfrm>
            <a:custGeom>
              <a:avLst/>
              <a:gdLst/>
              <a:ahLst/>
              <a:cxnLst/>
              <a:rect l="l" t="t" r="r" b="b"/>
              <a:pathLst>
                <a:path w="85090" h="85090">
                  <a:moveTo>
                    <a:pt x="0" y="42545"/>
                  </a:moveTo>
                  <a:cubicBezTo>
                    <a:pt x="0" y="19050"/>
                    <a:pt x="19050" y="0"/>
                    <a:pt x="42545" y="0"/>
                  </a:cubicBezTo>
                  <a:cubicBezTo>
                    <a:pt x="66040" y="0"/>
                    <a:pt x="85090" y="19050"/>
                    <a:pt x="85090" y="42545"/>
                  </a:cubicBezTo>
                  <a:cubicBezTo>
                    <a:pt x="85090" y="66040"/>
                    <a:pt x="66040" y="85090"/>
                    <a:pt x="42545" y="85090"/>
                  </a:cubicBezTo>
                  <a:cubicBezTo>
                    <a:pt x="19050" y="85090"/>
                    <a:pt x="0" y="66040"/>
                    <a:pt x="0" y="42545"/>
                  </a:cubicBezTo>
                </a:path>
              </a:pathLst>
            </a:custGeom>
            <a:solidFill>
              <a:srgbClr val="F5A17C"/>
            </a:solidFill>
          </p:spPr>
        </p:sp>
        <p:sp>
          <p:nvSpPr>
            <p:cNvPr id="5" name="Freeform 5"/>
            <p:cNvSpPr/>
            <p:nvPr/>
          </p:nvSpPr>
          <p:spPr>
            <a:xfrm>
              <a:off x="240919" y="190246"/>
              <a:ext cx="2180082" cy="487045"/>
            </a:xfrm>
            <a:custGeom>
              <a:avLst/>
              <a:gdLst/>
              <a:ahLst/>
              <a:cxnLst/>
              <a:rect l="l" t="t" r="r" b="b"/>
              <a:pathLst>
                <a:path w="2180082" h="487045">
                  <a:moveTo>
                    <a:pt x="239141" y="487045"/>
                  </a:moveTo>
                  <a:lnTo>
                    <a:pt x="1935353" y="487045"/>
                  </a:lnTo>
                  <a:cubicBezTo>
                    <a:pt x="2070481" y="487045"/>
                    <a:pt x="2180082" y="377444"/>
                    <a:pt x="2180082" y="242316"/>
                  </a:cubicBezTo>
                  <a:lnTo>
                    <a:pt x="2180082" y="233553"/>
                  </a:lnTo>
                  <a:cubicBezTo>
                    <a:pt x="2180082" y="104521"/>
                    <a:pt x="2075561" y="0"/>
                    <a:pt x="1946529" y="0"/>
                  </a:cubicBezTo>
                  <a:lnTo>
                    <a:pt x="239141" y="0"/>
                  </a:lnTo>
                  <a:cubicBezTo>
                    <a:pt x="107061" y="0"/>
                    <a:pt x="0" y="107061"/>
                    <a:pt x="0" y="239141"/>
                  </a:cubicBezTo>
                  <a:lnTo>
                    <a:pt x="0" y="247904"/>
                  </a:lnTo>
                  <a:cubicBezTo>
                    <a:pt x="0" y="379984"/>
                    <a:pt x="107061" y="487045"/>
                    <a:pt x="239141" y="487045"/>
                  </a:cubicBezTo>
                </a:path>
              </a:pathLst>
            </a:custGeom>
            <a:solidFill>
              <a:srgbClr val="F5A17C"/>
            </a:solidFill>
          </p:spPr>
        </p:sp>
      </p:grpSp>
      <p:grpSp>
        <p:nvGrpSpPr>
          <p:cNvPr id="6" name="Group 6"/>
          <p:cNvGrpSpPr>
            <a:grpSpLocks noChangeAspect="1"/>
          </p:cNvGrpSpPr>
          <p:nvPr/>
        </p:nvGrpSpPr>
        <p:grpSpPr>
          <a:xfrm>
            <a:off x="0" y="2"/>
            <a:ext cx="12192000" cy="577853"/>
            <a:chOff x="0" y="0"/>
            <a:chExt cx="12192000" cy="577850"/>
          </a:xfrm>
        </p:grpSpPr>
        <p:sp>
          <p:nvSpPr>
            <p:cNvPr id="7" name="Freeform 7"/>
            <p:cNvSpPr/>
            <p:nvPr/>
          </p:nvSpPr>
          <p:spPr>
            <a:xfrm>
              <a:off x="0" y="0"/>
              <a:ext cx="12192000" cy="577850"/>
            </a:xfrm>
            <a:custGeom>
              <a:avLst/>
              <a:gdLst/>
              <a:ahLst/>
              <a:cxnLst/>
              <a:rect l="l" t="t" r="r" b="b"/>
              <a:pathLst>
                <a:path w="12192000" h="577850">
                  <a:moveTo>
                    <a:pt x="0" y="0"/>
                  </a:moveTo>
                  <a:lnTo>
                    <a:pt x="12192000" y="0"/>
                  </a:lnTo>
                  <a:lnTo>
                    <a:pt x="12192000" y="577850"/>
                  </a:lnTo>
                  <a:lnTo>
                    <a:pt x="0" y="577850"/>
                  </a:lnTo>
                  <a:close/>
                </a:path>
              </a:pathLst>
            </a:custGeom>
            <a:solidFill>
              <a:srgbClr val="7FCCBE"/>
            </a:solidFill>
          </p:spPr>
        </p:sp>
      </p:grpSp>
      <p:sp>
        <p:nvSpPr>
          <p:cNvPr id="8" name="Freeform 8"/>
          <p:cNvSpPr/>
          <p:nvPr/>
        </p:nvSpPr>
        <p:spPr>
          <a:xfrm>
            <a:off x="3636616" y="877529"/>
            <a:ext cx="7981788" cy="5980471"/>
          </a:xfrm>
          <a:custGeom>
            <a:avLst/>
            <a:gdLst/>
            <a:ahLst/>
            <a:cxnLst/>
            <a:rect l="l" t="t" r="r" b="b"/>
            <a:pathLst>
              <a:path w="7981788" h="5980471">
                <a:moveTo>
                  <a:pt x="0" y="0"/>
                </a:moveTo>
                <a:lnTo>
                  <a:pt x="7981788" y="0"/>
                </a:lnTo>
                <a:lnTo>
                  <a:pt x="7981788" y="5980471"/>
                </a:lnTo>
                <a:lnTo>
                  <a:pt x="0" y="598047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9" name="Freeform 9"/>
          <p:cNvSpPr/>
          <p:nvPr/>
        </p:nvSpPr>
        <p:spPr>
          <a:xfrm>
            <a:off x="877824" y="1514856"/>
            <a:ext cx="573024" cy="515112"/>
          </a:xfrm>
          <a:custGeom>
            <a:avLst/>
            <a:gdLst/>
            <a:ahLst/>
            <a:cxnLst/>
            <a:rect l="l" t="t" r="r" b="b"/>
            <a:pathLst>
              <a:path w="573024" h="515112">
                <a:moveTo>
                  <a:pt x="0" y="0"/>
                </a:moveTo>
                <a:lnTo>
                  <a:pt x="573024" y="0"/>
                </a:lnTo>
                <a:lnTo>
                  <a:pt x="573024" y="515112"/>
                </a:lnTo>
                <a:lnTo>
                  <a:pt x="0" y="515112"/>
                </a:lnTo>
                <a:lnTo>
                  <a:pt x="0" y="0"/>
                </a:lnTo>
                <a:close/>
              </a:path>
            </a:pathLst>
          </a:custGeom>
          <a:blipFill>
            <a:blip r:embed="rId4"/>
            <a:stretch>
              <a:fillRect/>
            </a:stretch>
          </a:blipFill>
        </p:spPr>
      </p:sp>
      <p:sp>
        <p:nvSpPr>
          <p:cNvPr id="10" name="Freeform 10"/>
          <p:cNvSpPr/>
          <p:nvPr/>
        </p:nvSpPr>
        <p:spPr>
          <a:xfrm>
            <a:off x="1078192" y="3242177"/>
            <a:ext cx="2418426" cy="3615823"/>
          </a:xfrm>
          <a:custGeom>
            <a:avLst/>
            <a:gdLst/>
            <a:ahLst/>
            <a:cxnLst/>
            <a:rect l="l" t="t" r="r" b="b"/>
            <a:pathLst>
              <a:path w="2418426" h="3615823">
                <a:moveTo>
                  <a:pt x="0" y="0"/>
                </a:moveTo>
                <a:lnTo>
                  <a:pt x="2418426" y="0"/>
                </a:lnTo>
                <a:lnTo>
                  <a:pt x="2418426" y="3615823"/>
                </a:lnTo>
                <a:lnTo>
                  <a:pt x="0" y="3615823"/>
                </a:lnTo>
                <a:lnTo>
                  <a:pt x="0" y="0"/>
                </a:lnTo>
                <a:close/>
              </a:path>
            </a:pathLst>
          </a:custGeom>
          <a:blipFill>
            <a:blip r:embed="rId5"/>
            <a:stretch>
              <a:fillRect b="-578"/>
            </a:stretch>
          </a:blipFill>
        </p:spPr>
      </p:sp>
      <p:sp>
        <p:nvSpPr>
          <p:cNvPr id="11" name="TextBox 11"/>
          <p:cNvSpPr txBox="1"/>
          <p:nvPr/>
        </p:nvSpPr>
        <p:spPr>
          <a:xfrm>
            <a:off x="3955323" y="1309287"/>
            <a:ext cx="170993" cy="378209"/>
          </a:xfrm>
          <a:prstGeom prst="rect">
            <a:avLst/>
          </a:prstGeom>
        </p:spPr>
        <p:txBody>
          <a:bodyPr lIns="0" tIns="0" rIns="0" bIns="0" rtlCol="0" anchor="t">
            <a:spAutoFit/>
          </a:bodyPr>
          <a:lstStyle/>
          <a:p>
            <a:pPr algn="l">
              <a:lnSpc>
                <a:spcPts val="3079"/>
              </a:lnSpc>
            </a:pPr>
            <a:r>
              <a:rPr lang="en-US" sz="2199">
                <a:solidFill>
                  <a:srgbClr val="000000"/>
                </a:solidFill>
                <a:latin typeface="Courier New OS"/>
                <a:ea typeface="Courier New OS"/>
                <a:cs typeface="Courier New OS"/>
                <a:sym typeface="Courier New OS"/>
              </a:rPr>
              <a:t>o</a:t>
            </a:r>
          </a:p>
        </p:txBody>
      </p:sp>
      <p:sp>
        <p:nvSpPr>
          <p:cNvPr id="12" name="TextBox 12"/>
          <p:cNvSpPr txBox="1"/>
          <p:nvPr/>
        </p:nvSpPr>
        <p:spPr>
          <a:xfrm>
            <a:off x="3955323" y="2592495"/>
            <a:ext cx="170993" cy="378209"/>
          </a:xfrm>
          <a:prstGeom prst="rect">
            <a:avLst/>
          </a:prstGeom>
        </p:spPr>
        <p:txBody>
          <a:bodyPr lIns="0" tIns="0" rIns="0" bIns="0" rtlCol="0" anchor="t">
            <a:spAutoFit/>
          </a:bodyPr>
          <a:lstStyle/>
          <a:p>
            <a:pPr algn="l">
              <a:lnSpc>
                <a:spcPts val="3079"/>
              </a:lnSpc>
            </a:pPr>
            <a:r>
              <a:rPr lang="en-US" sz="2199">
                <a:solidFill>
                  <a:srgbClr val="000000"/>
                </a:solidFill>
                <a:latin typeface="Courier New OS"/>
                <a:ea typeface="Courier New OS"/>
                <a:cs typeface="Courier New OS"/>
                <a:sym typeface="Courier New OS"/>
              </a:rPr>
              <a:t>o</a:t>
            </a:r>
          </a:p>
        </p:txBody>
      </p:sp>
      <p:sp>
        <p:nvSpPr>
          <p:cNvPr id="13" name="TextBox 13"/>
          <p:cNvSpPr txBox="1"/>
          <p:nvPr/>
        </p:nvSpPr>
        <p:spPr>
          <a:xfrm>
            <a:off x="3955323" y="3534327"/>
            <a:ext cx="170993" cy="378209"/>
          </a:xfrm>
          <a:prstGeom prst="rect">
            <a:avLst/>
          </a:prstGeom>
        </p:spPr>
        <p:txBody>
          <a:bodyPr lIns="0" tIns="0" rIns="0" bIns="0" rtlCol="0" anchor="t">
            <a:spAutoFit/>
          </a:bodyPr>
          <a:lstStyle/>
          <a:p>
            <a:pPr algn="l">
              <a:lnSpc>
                <a:spcPts val="3079"/>
              </a:lnSpc>
            </a:pPr>
            <a:r>
              <a:rPr lang="en-US" sz="2199">
                <a:solidFill>
                  <a:srgbClr val="000000"/>
                </a:solidFill>
                <a:latin typeface="Courier New OS"/>
                <a:ea typeface="Courier New OS"/>
                <a:cs typeface="Courier New OS"/>
                <a:sym typeface="Courier New OS"/>
              </a:rPr>
              <a:t>o</a:t>
            </a:r>
          </a:p>
        </p:txBody>
      </p:sp>
      <p:sp>
        <p:nvSpPr>
          <p:cNvPr id="14" name="TextBox 14"/>
          <p:cNvSpPr txBox="1"/>
          <p:nvPr/>
        </p:nvSpPr>
        <p:spPr>
          <a:xfrm>
            <a:off x="3955323" y="4814487"/>
            <a:ext cx="170993" cy="378209"/>
          </a:xfrm>
          <a:prstGeom prst="rect">
            <a:avLst/>
          </a:prstGeom>
        </p:spPr>
        <p:txBody>
          <a:bodyPr lIns="0" tIns="0" rIns="0" bIns="0" rtlCol="0" anchor="t">
            <a:spAutoFit/>
          </a:bodyPr>
          <a:lstStyle/>
          <a:p>
            <a:pPr algn="l">
              <a:lnSpc>
                <a:spcPts val="3079"/>
              </a:lnSpc>
            </a:pPr>
            <a:r>
              <a:rPr lang="en-US" sz="2199">
                <a:solidFill>
                  <a:srgbClr val="000000"/>
                </a:solidFill>
                <a:latin typeface="Courier New OS"/>
                <a:ea typeface="Courier New OS"/>
                <a:cs typeface="Courier New OS"/>
                <a:sym typeface="Courier New OS"/>
              </a:rPr>
              <a:t>o</a:t>
            </a:r>
          </a:p>
        </p:txBody>
      </p:sp>
      <p:sp>
        <p:nvSpPr>
          <p:cNvPr id="15" name="TextBox 15"/>
          <p:cNvSpPr txBox="1"/>
          <p:nvPr/>
        </p:nvSpPr>
        <p:spPr>
          <a:xfrm>
            <a:off x="4298223" y="1212513"/>
            <a:ext cx="7334736" cy="5219786"/>
          </a:xfrm>
          <a:prstGeom prst="rect">
            <a:avLst/>
          </a:prstGeom>
        </p:spPr>
        <p:txBody>
          <a:bodyPr lIns="0" tIns="0" rIns="0" bIns="0" rtlCol="0" anchor="t">
            <a:spAutoFit/>
          </a:bodyPr>
          <a:lstStyle/>
          <a:p>
            <a:pPr algn="l">
              <a:lnSpc>
                <a:spcPts val="2694"/>
              </a:lnSpc>
            </a:pPr>
            <a:r>
              <a:rPr lang="en-US" sz="2199">
                <a:solidFill>
                  <a:srgbClr val="000000"/>
                </a:solidFill>
                <a:latin typeface="Raleway"/>
                <a:ea typeface="Raleway"/>
                <a:cs typeface="Raleway"/>
                <a:sym typeface="Raleway"/>
              </a:rPr>
              <a:t>Belli aralıklarla öğrencilerinize sınıf ortamında nelerin işe yaradığını nelerin onları olumsuz yönde etkilediğini sorun.</a:t>
            </a:r>
          </a:p>
          <a:p>
            <a:pPr algn="l">
              <a:lnSpc>
                <a:spcPts val="5499"/>
              </a:lnSpc>
            </a:pPr>
            <a:r>
              <a:rPr lang="en-US" sz="2199">
                <a:solidFill>
                  <a:srgbClr val="000000"/>
                </a:solidFill>
                <a:latin typeface="Raleway"/>
                <a:ea typeface="Raleway"/>
                <a:cs typeface="Raleway"/>
                <a:sym typeface="Raleway"/>
              </a:rPr>
              <a:t>Öğrencilerin geri bildirimlerine göre düzenlemeler </a:t>
            </a:r>
          </a:p>
          <a:p>
            <a:pPr algn="l">
              <a:lnSpc>
                <a:spcPts val="1099"/>
              </a:lnSpc>
            </a:pPr>
            <a:r>
              <a:rPr lang="en-US" sz="2199">
                <a:solidFill>
                  <a:srgbClr val="000000"/>
                </a:solidFill>
                <a:latin typeface="Raleway"/>
                <a:ea typeface="Raleway"/>
                <a:cs typeface="Raleway"/>
                <a:sym typeface="Raleway"/>
              </a:rPr>
              <a:t>yapın.</a:t>
            </a:r>
          </a:p>
          <a:p>
            <a:pPr algn="l">
              <a:lnSpc>
                <a:spcPts val="5499"/>
              </a:lnSpc>
            </a:pPr>
            <a:r>
              <a:rPr lang="en-US" sz="2199">
                <a:solidFill>
                  <a:srgbClr val="000000"/>
                </a:solidFill>
                <a:latin typeface="Raleway"/>
                <a:ea typeface="Raleway"/>
                <a:cs typeface="Raleway"/>
                <a:sym typeface="Raleway"/>
              </a:rPr>
              <a:t>Resim çizme, şarkı söyleme, yazma gibi etkinlikler </a:t>
            </a:r>
          </a:p>
          <a:p>
            <a:pPr algn="l">
              <a:lnSpc>
                <a:spcPts val="1099"/>
              </a:lnSpc>
            </a:pPr>
            <a:r>
              <a:rPr lang="en-US" sz="2199">
                <a:solidFill>
                  <a:srgbClr val="000000"/>
                </a:solidFill>
                <a:latin typeface="Raleway"/>
                <a:ea typeface="Raleway"/>
                <a:cs typeface="Raleway"/>
                <a:sym typeface="Raleway"/>
              </a:rPr>
              <a:t>aracılığıyla öğrencilerinizin kendilerini anlatmalarına izin </a:t>
            </a:r>
          </a:p>
          <a:p>
            <a:pPr algn="l">
              <a:lnSpc>
                <a:spcPts val="4322"/>
              </a:lnSpc>
            </a:pPr>
            <a:r>
              <a:rPr lang="en-US" sz="2199">
                <a:solidFill>
                  <a:srgbClr val="000000"/>
                </a:solidFill>
                <a:latin typeface="Raleway"/>
                <a:ea typeface="Raleway"/>
                <a:cs typeface="Raleway"/>
                <a:sym typeface="Raleway"/>
              </a:rPr>
              <a:t>verin.</a:t>
            </a:r>
          </a:p>
          <a:p>
            <a:pPr algn="l">
              <a:lnSpc>
                <a:spcPts val="5035"/>
              </a:lnSpc>
            </a:pPr>
            <a:r>
              <a:rPr lang="en-US" sz="2199">
                <a:solidFill>
                  <a:srgbClr val="000000"/>
                </a:solidFill>
                <a:latin typeface="Raleway"/>
                <a:ea typeface="Raleway"/>
                <a:cs typeface="Raleway"/>
                <a:sym typeface="Raleway"/>
              </a:rPr>
              <a:t>Tüm öğrencilerin kendini ifade ettiğinden emin olun. </a:t>
            </a:r>
          </a:p>
          <a:p>
            <a:pPr algn="l">
              <a:lnSpc>
                <a:spcPts val="1099"/>
              </a:lnSpc>
            </a:pPr>
            <a:r>
              <a:rPr lang="en-US" sz="2199">
                <a:solidFill>
                  <a:srgbClr val="000000"/>
                </a:solidFill>
                <a:latin typeface="Raleway"/>
                <a:ea typeface="Raleway"/>
                <a:cs typeface="Raleway"/>
                <a:sym typeface="Raleway"/>
              </a:rPr>
              <a:t>‘‘Paylaştığın için teşekkür ederim. Peki bu konudaki </a:t>
            </a:r>
          </a:p>
          <a:p>
            <a:pPr algn="l">
              <a:lnSpc>
                <a:spcPts val="4276"/>
              </a:lnSpc>
            </a:pPr>
            <a:r>
              <a:rPr lang="en-US" sz="2199">
                <a:solidFill>
                  <a:srgbClr val="000000"/>
                </a:solidFill>
                <a:latin typeface="Raleway"/>
                <a:ea typeface="Raleway"/>
                <a:cs typeface="Raleway"/>
                <a:sym typeface="Raleway"/>
              </a:rPr>
              <a:t>düşüncen nedir?’’ veya ‘‘Güzel bir fikir. Bu fikri dile </a:t>
            </a:r>
          </a:p>
          <a:p>
            <a:pPr algn="l">
              <a:lnSpc>
                <a:spcPts val="1148"/>
              </a:lnSpc>
            </a:pPr>
            <a:r>
              <a:rPr lang="en-US" sz="2199">
                <a:solidFill>
                  <a:srgbClr val="000000"/>
                </a:solidFill>
                <a:latin typeface="Raleway"/>
                <a:ea typeface="Raleway"/>
                <a:cs typeface="Raleway"/>
                <a:sym typeface="Raleway"/>
              </a:rPr>
              <a:t>getirmenin nedenleri nedir?’’ gibi sorularla öğrencinizi </a:t>
            </a:r>
          </a:p>
          <a:p>
            <a:pPr algn="l">
              <a:lnSpc>
                <a:spcPts val="4228"/>
              </a:lnSpc>
            </a:pPr>
            <a:r>
              <a:rPr lang="en-US" sz="2199">
                <a:solidFill>
                  <a:srgbClr val="000000"/>
                </a:solidFill>
                <a:latin typeface="Raleway"/>
                <a:ea typeface="Raleway"/>
                <a:cs typeface="Raleway"/>
                <a:sym typeface="Raleway"/>
              </a:rPr>
              <a:t>konuşmaya teşvik edin.</a:t>
            </a:r>
          </a:p>
        </p:txBody>
      </p:sp>
      <p:sp>
        <p:nvSpPr>
          <p:cNvPr id="16" name="TextBox 16"/>
          <p:cNvSpPr txBox="1"/>
          <p:nvPr/>
        </p:nvSpPr>
        <p:spPr>
          <a:xfrm>
            <a:off x="3786188" y="20869"/>
            <a:ext cx="4703836" cy="482765"/>
          </a:xfrm>
          <a:prstGeom prst="rect">
            <a:avLst/>
          </a:prstGeom>
        </p:spPr>
        <p:txBody>
          <a:bodyPr lIns="0" tIns="0" rIns="0" bIns="0" rtlCol="0" anchor="t">
            <a:spAutoFit/>
          </a:bodyPr>
          <a:lstStyle/>
          <a:p>
            <a:pPr algn="l">
              <a:lnSpc>
                <a:spcPts val="3843"/>
              </a:lnSpc>
            </a:pPr>
            <a:r>
              <a:rPr lang="en-US" sz="2745" spc="52">
                <a:solidFill>
                  <a:srgbClr val="FFFFFF"/>
                </a:solidFill>
                <a:latin typeface="Raleway Light"/>
                <a:ea typeface="Raleway Light"/>
                <a:cs typeface="Raleway Light"/>
                <a:sym typeface="Raleway Light"/>
              </a:rPr>
              <a:t>Öğrenci Destekleme Yolları</a:t>
            </a:r>
          </a:p>
        </p:txBody>
      </p:sp>
      <p:sp>
        <p:nvSpPr>
          <p:cNvPr id="17" name="TextBox 17"/>
          <p:cNvSpPr txBox="1"/>
          <p:nvPr/>
        </p:nvSpPr>
        <p:spPr>
          <a:xfrm>
            <a:off x="1010136" y="2462479"/>
            <a:ext cx="1813760" cy="1071372"/>
          </a:xfrm>
          <a:prstGeom prst="rect">
            <a:avLst/>
          </a:prstGeom>
        </p:spPr>
        <p:txBody>
          <a:bodyPr lIns="0" tIns="0" rIns="0" bIns="0" rtlCol="0" anchor="t">
            <a:spAutoFit/>
          </a:bodyPr>
          <a:lstStyle/>
          <a:p>
            <a:pPr algn="l">
              <a:lnSpc>
                <a:spcPts val="4294"/>
              </a:lnSpc>
            </a:pPr>
            <a:r>
              <a:rPr lang="en-US" sz="3600" b="1" spc="39">
                <a:solidFill>
                  <a:srgbClr val="3B3838"/>
                </a:solidFill>
                <a:latin typeface="IBM Plex Sans Bold"/>
                <a:ea typeface="IBM Plex Sans Bold"/>
                <a:cs typeface="IBM Plex Sans Bold"/>
                <a:sym typeface="IBM Plex Sans Bold"/>
              </a:rPr>
              <a:t>Sorun, Dinleyin</a:t>
            </a:r>
          </a:p>
        </p:txBody>
      </p:sp>
      <p:sp>
        <p:nvSpPr>
          <p:cNvPr id="18" name="TextBox 18"/>
          <p:cNvSpPr txBox="1"/>
          <p:nvPr/>
        </p:nvSpPr>
        <p:spPr>
          <a:xfrm>
            <a:off x="1030176" y="1561671"/>
            <a:ext cx="260737" cy="307638"/>
          </a:xfrm>
          <a:prstGeom prst="rect">
            <a:avLst/>
          </a:prstGeom>
        </p:spPr>
        <p:txBody>
          <a:bodyPr lIns="0" tIns="0" rIns="0" bIns="0" rtlCol="0" anchor="t">
            <a:spAutoFit/>
          </a:bodyPr>
          <a:lstStyle/>
          <a:p>
            <a:pPr algn="l">
              <a:lnSpc>
                <a:spcPts val="2520"/>
              </a:lnSpc>
            </a:pPr>
            <a:r>
              <a:rPr lang="en-US" sz="1800" spc="-21">
                <a:solidFill>
                  <a:srgbClr val="3B3838"/>
                </a:solidFill>
                <a:latin typeface="Open Sans"/>
                <a:ea typeface="Open Sans"/>
                <a:cs typeface="Open Sans"/>
                <a:sym typeface="Open Sans"/>
              </a:rPr>
              <a:t>01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544020" y="1311145"/>
            <a:ext cx="2640463" cy="3068641"/>
            <a:chOff x="0" y="0"/>
            <a:chExt cx="2640457" cy="3068650"/>
          </a:xfrm>
        </p:grpSpPr>
        <p:sp>
          <p:nvSpPr>
            <p:cNvPr id="3" name="Freeform 3"/>
            <p:cNvSpPr/>
            <p:nvPr/>
          </p:nvSpPr>
          <p:spPr>
            <a:xfrm>
              <a:off x="63500" y="63500"/>
              <a:ext cx="2482215" cy="2941574"/>
            </a:xfrm>
            <a:custGeom>
              <a:avLst/>
              <a:gdLst/>
              <a:ahLst/>
              <a:cxnLst/>
              <a:rect l="l" t="t" r="r" b="b"/>
              <a:pathLst>
                <a:path w="2482215" h="2941574">
                  <a:moveTo>
                    <a:pt x="340614" y="0"/>
                  </a:moveTo>
                  <a:cubicBezTo>
                    <a:pt x="152527" y="1524"/>
                    <a:pt x="0" y="154940"/>
                    <a:pt x="0" y="343408"/>
                  </a:cubicBezTo>
                  <a:lnTo>
                    <a:pt x="0" y="2598166"/>
                  </a:lnTo>
                  <a:cubicBezTo>
                    <a:pt x="0" y="2787523"/>
                    <a:pt x="154051" y="2941574"/>
                    <a:pt x="343408" y="2941574"/>
                  </a:cubicBezTo>
                  <a:lnTo>
                    <a:pt x="2138807" y="2941574"/>
                  </a:lnTo>
                  <a:cubicBezTo>
                    <a:pt x="2328164" y="2941574"/>
                    <a:pt x="2482215" y="2787523"/>
                    <a:pt x="2482215" y="2598166"/>
                  </a:cubicBezTo>
                  <a:lnTo>
                    <a:pt x="2482215" y="2081911"/>
                  </a:lnTo>
                  <a:cubicBezTo>
                    <a:pt x="2482215" y="2075688"/>
                    <a:pt x="2477135" y="2070608"/>
                    <a:pt x="2470912" y="2070608"/>
                  </a:cubicBezTo>
                  <a:cubicBezTo>
                    <a:pt x="2464689" y="2070608"/>
                    <a:pt x="2459609" y="2075688"/>
                    <a:pt x="2459609" y="2081911"/>
                  </a:cubicBezTo>
                  <a:lnTo>
                    <a:pt x="2459609" y="2598166"/>
                  </a:lnTo>
                  <a:cubicBezTo>
                    <a:pt x="2459609" y="2775077"/>
                    <a:pt x="2315718" y="2918968"/>
                    <a:pt x="2138934" y="2918968"/>
                  </a:cubicBezTo>
                  <a:lnTo>
                    <a:pt x="343408" y="2918968"/>
                  </a:lnTo>
                  <a:cubicBezTo>
                    <a:pt x="166624" y="2918968"/>
                    <a:pt x="22733" y="2775077"/>
                    <a:pt x="22733" y="2598166"/>
                  </a:cubicBezTo>
                  <a:lnTo>
                    <a:pt x="22733" y="343408"/>
                  </a:lnTo>
                  <a:cubicBezTo>
                    <a:pt x="22733" y="166497"/>
                    <a:pt x="166624" y="22606"/>
                    <a:pt x="343408" y="22606"/>
                  </a:cubicBezTo>
                  <a:lnTo>
                    <a:pt x="1245362" y="22606"/>
                  </a:lnTo>
                  <a:cubicBezTo>
                    <a:pt x="1251585" y="22606"/>
                    <a:pt x="1256665" y="17526"/>
                    <a:pt x="1256665" y="11303"/>
                  </a:cubicBezTo>
                  <a:cubicBezTo>
                    <a:pt x="1256665" y="5207"/>
                    <a:pt x="1251839" y="254"/>
                    <a:pt x="1245870" y="0"/>
                  </a:cubicBezTo>
                  <a:close/>
                </a:path>
              </a:pathLst>
            </a:custGeom>
            <a:solidFill>
              <a:srgbClr val="F5A17C"/>
            </a:solidFill>
          </p:spPr>
        </p:sp>
        <p:sp>
          <p:nvSpPr>
            <p:cNvPr id="4" name="Freeform 4"/>
            <p:cNvSpPr/>
            <p:nvPr/>
          </p:nvSpPr>
          <p:spPr>
            <a:xfrm>
              <a:off x="2491867" y="2105025"/>
              <a:ext cx="85090" cy="85090"/>
            </a:xfrm>
            <a:custGeom>
              <a:avLst/>
              <a:gdLst/>
              <a:ahLst/>
              <a:cxnLst/>
              <a:rect l="l" t="t" r="r" b="b"/>
              <a:pathLst>
                <a:path w="85090" h="85090">
                  <a:moveTo>
                    <a:pt x="0" y="42545"/>
                  </a:moveTo>
                  <a:cubicBezTo>
                    <a:pt x="0" y="19050"/>
                    <a:pt x="19050" y="0"/>
                    <a:pt x="42545" y="0"/>
                  </a:cubicBezTo>
                  <a:cubicBezTo>
                    <a:pt x="66040" y="0"/>
                    <a:pt x="85090" y="19050"/>
                    <a:pt x="85090" y="42545"/>
                  </a:cubicBezTo>
                  <a:cubicBezTo>
                    <a:pt x="85090" y="66040"/>
                    <a:pt x="66040" y="85090"/>
                    <a:pt x="42545" y="85090"/>
                  </a:cubicBezTo>
                  <a:cubicBezTo>
                    <a:pt x="19050" y="85090"/>
                    <a:pt x="0" y="66040"/>
                    <a:pt x="0" y="42545"/>
                  </a:cubicBezTo>
                </a:path>
              </a:pathLst>
            </a:custGeom>
            <a:solidFill>
              <a:srgbClr val="F5A17C"/>
            </a:solidFill>
          </p:spPr>
        </p:sp>
        <p:sp>
          <p:nvSpPr>
            <p:cNvPr id="5" name="Freeform 5"/>
            <p:cNvSpPr/>
            <p:nvPr/>
          </p:nvSpPr>
          <p:spPr>
            <a:xfrm>
              <a:off x="240919" y="190246"/>
              <a:ext cx="2180082" cy="487045"/>
            </a:xfrm>
            <a:custGeom>
              <a:avLst/>
              <a:gdLst/>
              <a:ahLst/>
              <a:cxnLst/>
              <a:rect l="l" t="t" r="r" b="b"/>
              <a:pathLst>
                <a:path w="2180082" h="487045">
                  <a:moveTo>
                    <a:pt x="239141" y="487045"/>
                  </a:moveTo>
                  <a:lnTo>
                    <a:pt x="1935353" y="487045"/>
                  </a:lnTo>
                  <a:cubicBezTo>
                    <a:pt x="2070481" y="487045"/>
                    <a:pt x="2180082" y="377444"/>
                    <a:pt x="2180082" y="242316"/>
                  </a:cubicBezTo>
                  <a:lnTo>
                    <a:pt x="2180082" y="233553"/>
                  </a:lnTo>
                  <a:cubicBezTo>
                    <a:pt x="2180082" y="104521"/>
                    <a:pt x="2075561" y="0"/>
                    <a:pt x="1946529" y="0"/>
                  </a:cubicBezTo>
                  <a:lnTo>
                    <a:pt x="239141" y="0"/>
                  </a:lnTo>
                  <a:cubicBezTo>
                    <a:pt x="107061" y="0"/>
                    <a:pt x="0" y="107061"/>
                    <a:pt x="0" y="239141"/>
                  </a:cubicBezTo>
                  <a:lnTo>
                    <a:pt x="0" y="247904"/>
                  </a:lnTo>
                  <a:cubicBezTo>
                    <a:pt x="0" y="379984"/>
                    <a:pt x="107061" y="487045"/>
                    <a:pt x="239141" y="487045"/>
                  </a:cubicBezTo>
                </a:path>
              </a:pathLst>
            </a:custGeom>
            <a:solidFill>
              <a:srgbClr val="F5A17C"/>
            </a:solidFill>
          </p:spPr>
        </p:sp>
      </p:grpSp>
      <p:grpSp>
        <p:nvGrpSpPr>
          <p:cNvPr id="6" name="Group 6"/>
          <p:cNvGrpSpPr>
            <a:grpSpLocks noChangeAspect="1"/>
          </p:cNvGrpSpPr>
          <p:nvPr/>
        </p:nvGrpSpPr>
        <p:grpSpPr>
          <a:xfrm>
            <a:off x="0" y="2"/>
            <a:ext cx="12192000" cy="577853"/>
            <a:chOff x="0" y="0"/>
            <a:chExt cx="12192000" cy="577850"/>
          </a:xfrm>
        </p:grpSpPr>
        <p:sp>
          <p:nvSpPr>
            <p:cNvPr id="7" name="Freeform 7"/>
            <p:cNvSpPr/>
            <p:nvPr/>
          </p:nvSpPr>
          <p:spPr>
            <a:xfrm>
              <a:off x="0" y="0"/>
              <a:ext cx="12192000" cy="577850"/>
            </a:xfrm>
            <a:custGeom>
              <a:avLst/>
              <a:gdLst/>
              <a:ahLst/>
              <a:cxnLst/>
              <a:rect l="l" t="t" r="r" b="b"/>
              <a:pathLst>
                <a:path w="12192000" h="577850">
                  <a:moveTo>
                    <a:pt x="0" y="0"/>
                  </a:moveTo>
                  <a:lnTo>
                    <a:pt x="12192000" y="0"/>
                  </a:lnTo>
                  <a:lnTo>
                    <a:pt x="12192000" y="577850"/>
                  </a:lnTo>
                  <a:lnTo>
                    <a:pt x="0" y="577850"/>
                  </a:lnTo>
                  <a:close/>
                </a:path>
              </a:pathLst>
            </a:custGeom>
            <a:solidFill>
              <a:srgbClr val="7FCCBE"/>
            </a:solidFill>
          </p:spPr>
        </p:sp>
      </p:grpSp>
      <p:sp>
        <p:nvSpPr>
          <p:cNvPr id="8" name="Freeform 8"/>
          <p:cNvSpPr/>
          <p:nvPr/>
        </p:nvSpPr>
        <p:spPr>
          <a:xfrm>
            <a:off x="3636616" y="1160202"/>
            <a:ext cx="7981788" cy="5697798"/>
          </a:xfrm>
          <a:custGeom>
            <a:avLst/>
            <a:gdLst/>
            <a:ahLst/>
            <a:cxnLst/>
            <a:rect l="l" t="t" r="r" b="b"/>
            <a:pathLst>
              <a:path w="7981788" h="5697798">
                <a:moveTo>
                  <a:pt x="0" y="0"/>
                </a:moveTo>
                <a:lnTo>
                  <a:pt x="7981788" y="0"/>
                </a:lnTo>
                <a:lnTo>
                  <a:pt x="7981788" y="5697798"/>
                </a:lnTo>
                <a:lnTo>
                  <a:pt x="0" y="569779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9" name="Freeform 9"/>
          <p:cNvSpPr/>
          <p:nvPr/>
        </p:nvSpPr>
        <p:spPr>
          <a:xfrm>
            <a:off x="877824" y="1514856"/>
            <a:ext cx="573024" cy="515112"/>
          </a:xfrm>
          <a:custGeom>
            <a:avLst/>
            <a:gdLst/>
            <a:ahLst/>
            <a:cxnLst/>
            <a:rect l="l" t="t" r="r" b="b"/>
            <a:pathLst>
              <a:path w="573024" h="515112">
                <a:moveTo>
                  <a:pt x="0" y="0"/>
                </a:moveTo>
                <a:lnTo>
                  <a:pt x="573024" y="0"/>
                </a:lnTo>
                <a:lnTo>
                  <a:pt x="573024" y="515112"/>
                </a:lnTo>
                <a:lnTo>
                  <a:pt x="0" y="515112"/>
                </a:lnTo>
                <a:lnTo>
                  <a:pt x="0" y="0"/>
                </a:lnTo>
                <a:close/>
              </a:path>
            </a:pathLst>
          </a:custGeom>
          <a:blipFill>
            <a:blip r:embed="rId4"/>
            <a:stretch>
              <a:fillRect/>
            </a:stretch>
          </a:blipFill>
        </p:spPr>
      </p:sp>
      <p:sp>
        <p:nvSpPr>
          <p:cNvPr id="10" name="Freeform 10"/>
          <p:cNvSpPr/>
          <p:nvPr/>
        </p:nvSpPr>
        <p:spPr>
          <a:xfrm>
            <a:off x="1078192" y="3242177"/>
            <a:ext cx="2418426" cy="3615823"/>
          </a:xfrm>
          <a:custGeom>
            <a:avLst/>
            <a:gdLst/>
            <a:ahLst/>
            <a:cxnLst/>
            <a:rect l="l" t="t" r="r" b="b"/>
            <a:pathLst>
              <a:path w="2418426" h="3615823">
                <a:moveTo>
                  <a:pt x="0" y="0"/>
                </a:moveTo>
                <a:lnTo>
                  <a:pt x="2418426" y="0"/>
                </a:lnTo>
                <a:lnTo>
                  <a:pt x="2418426" y="3615823"/>
                </a:lnTo>
                <a:lnTo>
                  <a:pt x="0" y="3615823"/>
                </a:lnTo>
                <a:lnTo>
                  <a:pt x="0" y="0"/>
                </a:lnTo>
                <a:close/>
              </a:path>
            </a:pathLst>
          </a:custGeom>
          <a:blipFill>
            <a:blip r:embed="rId5"/>
            <a:stretch>
              <a:fillRect b="-578"/>
            </a:stretch>
          </a:blipFill>
        </p:spPr>
      </p:sp>
      <p:sp>
        <p:nvSpPr>
          <p:cNvPr id="11" name="TextBox 11"/>
          <p:cNvSpPr txBox="1"/>
          <p:nvPr/>
        </p:nvSpPr>
        <p:spPr>
          <a:xfrm>
            <a:off x="3989746" y="2119732"/>
            <a:ext cx="186538" cy="417795"/>
          </a:xfrm>
          <a:prstGeom prst="rect">
            <a:avLst/>
          </a:prstGeom>
        </p:spPr>
        <p:txBody>
          <a:bodyPr lIns="0" tIns="0" rIns="0" bIns="0" rtlCol="0" anchor="t">
            <a:spAutoFit/>
          </a:bodyPr>
          <a:lstStyle/>
          <a:p>
            <a:pPr algn="l">
              <a:lnSpc>
                <a:spcPts val="3359"/>
              </a:lnSpc>
            </a:pPr>
            <a:r>
              <a:rPr lang="en-US" sz="2400">
                <a:solidFill>
                  <a:srgbClr val="000000"/>
                </a:solidFill>
                <a:latin typeface="Courier New OS"/>
                <a:ea typeface="Courier New OS"/>
                <a:cs typeface="Courier New OS"/>
                <a:sym typeface="Courier New OS"/>
              </a:rPr>
              <a:t>o</a:t>
            </a:r>
          </a:p>
        </p:txBody>
      </p:sp>
      <p:sp>
        <p:nvSpPr>
          <p:cNvPr id="12" name="TextBox 12"/>
          <p:cNvSpPr txBox="1"/>
          <p:nvPr/>
        </p:nvSpPr>
        <p:spPr>
          <a:xfrm>
            <a:off x="4332646" y="1972589"/>
            <a:ext cx="6997027" cy="3773729"/>
          </a:xfrm>
          <a:prstGeom prst="rect">
            <a:avLst/>
          </a:prstGeom>
        </p:spPr>
        <p:txBody>
          <a:bodyPr lIns="0" tIns="0" rIns="0" bIns="0" rtlCol="0" anchor="t">
            <a:spAutoFit/>
          </a:bodyPr>
          <a:lstStyle/>
          <a:p>
            <a:pPr algn="l">
              <a:lnSpc>
                <a:spcPts val="3309"/>
              </a:lnSpc>
            </a:pPr>
            <a:r>
              <a:rPr lang="en-US" sz="2400">
                <a:solidFill>
                  <a:srgbClr val="000000"/>
                </a:solidFill>
                <a:latin typeface="Raleway"/>
                <a:ea typeface="Raleway"/>
                <a:cs typeface="Raleway"/>
                <a:sym typeface="Raleway"/>
              </a:rPr>
              <a:t>Öğrencilerin sosyal duygusal becerileri üzerinde düşünebilecekleri ve kendilerini değerlendirebilecekleri sorular sorun ve yarım kalmış cümleleri veya hik</a:t>
            </a:r>
            <a:r>
              <a:rPr lang="en-US" sz="2400">
                <a:solidFill>
                  <a:srgbClr val="262626"/>
                </a:solidFill>
                <a:latin typeface="Raleway"/>
                <a:ea typeface="Raleway"/>
                <a:cs typeface="Raleway"/>
                <a:sym typeface="Raleway"/>
              </a:rPr>
              <a:t>â</a:t>
            </a:r>
            <a:r>
              <a:rPr lang="en-US" sz="2400">
                <a:solidFill>
                  <a:srgbClr val="000000"/>
                </a:solidFill>
                <a:latin typeface="Raleway"/>
                <a:ea typeface="Raleway"/>
                <a:cs typeface="Raleway"/>
                <a:sym typeface="Raleway"/>
              </a:rPr>
              <a:t>yeleri tamamlamalarını isteyin. Bu tür çalışmaları serbest zamanlarda yapmaları için öğrencileri teşvik edin. Ders içeriğinin yoğun olduğu bir günde kısa bir mola vererek bu tür çalışmalara sınıf içinde yer verin. </a:t>
            </a:r>
          </a:p>
        </p:txBody>
      </p:sp>
      <p:sp>
        <p:nvSpPr>
          <p:cNvPr id="13" name="TextBox 13"/>
          <p:cNvSpPr txBox="1"/>
          <p:nvPr/>
        </p:nvSpPr>
        <p:spPr>
          <a:xfrm>
            <a:off x="3786188" y="20869"/>
            <a:ext cx="4703836" cy="482765"/>
          </a:xfrm>
          <a:prstGeom prst="rect">
            <a:avLst/>
          </a:prstGeom>
        </p:spPr>
        <p:txBody>
          <a:bodyPr lIns="0" tIns="0" rIns="0" bIns="0" rtlCol="0" anchor="t">
            <a:spAutoFit/>
          </a:bodyPr>
          <a:lstStyle/>
          <a:p>
            <a:pPr algn="l">
              <a:lnSpc>
                <a:spcPts val="3843"/>
              </a:lnSpc>
            </a:pPr>
            <a:r>
              <a:rPr lang="en-US" sz="2745" spc="52">
                <a:solidFill>
                  <a:srgbClr val="FFFFFF"/>
                </a:solidFill>
                <a:latin typeface="Raleway Light"/>
                <a:ea typeface="Raleway Light"/>
                <a:cs typeface="Raleway Light"/>
                <a:sym typeface="Raleway Light"/>
              </a:rPr>
              <a:t>Öğrenci Destekleme Yolları</a:t>
            </a:r>
          </a:p>
        </p:txBody>
      </p:sp>
      <p:sp>
        <p:nvSpPr>
          <p:cNvPr id="14" name="TextBox 14"/>
          <p:cNvSpPr txBox="1"/>
          <p:nvPr/>
        </p:nvSpPr>
        <p:spPr>
          <a:xfrm>
            <a:off x="1010136" y="2462479"/>
            <a:ext cx="1813760" cy="1071372"/>
          </a:xfrm>
          <a:prstGeom prst="rect">
            <a:avLst/>
          </a:prstGeom>
        </p:spPr>
        <p:txBody>
          <a:bodyPr lIns="0" tIns="0" rIns="0" bIns="0" rtlCol="0" anchor="t">
            <a:spAutoFit/>
          </a:bodyPr>
          <a:lstStyle/>
          <a:p>
            <a:pPr algn="l">
              <a:lnSpc>
                <a:spcPts val="4294"/>
              </a:lnSpc>
            </a:pPr>
            <a:r>
              <a:rPr lang="en-US" sz="3600" b="1" spc="39">
                <a:solidFill>
                  <a:srgbClr val="3B3838"/>
                </a:solidFill>
                <a:latin typeface="IBM Plex Sans Bold"/>
                <a:ea typeface="IBM Plex Sans Bold"/>
                <a:cs typeface="IBM Plex Sans Bold"/>
                <a:sym typeface="IBM Plex Sans Bold"/>
              </a:rPr>
              <a:t>Sorun, Dinleyin</a:t>
            </a:r>
          </a:p>
        </p:txBody>
      </p:sp>
      <p:sp>
        <p:nvSpPr>
          <p:cNvPr id="15" name="TextBox 15"/>
          <p:cNvSpPr txBox="1"/>
          <p:nvPr/>
        </p:nvSpPr>
        <p:spPr>
          <a:xfrm>
            <a:off x="1030176" y="1561671"/>
            <a:ext cx="260737" cy="307638"/>
          </a:xfrm>
          <a:prstGeom prst="rect">
            <a:avLst/>
          </a:prstGeom>
        </p:spPr>
        <p:txBody>
          <a:bodyPr lIns="0" tIns="0" rIns="0" bIns="0" rtlCol="0" anchor="t">
            <a:spAutoFit/>
          </a:bodyPr>
          <a:lstStyle/>
          <a:p>
            <a:pPr algn="l">
              <a:lnSpc>
                <a:spcPts val="2520"/>
              </a:lnSpc>
            </a:pPr>
            <a:r>
              <a:rPr lang="en-US" sz="1800" spc="-21">
                <a:solidFill>
                  <a:srgbClr val="3B3838"/>
                </a:solidFill>
                <a:latin typeface="Open Sans"/>
                <a:ea typeface="Open Sans"/>
                <a:cs typeface="Open Sans"/>
                <a:sym typeface="Open Sans"/>
              </a:rPr>
              <a:t>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636616" y="1160202"/>
            <a:ext cx="7981788" cy="5697798"/>
          </a:xfrm>
          <a:custGeom>
            <a:avLst/>
            <a:gdLst/>
            <a:ahLst/>
            <a:cxnLst/>
            <a:rect l="l" t="t" r="r" b="b"/>
            <a:pathLst>
              <a:path w="7981788" h="5697798">
                <a:moveTo>
                  <a:pt x="0" y="0"/>
                </a:moveTo>
                <a:lnTo>
                  <a:pt x="7981788" y="0"/>
                </a:lnTo>
                <a:lnTo>
                  <a:pt x="7981788" y="5697798"/>
                </a:lnTo>
                <a:lnTo>
                  <a:pt x="0" y="569779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315639" y="1230630"/>
            <a:ext cx="3039304" cy="4325217"/>
          </a:xfrm>
          <a:custGeom>
            <a:avLst/>
            <a:gdLst/>
            <a:ahLst/>
            <a:cxnLst/>
            <a:rect l="l" t="t" r="r" b="b"/>
            <a:pathLst>
              <a:path w="3039304" h="4325217">
                <a:moveTo>
                  <a:pt x="0" y="0"/>
                </a:moveTo>
                <a:lnTo>
                  <a:pt x="3039304" y="0"/>
                </a:lnTo>
                <a:lnTo>
                  <a:pt x="3039304" y="4325217"/>
                </a:lnTo>
                <a:lnTo>
                  <a:pt x="0" y="4325217"/>
                </a:lnTo>
                <a:lnTo>
                  <a:pt x="0" y="0"/>
                </a:lnTo>
                <a:close/>
              </a:path>
            </a:pathLst>
          </a:custGeom>
          <a:blipFill>
            <a:blip r:embed="rId4"/>
            <a:stretch>
              <a:fillRect l="-111069" r="-326796"/>
            </a:stretch>
          </a:blipFill>
        </p:spPr>
      </p:sp>
      <p:sp>
        <p:nvSpPr>
          <p:cNvPr id="4" name="Freeform 4"/>
          <p:cNvSpPr/>
          <p:nvPr/>
        </p:nvSpPr>
        <p:spPr>
          <a:xfrm>
            <a:off x="871728" y="2100072"/>
            <a:ext cx="621792" cy="515112"/>
          </a:xfrm>
          <a:custGeom>
            <a:avLst/>
            <a:gdLst/>
            <a:ahLst/>
            <a:cxnLst/>
            <a:rect l="l" t="t" r="r" b="b"/>
            <a:pathLst>
              <a:path w="621792" h="515112">
                <a:moveTo>
                  <a:pt x="0" y="0"/>
                </a:moveTo>
                <a:lnTo>
                  <a:pt x="621792" y="0"/>
                </a:lnTo>
                <a:lnTo>
                  <a:pt x="621792" y="515112"/>
                </a:lnTo>
                <a:lnTo>
                  <a:pt x="0" y="515112"/>
                </a:lnTo>
                <a:lnTo>
                  <a:pt x="0" y="0"/>
                </a:lnTo>
                <a:close/>
              </a:path>
            </a:pathLst>
          </a:custGeom>
          <a:blipFill>
            <a:blip r:embed="rId5"/>
            <a:stretch>
              <a:fillRect/>
            </a:stretch>
          </a:blipFill>
        </p:spPr>
      </p:sp>
      <p:sp>
        <p:nvSpPr>
          <p:cNvPr id="5" name="Freeform 5"/>
          <p:cNvSpPr/>
          <p:nvPr/>
        </p:nvSpPr>
        <p:spPr>
          <a:xfrm>
            <a:off x="0" y="3911746"/>
            <a:ext cx="3836441" cy="2946254"/>
          </a:xfrm>
          <a:custGeom>
            <a:avLst/>
            <a:gdLst/>
            <a:ahLst/>
            <a:cxnLst/>
            <a:rect l="l" t="t" r="r" b="b"/>
            <a:pathLst>
              <a:path w="3836441" h="2946254">
                <a:moveTo>
                  <a:pt x="0" y="0"/>
                </a:moveTo>
                <a:lnTo>
                  <a:pt x="3836441" y="0"/>
                </a:lnTo>
                <a:lnTo>
                  <a:pt x="3836441" y="2946254"/>
                </a:lnTo>
                <a:lnTo>
                  <a:pt x="0" y="2946254"/>
                </a:lnTo>
                <a:lnTo>
                  <a:pt x="0" y="0"/>
                </a:lnTo>
                <a:close/>
              </a:path>
            </a:pathLst>
          </a:custGeom>
          <a:blipFill>
            <a:blip r:embed="rId6"/>
            <a:stretch>
              <a:fillRect/>
            </a:stretch>
          </a:blipFill>
        </p:spPr>
      </p:sp>
      <p:grpSp>
        <p:nvGrpSpPr>
          <p:cNvPr id="6" name="Group 6"/>
          <p:cNvGrpSpPr>
            <a:grpSpLocks noChangeAspect="1"/>
          </p:cNvGrpSpPr>
          <p:nvPr/>
        </p:nvGrpSpPr>
        <p:grpSpPr>
          <a:xfrm>
            <a:off x="0" y="2"/>
            <a:ext cx="12192000" cy="577853"/>
            <a:chOff x="0" y="0"/>
            <a:chExt cx="12192000" cy="577850"/>
          </a:xfrm>
        </p:grpSpPr>
        <p:sp>
          <p:nvSpPr>
            <p:cNvPr id="7" name="Freeform 7"/>
            <p:cNvSpPr/>
            <p:nvPr/>
          </p:nvSpPr>
          <p:spPr>
            <a:xfrm>
              <a:off x="0" y="0"/>
              <a:ext cx="12192000" cy="577850"/>
            </a:xfrm>
            <a:custGeom>
              <a:avLst/>
              <a:gdLst/>
              <a:ahLst/>
              <a:cxnLst/>
              <a:rect l="l" t="t" r="r" b="b"/>
              <a:pathLst>
                <a:path w="12192000" h="577850">
                  <a:moveTo>
                    <a:pt x="0" y="0"/>
                  </a:moveTo>
                  <a:lnTo>
                    <a:pt x="12192000" y="0"/>
                  </a:lnTo>
                  <a:lnTo>
                    <a:pt x="12192000" y="577850"/>
                  </a:lnTo>
                  <a:lnTo>
                    <a:pt x="0" y="577850"/>
                  </a:lnTo>
                  <a:close/>
                </a:path>
              </a:pathLst>
            </a:custGeom>
            <a:solidFill>
              <a:srgbClr val="7FCCBE"/>
            </a:solidFill>
          </p:spPr>
        </p:sp>
      </p:grpSp>
      <p:sp>
        <p:nvSpPr>
          <p:cNvPr id="8" name="TextBox 8"/>
          <p:cNvSpPr txBox="1"/>
          <p:nvPr/>
        </p:nvSpPr>
        <p:spPr>
          <a:xfrm>
            <a:off x="730015" y="3047314"/>
            <a:ext cx="2875988" cy="1641729"/>
          </a:xfrm>
          <a:prstGeom prst="rect">
            <a:avLst/>
          </a:prstGeom>
        </p:spPr>
        <p:txBody>
          <a:bodyPr lIns="0" tIns="0" rIns="0" bIns="0" rtlCol="0" anchor="t">
            <a:spAutoFit/>
          </a:bodyPr>
          <a:lstStyle/>
          <a:p>
            <a:pPr algn="l">
              <a:lnSpc>
                <a:spcPts val="4377"/>
              </a:lnSpc>
            </a:pPr>
            <a:r>
              <a:rPr lang="en-US" sz="3600" b="1" spc="39">
                <a:solidFill>
                  <a:srgbClr val="000000"/>
                </a:solidFill>
                <a:latin typeface="IBM Plex Sans Bold"/>
                <a:ea typeface="IBM Plex Sans Bold"/>
                <a:cs typeface="IBM Plex Sans Bold"/>
                <a:sym typeface="IBM Plex Sans Bold"/>
              </a:rPr>
              <a:t>Gözlemleyin ‘Orada’  Olun</a:t>
            </a:r>
          </a:p>
        </p:txBody>
      </p:sp>
      <p:sp>
        <p:nvSpPr>
          <p:cNvPr id="9" name="TextBox 9"/>
          <p:cNvSpPr txBox="1"/>
          <p:nvPr/>
        </p:nvSpPr>
        <p:spPr>
          <a:xfrm>
            <a:off x="1021728" y="2143839"/>
            <a:ext cx="311334" cy="307638"/>
          </a:xfrm>
          <a:prstGeom prst="rect">
            <a:avLst/>
          </a:prstGeom>
        </p:spPr>
        <p:txBody>
          <a:bodyPr lIns="0" tIns="0" rIns="0" bIns="0" rtlCol="0" anchor="t">
            <a:spAutoFit/>
          </a:bodyPr>
          <a:lstStyle/>
          <a:p>
            <a:pPr algn="l">
              <a:lnSpc>
                <a:spcPts val="2520"/>
              </a:lnSpc>
            </a:pPr>
            <a:r>
              <a:rPr lang="en-US" sz="1800" spc="-21">
                <a:solidFill>
                  <a:srgbClr val="3B3838"/>
                </a:solidFill>
                <a:latin typeface="Open Sans"/>
                <a:ea typeface="Open Sans"/>
                <a:cs typeface="Open Sans"/>
                <a:sym typeface="Open Sans"/>
              </a:rPr>
              <a:t>02</a:t>
            </a:r>
          </a:p>
        </p:txBody>
      </p:sp>
      <p:sp>
        <p:nvSpPr>
          <p:cNvPr id="10" name="TextBox 10"/>
          <p:cNvSpPr txBox="1"/>
          <p:nvPr/>
        </p:nvSpPr>
        <p:spPr>
          <a:xfrm>
            <a:off x="3958428" y="1681124"/>
            <a:ext cx="163220" cy="363188"/>
          </a:xfrm>
          <a:prstGeom prst="rect">
            <a:avLst/>
          </a:prstGeom>
        </p:spPr>
        <p:txBody>
          <a:bodyPr lIns="0" tIns="0" rIns="0" bIns="0" rtlCol="0" anchor="t">
            <a:spAutoFit/>
          </a:bodyPr>
          <a:lstStyle/>
          <a:p>
            <a:pPr algn="l">
              <a:lnSpc>
                <a:spcPts val="2940"/>
              </a:lnSpc>
            </a:pPr>
            <a:r>
              <a:rPr lang="en-US" sz="2100">
                <a:solidFill>
                  <a:srgbClr val="000000"/>
                </a:solidFill>
                <a:latin typeface="Courier New OS"/>
                <a:ea typeface="Courier New OS"/>
                <a:cs typeface="Courier New OS"/>
                <a:sym typeface="Courier New OS"/>
              </a:rPr>
              <a:t>o</a:t>
            </a:r>
          </a:p>
        </p:txBody>
      </p:sp>
      <p:sp>
        <p:nvSpPr>
          <p:cNvPr id="11" name="TextBox 11"/>
          <p:cNvSpPr txBox="1"/>
          <p:nvPr/>
        </p:nvSpPr>
        <p:spPr>
          <a:xfrm>
            <a:off x="3958428" y="2939948"/>
            <a:ext cx="163220" cy="363188"/>
          </a:xfrm>
          <a:prstGeom prst="rect">
            <a:avLst/>
          </a:prstGeom>
        </p:spPr>
        <p:txBody>
          <a:bodyPr lIns="0" tIns="0" rIns="0" bIns="0" rtlCol="0" anchor="t">
            <a:spAutoFit/>
          </a:bodyPr>
          <a:lstStyle/>
          <a:p>
            <a:pPr algn="l">
              <a:lnSpc>
                <a:spcPts val="2940"/>
              </a:lnSpc>
            </a:pPr>
            <a:r>
              <a:rPr lang="en-US" sz="2100">
                <a:solidFill>
                  <a:srgbClr val="000000"/>
                </a:solidFill>
                <a:latin typeface="Courier New OS"/>
                <a:ea typeface="Courier New OS"/>
                <a:cs typeface="Courier New OS"/>
                <a:sym typeface="Courier New OS"/>
              </a:rPr>
              <a:t>o</a:t>
            </a:r>
          </a:p>
        </p:txBody>
      </p:sp>
      <p:sp>
        <p:nvSpPr>
          <p:cNvPr id="12" name="TextBox 12"/>
          <p:cNvSpPr txBox="1"/>
          <p:nvPr/>
        </p:nvSpPr>
        <p:spPr>
          <a:xfrm>
            <a:off x="3958428" y="4881524"/>
            <a:ext cx="163220" cy="363188"/>
          </a:xfrm>
          <a:prstGeom prst="rect">
            <a:avLst/>
          </a:prstGeom>
        </p:spPr>
        <p:txBody>
          <a:bodyPr lIns="0" tIns="0" rIns="0" bIns="0" rtlCol="0" anchor="t">
            <a:spAutoFit/>
          </a:bodyPr>
          <a:lstStyle/>
          <a:p>
            <a:pPr algn="l">
              <a:lnSpc>
                <a:spcPts val="2940"/>
              </a:lnSpc>
            </a:pPr>
            <a:r>
              <a:rPr lang="en-US" sz="2100">
                <a:solidFill>
                  <a:srgbClr val="000000"/>
                </a:solidFill>
                <a:latin typeface="Courier New OS"/>
                <a:ea typeface="Courier New OS"/>
                <a:cs typeface="Courier New OS"/>
                <a:sym typeface="Courier New OS"/>
              </a:rPr>
              <a:t>o</a:t>
            </a:r>
          </a:p>
        </p:txBody>
      </p:sp>
      <p:sp>
        <p:nvSpPr>
          <p:cNvPr id="13" name="TextBox 13"/>
          <p:cNvSpPr txBox="1"/>
          <p:nvPr/>
        </p:nvSpPr>
        <p:spPr>
          <a:xfrm>
            <a:off x="3958428" y="6140348"/>
            <a:ext cx="163220" cy="363188"/>
          </a:xfrm>
          <a:prstGeom prst="rect">
            <a:avLst/>
          </a:prstGeom>
        </p:spPr>
        <p:txBody>
          <a:bodyPr lIns="0" tIns="0" rIns="0" bIns="0" rtlCol="0" anchor="t">
            <a:spAutoFit/>
          </a:bodyPr>
          <a:lstStyle/>
          <a:p>
            <a:pPr algn="l">
              <a:lnSpc>
                <a:spcPts val="2940"/>
              </a:lnSpc>
            </a:pPr>
            <a:r>
              <a:rPr lang="en-US" sz="2100">
                <a:solidFill>
                  <a:srgbClr val="000000"/>
                </a:solidFill>
                <a:latin typeface="Courier New OS"/>
                <a:ea typeface="Courier New OS"/>
                <a:cs typeface="Courier New OS"/>
                <a:sym typeface="Courier New OS"/>
              </a:rPr>
              <a:t>o</a:t>
            </a:r>
          </a:p>
        </p:txBody>
      </p:sp>
      <p:sp>
        <p:nvSpPr>
          <p:cNvPr id="14" name="TextBox 14"/>
          <p:cNvSpPr txBox="1"/>
          <p:nvPr/>
        </p:nvSpPr>
        <p:spPr>
          <a:xfrm>
            <a:off x="4301328" y="1574102"/>
            <a:ext cx="6958032" cy="4800476"/>
          </a:xfrm>
          <a:prstGeom prst="rect">
            <a:avLst/>
          </a:prstGeom>
        </p:spPr>
        <p:txBody>
          <a:bodyPr lIns="0" tIns="0" rIns="0" bIns="0" rtlCol="0" anchor="t">
            <a:spAutoFit/>
          </a:bodyPr>
          <a:lstStyle/>
          <a:p>
            <a:pPr algn="l">
              <a:lnSpc>
                <a:spcPts val="2695"/>
              </a:lnSpc>
            </a:pPr>
            <a:r>
              <a:rPr lang="en-US" sz="1999">
                <a:solidFill>
                  <a:srgbClr val="000000"/>
                </a:solidFill>
                <a:latin typeface="Raleway"/>
                <a:ea typeface="Raleway"/>
                <a:cs typeface="Raleway"/>
                <a:sym typeface="Raleway"/>
              </a:rPr>
              <a:t>Takım çalışmaları sırasında öğrencilerin görev dağılımını nasıl yaptığını gözlemleyin. Her takım çalışmasında görev dağılımının farklı şekillerde yapıldığına emin onun. </a:t>
            </a:r>
          </a:p>
          <a:p>
            <a:pPr algn="l">
              <a:lnSpc>
                <a:spcPts val="4999"/>
              </a:lnSpc>
            </a:pPr>
            <a:r>
              <a:rPr lang="en-US" sz="1999">
                <a:solidFill>
                  <a:srgbClr val="000000"/>
                </a:solidFill>
                <a:latin typeface="Raleway"/>
                <a:ea typeface="Raleway"/>
                <a:cs typeface="Raleway"/>
                <a:sym typeface="Raleway"/>
              </a:rPr>
              <a:t>Öğrencilerin sözel olan ve olmayan mesajlarını almaya </a:t>
            </a:r>
          </a:p>
          <a:p>
            <a:pPr algn="l">
              <a:lnSpc>
                <a:spcPts val="999"/>
              </a:lnSpc>
            </a:pPr>
            <a:r>
              <a:rPr lang="en-US" sz="1999" spc="1">
                <a:solidFill>
                  <a:srgbClr val="000000"/>
                </a:solidFill>
                <a:latin typeface="Raleway"/>
                <a:ea typeface="Raleway"/>
                <a:cs typeface="Raleway"/>
                <a:sym typeface="Raleway"/>
              </a:rPr>
              <a:t>çalışın. Gelişimdeki değişikliklerin farkında olun. Birbiriyle </a:t>
            </a:r>
          </a:p>
          <a:p>
            <a:pPr algn="l">
              <a:lnSpc>
                <a:spcPts val="4423"/>
              </a:lnSpc>
            </a:pPr>
            <a:r>
              <a:rPr lang="en-US" sz="1999">
                <a:solidFill>
                  <a:srgbClr val="000000"/>
                </a:solidFill>
                <a:latin typeface="Raleway"/>
                <a:ea typeface="Raleway"/>
                <a:cs typeface="Raleway"/>
                <a:sym typeface="Raleway"/>
              </a:rPr>
              <a:t>iletişim kurarken nasıl davrandıklarını, duygularını nasıl </a:t>
            </a:r>
          </a:p>
          <a:p>
            <a:pPr algn="l">
              <a:lnSpc>
                <a:spcPts val="999"/>
              </a:lnSpc>
            </a:pPr>
            <a:r>
              <a:rPr lang="en-US" sz="1999">
                <a:solidFill>
                  <a:srgbClr val="000000"/>
                </a:solidFill>
                <a:latin typeface="Raleway"/>
                <a:ea typeface="Raleway"/>
                <a:cs typeface="Raleway"/>
                <a:sym typeface="Raleway"/>
              </a:rPr>
              <a:t>düzenlediklerini, çatışmalarını hangi yöntemlerle </a:t>
            </a:r>
          </a:p>
          <a:p>
            <a:pPr algn="l">
              <a:lnSpc>
                <a:spcPts val="4487"/>
              </a:lnSpc>
            </a:pPr>
            <a:r>
              <a:rPr lang="en-US" sz="1999" spc="1">
                <a:solidFill>
                  <a:srgbClr val="000000"/>
                </a:solidFill>
                <a:latin typeface="Raleway"/>
                <a:ea typeface="Raleway"/>
                <a:cs typeface="Raleway"/>
                <a:sym typeface="Raleway"/>
              </a:rPr>
              <a:t>çözdüklerini gözlemleyin. Öğrencileri gözlemlemek için sınıf dışında da onlarla vakit </a:t>
            </a:r>
          </a:p>
          <a:p>
            <a:pPr algn="l">
              <a:lnSpc>
                <a:spcPts val="999"/>
              </a:lnSpc>
            </a:pPr>
            <a:r>
              <a:rPr lang="en-US" sz="1999">
                <a:solidFill>
                  <a:srgbClr val="000000"/>
                </a:solidFill>
                <a:latin typeface="Raleway"/>
                <a:ea typeface="Raleway"/>
                <a:cs typeface="Raleway"/>
                <a:sym typeface="Raleway"/>
              </a:rPr>
              <a:t>geçirin. Teneffüsleri ve nöbetçi olduğunuz zamanları etkili </a:t>
            </a:r>
          </a:p>
          <a:p>
            <a:pPr algn="l">
              <a:lnSpc>
                <a:spcPts val="4511"/>
              </a:lnSpc>
            </a:pPr>
            <a:r>
              <a:rPr lang="en-US" sz="1999" spc="1">
                <a:solidFill>
                  <a:srgbClr val="000000"/>
                </a:solidFill>
                <a:latin typeface="Raleway"/>
                <a:ea typeface="Raleway"/>
                <a:cs typeface="Raleway"/>
                <a:sym typeface="Raleway"/>
              </a:rPr>
              <a:t>bir şekilde değerlendirin. Öğrencilerinize onları dinlemeye açık olduğunuzu iletin. </a:t>
            </a:r>
          </a:p>
        </p:txBody>
      </p:sp>
      <p:sp>
        <p:nvSpPr>
          <p:cNvPr id="15" name="TextBox 15"/>
          <p:cNvSpPr txBox="1"/>
          <p:nvPr/>
        </p:nvSpPr>
        <p:spPr>
          <a:xfrm>
            <a:off x="3786188" y="20869"/>
            <a:ext cx="4703836" cy="482765"/>
          </a:xfrm>
          <a:prstGeom prst="rect">
            <a:avLst/>
          </a:prstGeom>
        </p:spPr>
        <p:txBody>
          <a:bodyPr lIns="0" tIns="0" rIns="0" bIns="0" rtlCol="0" anchor="t">
            <a:spAutoFit/>
          </a:bodyPr>
          <a:lstStyle/>
          <a:p>
            <a:pPr algn="l">
              <a:lnSpc>
                <a:spcPts val="3843"/>
              </a:lnSpc>
            </a:pPr>
            <a:r>
              <a:rPr lang="en-US" sz="2745" spc="52">
                <a:solidFill>
                  <a:srgbClr val="FFFFFF"/>
                </a:solidFill>
                <a:latin typeface="Raleway Light"/>
                <a:ea typeface="Raleway Light"/>
                <a:cs typeface="Raleway Light"/>
                <a:sym typeface="Raleway Light"/>
              </a:rPr>
              <a:t>Öğrenci Destekleme Yolları</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636616" y="1160202"/>
            <a:ext cx="7981788" cy="5697798"/>
          </a:xfrm>
          <a:custGeom>
            <a:avLst/>
            <a:gdLst/>
            <a:ahLst/>
            <a:cxnLst/>
            <a:rect l="l" t="t" r="r" b="b"/>
            <a:pathLst>
              <a:path w="7981788" h="5697798">
                <a:moveTo>
                  <a:pt x="0" y="0"/>
                </a:moveTo>
                <a:lnTo>
                  <a:pt x="7981788" y="0"/>
                </a:lnTo>
                <a:lnTo>
                  <a:pt x="7981788" y="5697798"/>
                </a:lnTo>
                <a:lnTo>
                  <a:pt x="0" y="569779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8539582" y="2823829"/>
            <a:ext cx="3652418" cy="4034171"/>
          </a:xfrm>
          <a:custGeom>
            <a:avLst/>
            <a:gdLst/>
            <a:ahLst/>
            <a:cxnLst/>
            <a:rect l="l" t="t" r="r" b="b"/>
            <a:pathLst>
              <a:path w="3652418" h="4034171">
                <a:moveTo>
                  <a:pt x="0" y="0"/>
                </a:moveTo>
                <a:lnTo>
                  <a:pt x="3652418" y="0"/>
                </a:lnTo>
                <a:lnTo>
                  <a:pt x="3652418" y="4034171"/>
                </a:lnTo>
                <a:lnTo>
                  <a:pt x="0" y="4034171"/>
                </a:lnTo>
                <a:lnTo>
                  <a:pt x="0" y="0"/>
                </a:lnTo>
                <a:close/>
              </a:path>
            </a:pathLst>
          </a:custGeom>
          <a:blipFill>
            <a:blip r:embed="rId4"/>
            <a:stretch>
              <a:fillRect r="-3223" b="-2819"/>
            </a:stretch>
          </a:blipFill>
        </p:spPr>
      </p:sp>
      <p:sp>
        <p:nvSpPr>
          <p:cNvPr id="4" name="Freeform 4"/>
          <p:cNvSpPr/>
          <p:nvPr/>
        </p:nvSpPr>
        <p:spPr>
          <a:xfrm>
            <a:off x="320411" y="887940"/>
            <a:ext cx="3142326" cy="4312558"/>
          </a:xfrm>
          <a:custGeom>
            <a:avLst/>
            <a:gdLst/>
            <a:ahLst/>
            <a:cxnLst/>
            <a:rect l="l" t="t" r="r" b="b"/>
            <a:pathLst>
              <a:path w="3142326" h="4312558">
                <a:moveTo>
                  <a:pt x="0" y="0"/>
                </a:moveTo>
                <a:lnTo>
                  <a:pt x="3142327" y="0"/>
                </a:lnTo>
                <a:lnTo>
                  <a:pt x="3142327" y="4312558"/>
                </a:lnTo>
                <a:lnTo>
                  <a:pt x="0" y="4312558"/>
                </a:lnTo>
                <a:lnTo>
                  <a:pt x="0" y="0"/>
                </a:lnTo>
                <a:close/>
              </a:path>
            </a:pathLst>
          </a:custGeom>
          <a:blipFill>
            <a:blip r:embed="rId5"/>
            <a:stretch>
              <a:fillRect l="-206027" r="-212698"/>
            </a:stretch>
          </a:blipFill>
        </p:spPr>
      </p:sp>
      <p:sp>
        <p:nvSpPr>
          <p:cNvPr id="5" name="Freeform 5"/>
          <p:cNvSpPr/>
          <p:nvPr/>
        </p:nvSpPr>
        <p:spPr>
          <a:xfrm>
            <a:off x="877824" y="1743456"/>
            <a:ext cx="624840" cy="515112"/>
          </a:xfrm>
          <a:custGeom>
            <a:avLst/>
            <a:gdLst/>
            <a:ahLst/>
            <a:cxnLst/>
            <a:rect l="l" t="t" r="r" b="b"/>
            <a:pathLst>
              <a:path w="624840" h="515112">
                <a:moveTo>
                  <a:pt x="0" y="0"/>
                </a:moveTo>
                <a:lnTo>
                  <a:pt x="624840" y="0"/>
                </a:lnTo>
                <a:lnTo>
                  <a:pt x="624840" y="515112"/>
                </a:lnTo>
                <a:lnTo>
                  <a:pt x="0" y="515112"/>
                </a:lnTo>
                <a:lnTo>
                  <a:pt x="0" y="0"/>
                </a:lnTo>
                <a:close/>
              </a:path>
            </a:pathLst>
          </a:custGeom>
          <a:blipFill>
            <a:blip r:embed="rId6"/>
            <a:stretch>
              <a:fillRect/>
            </a:stretch>
          </a:blipFill>
        </p:spPr>
      </p:sp>
      <p:grpSp>
        <p:nvGrpSpPr>
          <p:cNvPr id="6" name="Group 6"/>
          <p:cNvGrpSpPr>
            <a:grpSpLocks noChangeAspect="1"/>
          </p:cNvGrpSpPr>
          <p:nvPr/>
        </p:nvGrpSpPr>
        <p:grpSpPr>
          <a:xfrm>
            <a:off x="0" y="2"/>
            <a:ext cx="12192000" cy="577853"/>
            <a:chOff x="0" y="0"/>
            <a:chExt cx="12192000" cy="577850"/>
          </a:xfrm>
        </p:grpSpPr>
        <p:sp>
          <p:nvSpPr>
            <p:cNvPr id="7" name="Freeform 7"/>
            <p:cNvSpPr/>
            <p:nvPr/>
          </p:nvSpPr>
          <p:spPr>
            <a:xfrm>
              <a:off x="0" y="0"/>
              <a:ext cx="12192000" cy="577850"/>
            </a:xfrm>
            <a:custGeom>
              <a:avLst/>
              <a:gdLst/>
              <a:ahLst/>
              <a:cxnLst/>
              <a:rect l="l" t="t" r="r" b="b"/>
              <a:pathLst>
                <a:path w="12192000" h="577850">
                  <a:moveTo>
                    <a:pt x="0" y="0"/>
                  </a:moveTo>
                  <a:lnTo>
                    <a:pt x="12192000" y="0"/>
                  </a:lnTo>
                  <a:lnTo>
                    <a:pt x="12192000" y="577850"/>
                  </a:lnTo>
                  <a:lnTo>
                    <a:pt x="0" y="577850"/>
                  </a:lnTo>
                  <a:close/>
                </a:path>
              </a:pathLst>
            </a:custGeom>
            <a:solidFill>
              <a:srgbClr val="7FCCBE"/>
            </a:solidFill>
          </p:spPr>
        </p:sp>
      </p:grpSp>
      <p:sp>
        <p:nvSpPr>
          <p:cNvPr id="8" name="TextBox 8"/>
          <p:cNvSpPr txBox="1"/>
          <p:nvPr/>
        </p:nvSpPr>
        <p:spPr>
          <a:xfrm>
            <a:off x="3993147" y="1718053"/>
            <a:ext cx="155448" cy="338633"/>
          </a:xfrm>
          <a:prstGeom prst="rect">
            <a:avLst/>
          </a:prstGeom>
        </p:spPr>
        <p:txBody>
          <a:bodyPr lIns="0" tIns="0" rIns="0" bIns="0" rtlCol="0" anchor="t">
            <a:spAutoFit/>
          </a:bodyPr>
          <a:lstStyle/>
          <a:p>
            <a:pPr algn="l">
              <a:lnSpc>
                <a:spcPts val="2799"/>
              </a:lnSpc>
            </a:pPr>
            <a:r>
              <a:rPr lang="en-US" sz="1999">
                <a:solidFill>
                  <a:srgbClr val="000000"/>
                </a:solidFill>
                <a:latin typeface="Courier New OS"/>
                <a:ea typeface="Courier New OS"/>
                <a:cs typeface="Courier New OS"/>
                <a:sym typeface="Courier New OS"/>
              </a:rPr>
              <a:t>o</a:t>
            </a:r>
          </a:p>
        </p:txBody>
      </p:sp>
      <p:sp>
        <p:nvSpPr>
          <p:cNvPr id="9" name="TextBox 9"/>
          <p:cNvSpPr txBox="1"/>
          <p:nvPr/>
        </p:nvSpPr>
        <p:spPr>
          <a:xfrm>
            <a:off x="3993147" y="2355085"/>
            <a:ext cx="155448" cy="338633"/>
          </a:xfrm>
          <a:prstGeom prst="rect">
            <a:avLst/>
          </a:prstGeom>
        </p:spPr>
        <p:txBody>
          <a:bodyPr lIns="0" tIns="0" rIns="0" bIns="0" rtlCol="0" anchor="t">
            <a:spAutoFit/>
          </a:bodyPr>
          <a:lstStyle/>
          <a:p>
            <a:pPr algn="l">
              <a:lnSpc>
                <a:spcPts val="2799"/>
              </a:lnSpc>
            </a:pPr>
            <a:r>
              <a:rPr lang="en-US" sz="1999">
                <a:solidFill>
                  <a:srgbClr val="000000"/>
                </a:solidFill>
                <a:latin typeface="Courier New OS"/>
                <a:ea typeface="Courier New OS"/>
                <a:cs typeface="Courier New OS"/>
                <a:sym typeface="Courier New OS"/>
              </a:rPr>
              <a:t>o</a:t>
            </a:r>
          </a:p>
        </p:txBody>
      </p:sp>
      <p:sp>
        <p:nvSpPr>
          <p:cNvPr id="10" name="TextBox 10"/>
          <p:cNvSpPr txBox="1"/>
          <p:nvPr/>
        </p:nvSpPr>
        <p:spPr>
          <a:xfrm>
            <a:off x="3993147" y="3421885"/>
            <a:ext cx="155448" cy="338633"/>
          </a:xfrm>
          <a:prstGeom prst="rect">
            <a:avLst/>
          </a:prstGeom>
        </p:spPr>
        <p:txBody>
          <a:bodyPr lIns="0" tIns="0" rIns="0" bIns="0" rtlCol="0" anchor="t">
            <a:spAutoFit/>
          </a:bodyPr>
          <a:lstStyle/>
          <a:p>
            <a:pPr algn="l">
              <a:lnSpc>
                <a:spcPts val="2799"/>
              </a:lnSpc>
            </a:pPr>
            <a:r>
              <a:rPr lang="en-US" sz="1999">
                <a:solidFill>
                  <a:srgbClr val="000000"/>
                </a:solidFill>
                <a:latin typeface="Courier New OS"/>
                <a:ea typeface="Courier New OS"/>
                <a:cs typeface="Courier New OS"/>
                <a:sym typeface="Courier New OS"/>
              </a:rPr>
              <a:t>o</a:t>
            </a:r>
          </a:p>
        </p:txBody>
      </p:sp>
      <p:sp>
        <p:nvSpPr>
          <p:cNvPr id="11" name="TextBox 11"/>
          <p:cNvSpPr txBox="1"/>
          <p:nvPr/>
        </p:nvSpPr>
        <p:spPr>
          <a:xfrm>
            <a:off x="3993147" y="5326885"/>
            <a:ext cx="155448" cy="338633"/>
          </a:xfrm>
          <a:prstGeom prst="rect">
            <a:avLst/>
          </a:prstGeom>
        </p:spPr>
        <p:txBody>
          <a:bodyPr lIns="0" tIns="0" rIns="0" bIns="0" rtlCol="0" anchor="t">
            <a:spAutoFit/>
          </a:bodyPr>
          <a:lstStyle/>
          <a:p>
            <a:pPr algn="l">
              <a:lnSpc>
                <a:spcPts val="2799"/>
              </a:lnSpc>
            </a:pPr>
            <a:r>
              <a:rPr lang="en-US" sz="1999">
                <a:solidFill>
                  <a:srgbClr val="000000"/>
                </a:solidFill>
                <a:latin typeface="Courier New OS"/>
                <a:ea typeface="Courier New OS"/>
                <a:cs typeface="Courier New OS"/>
                <a:sym typeface="Courier New OS"/>
              </a:rPr>
              <a:t>o</a:t>
            </a:r>
          </a:p>
        </p:txBody>
      </p:sp>
      <p:sp>
        <p:nvSpPr>
          <p:cNvPr id="12" name="TextBox 12"/>
          <p:cNvSpPr txBox="1"/>
          <p:nvPr/>
        </p:nvSpPr>
        <p:spPr>
          <a:xfrm>
            <a:off x="4336047" y="1376363"/>
            <a:ext cx="6527673" cy="1514351"/>
          </a:xfrm>
          <a:prstGeom prst="rect">
            <a:avLst/>
          </a:prstGeom>
        </p:spPr>
        <p:txBody>
          <a:bodyPr lIns="0" tIns="0" rIns="0" bIns="0" rtlCol="0" anchor="t">
            <a:spAutoFit/>
          </a:bodyPr>
          <a:lstStyle/>
          <a:p>
            <a:pPr algn="l">
              <a:lnSpc>
                <a:spcPts val="4999"/>
              </a:lnSpc>
            </a:pPr>
            <a:r>
              <a:rPr lang="en-US" sz="1999" spc="9">
                <a:solidFill>
                  <a:srgbClr val="000000"/>
                </a:solidFill>
                <a:latin typeface="Raleway"/>
                <a:ea typeface="Raleway"/>
                <a:cs typeface="Raleway"/>
                <a:sym typeface="Raleway"/>
              </a:rPr>
              <a:t>Sınıf kurallarını öğrencilerinizle birlikte oluşturun. Sınıf ve okul içi faaliyetleri düzenlerken öğrencilerinizi </a:t>
            </a:r>
          </a:p>
          <a:p>
            <a:pPr algn="l">
              <a:lnSpc>
                <a:spcPts val="999"/>
              </a:lnSpc>
            </a:pPr>
            <a:r>
              <a:rPr lang="en-US" sz="1999" spc="11">
                <a:solidFill>
                  <a:srgbClr val="000000"/>
                </a:solidFill>
                <a:latin typeface="Raleway"/>
                <a:ea typeface="Raleway"/>
                <a:cs typeface="Raleway"/>
                <a:sym typeface="Raleway"/>
              </a:rPr>
              <a:t>sürece dahil edin. Beklentilerini alın. </a:t>
            </a:r>
          </a:p>
        </p:txBody>
      </p:sp>
      <p:sp>
        <p:nvSpPr>
          <p:cNvPr id="13" name="TextBox 13"/>
          <p:cNvSpPr txBox="1"/>
          <p:nvPr/>
        </p:nvSpPr>
        <p:spPr>
          <a:xfrm>
            <a:off x="4336047" y="3080194"/>
            <a:ext cx="4108228" cy="3416303"/>
          </a:xfrm>
          <a:prstGeom prst="rect">
            <a:avLst/>
          </a:prstGeom>
        </p:spPr>
        <p:txBody>
          <a:bodyPr lIns="0" tIns="0" rIns="0" bIns="0" rtlCol="0" anchor="t">
            <a:spAutoFit/>
          </a:bodyPr>
          <a:lstStyle/>
          <a:p>
            <a:pPr algn="l">
              <a:lnSpc>
                <a:spcPts val="4999"/>
              </a:lnSpc>
            </a:pPr>
            <a:r>
              <a:rPr lang="en-US" sz="1999" spc="11">
                <a:solidFill>
                  <a:srgbClr val="000000"/>
                </a:solidFill>
                <a:latin typeface="Raleway"/>
                <a:ea typeface="Raleway"/>
                <a:cs typeface="Raleway"/>
                <a:sym typeface="Raleway"/>
              </a:rPr>
              <a:t>Sınıf ve okul içi faaliyetler </a:t>
            </a:r>
          </a:p>
          <a:p>
            <a:pPr algn="l">
              <a:lnSpc>
                <a:spcPts val="999"/>
              </a:lnSpc>
            </a:pPr>
            <a:r>
              <a:rPr lang="en-US" sz="1999" spc="9">
                <a:solidFill>
                  <a:srgbClr val="000000"/>
                </a:solidFill>
                <a:latin typeface="Raleway"/>
                <a:ea typeface="Raleway"/>
                <a:cs typeface="Raleway"/>
                <a:sym typeface="Raleway"/>
              </a:rPr>
              <a:t>sonlandığında öğrencilerinizin </a:t>
            </a:r>
          </a:p>
          <a:p>
            <a:pPr algn="l">
              <a:lnSpc>
                <a:spcPts val="3991"/>
              </a:lnSpc>
            </a:pPr>
            <a:r>
              <a:rPr lang="en-US" sz="1999" spc="9">
                <a:solidFill>
                  <a:srgbClr val="000000"/>
                </a:solidFill>
                <a:latin typeface="Raleway"/>
                <a:ea typeface="Raleway"/>
                <a:cs typeface="Raleway"/>
                <a:sym typeface="Raleway"/>
              </a:rPr>
              <a:t>görüşlerini alın. Onlardan </a:t>
            </a:r>
          </a:p>
          <a:p>
            <a:pPr algn="l">
              <a:lnSpc>
                <a:spcPts val="999"/>
              </a:lnSpc>
            </a:pPr>
            <a:r>
              <a:rPr lang="en-US" sz="1999" spc="11">
                <a:solidFill>
                  <a:srgbClr val="000000"/>
                </a:solidFill>
                <a:latin typeface="Raleway"/>
                <a:ea typeface="Raleway"/>
                <a:cs typeface="Raleway"/>
                <a:sym typeface="Raleway"/>
              </a:rPr>
              <a:t>faaliyetleri değerlendirmelerini </a:t>
            </a:r>
          </a:p>
          <a:p>
            <a:pPr algn="l">
              <a:lnSpc>
                <a:spcPts val="3991"/>
              </a:lnSpc>
            </a:pPr>
            <a:r>
              <a:rPr lang="en-US" sz="1999" spc="9">
                <a:solidFill>
                  <a:srgbClr val="000000"/>
                </a:solidFill>
                <a:latin typeface="Raleway"/>
                <a:ea typeface="Raleway"/>
                <a:cs typeface="Raleway"/>
                <a:sym typeface="Raleway"/>
              </a:rPr>
              <a:t>isteyin. </a:t>
            </a:r>
          </a:p>
          <a:p>
            <a:pPr algn="l">
              <a:lnSpc>
                <a:spcPts val="4999"/>
              </a:lnSpc>
            </a:pPr>
            <a:r>
              <a:rPr lang="en-US" sz="1999" spc="11">
                <a:solidFill>
                  <a:srgbClr val="000000"/>
                </a:solidFill>
                <a:latin typeface="Raleway"/>
                <a:ea typeface="Raleway"/>
                <a:cs typeface="Raleway"/>
                <a:sym typeface="Raleway"/>
              </a:rPr>
              <a:t>Öğrencilerin değerlendirmelerine </a:t>
            </a:r>
          </a:p>
          <a:p>
            <a:pPr algn="l">
              <a:lnSpc>
                <a:spcPts val="999"/>
              </a:lnSpc>
            </a:pPr>
            <a:r>
              <a:rPr lang="en-US" sz="1999" spc="9">
                <a:solidFill>
                  <a:srgbClr val="000000"/>
                </a:solidFill>
                <a:latin typeface="Raleway"/>
                <a:ea typeface="Raleway"/>
                <a:cs typeface="Raleway"/>
                <a:sym typeface="Raleway"/>
              </a:rPr>
              <a:t>bir sonraki etkinliğin </a:t>
            </a:r>
          </a:p>
          <a:p>
            <a:pPr algn="l">
              <a:lnSpc>
                <a:spcPts val="3991"/>
              </a:lnSpc>
            </a:pPr>
            <a:r>
              <a:rPr lang="en-US" sz="1999" spc="9">
                <a:solidFill>
                  <a:srgbClr val="000000"/>
                </a:solidFill>
                <a:latin typeface="Raleway"/>
                <a:ea typeface="Raleway"/>
                <a:cs typeface="Raleway"/>
                <a:sym typeface="Raleway"/>
              </a:rPr>
              <a:t>yapılandırılmasına ilişkin önerileri </a:t>
            </a:r>
          </a:p>
          <a:p>
            <a:pPr algn="l">
              <a:lnSpc>
                <a:spcPts val="999"/>
              </a:lnSpc>
            </a:pPr>
            <a:r>
              <a:rPr lang="en-US" sz="1999" spc="9">
                <a:solidFill>
                  <a:srgbClr val="000000"/>
                </a:solidFill>
                <a:latin typeface="Raleway"/>
                <a:ea typeface="Raleway"/>
                <a:cs typeface="Raleway"/>
                <a:sym typeface="Raleway"/>
              </a:rPr>
              <a:t>eklemesini isteyin. </a:t>
            </a:r>
          </a:p>
        </p:txBody>
      </p:sp>
      <p:sp>
        <p:nvSpPr>
          <p:cNvPr id="14" name="TextBox 14"/>
          <p:cNvSpPr txBox="1"/>
          <p:nvPr/>
        </p:nvSpPr>
        <p:spPr>
          <a:xfrm>
            <a:off x="730015" y="2730246"/>
            <a:ext cx="2421569" cy="1352550"/>
          </a:xfrm>
          <a:prstGeom prst="rect">
            <a:avLst/>
          </a:prstGeom>
        </p:spPr>
        <p:txBody>
          <a:bodyPr lIns="0" tIns="0" rIns="0" bIns="0" rtlCol="0" anchor="t">
            <a:spAutoFit/>
          </a:bodyPr>
          <a:lstStyle/>
          <a:p>
            <a:pPr algn="l">
              <a:lnSpc>
                <a:spcPts val="3600"/>
              </a:lnSpc>
            </a:pPr>
            <a:r>
              <a:rPr lang="en-US" sz="3000" b="1" spc="36">
                <a:solidFill>
                  <a:srgbClr val="000000"/>
                </a:solidFill>
                <a:latin typeface="IBM Plex Sans Bold"/>
                <a:ea typeface="IBM Plex Sans Bold"/>
                <a:cs typeface="IBM Plex Sans Bold"/>
                <a:sym typeface="IBM Plex Sans Bold"/>
              </a:rPr>
              <a:t>Olumlu Okul Atmosferi Oluşturun</a:t>
            </a:r>
          </a:p>
        </p:txBody>
      </p:sp>
      <p:sp>
        <p:nvSpPr>
          <p:cNvPr id="15" name="TextBox 15"/>
          <p:cNvSpPr txBox="1"/>
          <p:nvPr/>
        </p:nvSpPr>
        <p:spPr>
          <a:xfrm>
            <a:off x="1030586" y="1790271"/>
            <a:ext cx="312496" cy="307638"/>
          </a:xfrm>
          <a:prstGeom prst="rect">
            <a:avLst/>
          </a:prstGeom>
        </p:spPr>
        <p:txBody>
          <a:bodyPr lIns="0" tIns="0" rIns="0" bIns="0" rtlCol="0" anchor="t">
            <a:spAutoFit/>
          </a:bodyPr>
          <a:lstStyle/>
          <a:p>
            <a:pPr algn="l">
              <a:lnSpc>
                <a:spcPts val="2520"/>
              </a:lnSpc>
            </a:pPr>
            <a:r>
              <a:rPr lang="en-US" sz="1800" spc="-21">
                <a:solidFill>
                  <a:srgbClr val="3B3838"/>
                </a:solidFill>
                <a:latin typeface="Open Sans"/>
                <a:ea typeface="Open Sans"/>
                <a:cs typeface="Open Sans"/>
                <a:sym typeface="Open Sans"/>
              </a:rPr>
              <a:t>03</a:t>
            </a:r>
          </a:p>
        </p:txBody>
      </p:sp>
      <p:sp>
        <p:nvSpPr>
          <p:cNvPr id="16" name="TextBox 16"/>
          <p:cNvSpPr txBox="1"/>
          <p:nvPr/>
        </p:nvSpPr>
        <p:spPr>
          <a:xfrm>
            <a:off x="8903656" y="3169930"/>
            <a:ext cx="1078849" cy="468792"/>
          </a:xfrm>
          <a:prstGeom prst="rect">
            <a:avLst/>
          </a:prstGeom>
        </p:spPr>
        <p:txBody>
          <a:bodyPr lIns="0" tIns="0" rIns="0" bIns="0" rtlCol="0" anchor="t">
            <a:spAutoFit/>
          </a:bodyPr>
          <a:lstStyle/>
          <a:p>
            <a:pPr algn="ctr">
              <a:lnSpc>
                <a:spcPts val="1703"/>
              </a:lnSpc>
            </a:pPr>
            <a:r>
              <a:rPr lang="en-US" sz="1399" spc="1">
                <a:solidFill>
                  <a:srgbClr val="262626"/>
                </a:solidFill>
                <a:latin typeface="Calibri (MS)"/>
                <a:ea typeface="Calibri (MS)"/>
                <a:cs typeface="Calibri (MS)"/>
                <a:sym typeface="Calibri (MS)"/>
              </a:rPr>
              <a:t>Bugün seni en çok zorlayan </a:t>
            </a:r>
          </a:p>
        </p:txBody>
      </p:sp>
      <p:sp>
        <p:nvSpPr>
          <p:cNvPr id="17" name="TextBox 17"/>
          <p:cNvSpPr txBox="1"/>
          <p:nvPr/>
        </p:nvSpPr>
        <p:spPr>
          <a:xfrm>
            <a:off x="9173528" y="3602746"/>
            <a:ext cx="487118" cy="252384"/>
          </a:xfrm>
          <a:prstGeom prst="rect">
            <a:avLst/>
          </a:prstGeom>
        </p:spPr>
        <p:txBody>
          <a:bodyPr lIns="0" tIns="0" rIns="0" bIns="0" rtlCol="0" anchor="t">
            <a:spAutoFit/>
          </a:bodyPr>
          <a:lstStyle/>
          <a:p>
            <a:pPr algn="l">
              <a:lnSpc>
                <a:spcPts val="1703"/>
              </a:lnSpc>
            </a:pPr>
            <a:r>
              <a:rPr lang="en-US" sz="1399">
                <a:solidFill>
                  <a:srgbClr val="262626"/>
                </a:solidFill>
                <a:latin typeface="Calibri (MS)"/>
                <a:ea typeface="Calibri (MS)"/>
                <a:cs typeface="Calibri (MS)"/>
                <a:sym typeface="Calibri (MS)"/>
              </a:rPr>
              <a:t>neydi?</a:t>
            </a:r>
          </a:p>
        </p:txBody>
      </p:sp>
      <p:sp>
        <p:nvSpPr>
          <p:cNvPr id="18" name="TextBox 18"/>
          <p:cNvSpPr txBox="1"/>
          <p:nvPr/>
        </p:nvSpPr>
        <p:spPr>
          <a:xfrm>
            <a:off x="9986962" y="3805057"/>
            <a:ext cx="1438770" cy="516417"/>
          </a:xfrm>
          <a:prstGeom prst="rect">
            <a:avLst/>
          </a:prstGeom>
        </p:spPr>
        <p:txBody>
          <a:bodyPr lIns="0" tIns="0" rIns="0" bIns="0" rtlCol="0" anchor="t">
            <a:spAutoFit/>
          </a:bodyPr>
          <a:lstStyle/>
          <a:p>
            <a:pPr algn="ctr">
              <a:lnSpc>
                <a:spcPts val="2231"/>
              </a:lnSpc>
            </a:pPr>
            <a:r>
              <a:rPr lang="en-US" sz="1399" spc="2">
                <a:solidFill>
                  <a:srgbClr val="262626"/>
                </a:solidFill>
                <a:latin typeface="Calibri (MS)"/>
                <a:ea typeface="Calibri (MS)"/>
                <a:cs typeface="Calibri (MS)"/>
                <a:sym typeface="Calibri (MS)"/>
              </a:rPr>
              <a:t>Bugünü </a:t>
            </a:r>
          </a:p>
          <a:p>
            <a:pPr algn="ctr">
              <a:lnSpc>
                <a:spcPts val="1175"/>
              </a:lnSpc>
            </a:pPr>
            <a:r>
              <a:rPr lang="en-US" sz="1399" spc="1">
                <a:solidFill>
                  <a:srgbClr val="262626"/>
                </a:solidFill>
                <a:latin typeface="Calibri (MS)"/>
                <a:ea typeface="Calibri (MS)"/>
                <a:cs typeface="Calibri (MS)"/>
                <a:sym typeface="Calibri (MS)"/>
              </a:rPr>
              <a:t>değerlendirdiğinde </a:t>
            </a:r>
          </a:p>
        </p:txBody>
      </p:sp>
      <p:sp>
        <p:nvSpPr>
          <p:cNvPr id="19" name="TextBox 19"/>
          <p:cNvSpPr txBox="1"/>
          <p:nvPr/>
        </p:nvSpPr>
        <p:spPr>
          <a:xfrm>
            <a:off x="9924536" y="4237873"/>
            <a:ext cx="1525019" cy="300009"/>
          </a:xfrm>
          <a:prstGeom prst="rect">
            <a:avLst/>
          </a:prstGeom>
        </p:spPr>
        <p:txBody>
          <a:bodyPr lIns="0" tIns="0" rIns="0" bIns="0" rtlCol="0" anchor="t">
            <a:spAutoFit/>
          </a:bodyPr>
          <a:lstStyle/>
          <a:p>
            <a:pPr algn="l">
              <a:lnSpc>
                <a:spcPts val="2231"/>
              </a:lnSpc>
            </a:pPr>
            <a:r>
              <a:rPr lang="en-US" sz="1399" spc="1">
                <a:solidFill>
                  <a:srgbClr val="262626"/>
                </a:solidFill>
                <a:latin typeface="Calibri (MS)"/>
                <a:ea typeface="Calibri (MS)"/>
                <a:cs typeface="Calibri (MS)"/>
                <a:sym typeface="Calibri (MS)"/>
              </a:rPr>
              <a:t>neyi işlevsel buldun?</a:t>
            </a:r>
          </a:p>
        </p:txBody>
      </p:sp>
      <p:sp>
        <p:nvSpPr>
          <p:cNvPr id="20" name="TextBox 20"/>
          <p:cNvSpPr txBox="1"/>
          <p:nvPr/>
        </p:nvSpPr>
        <p:spPr>
          <a:xfrm>
            <a:off x="3786188" y="20869"/>
            <a:ext cx="4703836" cy="482765"/>
          </a:xfrm>
          <a:prstGeom prst="rect">
            <a:avLst/>
          </a:prstGeom>
        </p:spPr>
        <p:txBody>
          <a:bodyPr lIns="0" tIns="0" rIns="0" bIns="0" rtlCol="0" anchor="t">
            <a:spAutoFit/>
          </a:bodyPr>
          <a:lstStyle/>
          <a:p>
            <a:pPr algn="l">
              <a:lnSpc>
                <a:spcPts val="3843"/>
              </a:lnSpc>
            </a:pPr>
            <a:r>
              <a:rPr lang="en-US" sz="2745" spc="52">
                <a:solidFill>
                  <a:srgbClr val="FFFFFF"/>
                </a:solidFill>
                <a:latin typeface="Raleway Light"/>
                <a:ea typeface="Raleway Light"/>
                <a:cs typeface="Raleway Light"/>
                <a:sym typeface="Raleway Light"/>
              </a:rPr>
              <a:t>Öğrenci Destekleme Yolları</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0411" y="1243289"/>
            <a:ext cx="3142326" cy="4312558"/>
          </a:xfrm>
          <a:custGeom>
            <a:avLst/>
            <a:gdLst/>
            <a:ahLst/>
            <a:cxnLst/>
            <a:rect l="l" t="t" r="r" b="b"/>
            <a:pathLst>
              <a:path w="3142326" h="4312558">
                <a:moveTo>
                  <a:pt x="0" y="0"/>
                </a:moveTo>
                <a:lnTo>
                  <a:pt x="3142327" y="0"/>
                </a:lnTo>
                <a:lnTo>
                  <a:pt x="3142327" y="4312558"/>
                </a:lnTo>
                <a:lnTo>
                  <a:pt x="0" y="4312558"/>
                </a:lnTo>
                <a:lnTo>
                  <a:pt x="0" y="0"/>
                </a:lnTo>
                <a:close/>
              </a:path>
            </a:pathLst>
          </a:custGeom>
          <a:blipFill>
            <a:blip r:embed="rId2"/>
            <a:stretch>
              <a:fillRect l="-206027" r="-212698"/>
            </a:stretch>
          </a:blipFill>
        </p:spPr>
      </p:sp>
      <p:sp>
        <p:nvSpPr>
          <p:cNvPr id="3" name="Freeform 3"/>
          <p:cNvSpPr/>
          <p:nvPr/>
        </p:nvSpPr>
        <p:spPr>
          <a:xfrm>
            <a:off x="877824" y="2100072"/>
            <a:ext cx="624840" cy="515112"/>
          </a:xfrm>
          <a:custGeom>
            <a:avLst/>
            <a:gdLst/>
            <a:ahLst/>
            <a:cxnLst/>
            <a:rect l="l" t="t" r="r" b="b"/>
            <a:pathLst>
              <a:path w="624840" h="515112">
                <a:moveTo>
                  <a:pt x="0" y="0"/>
                </a:moveTo>
                <a:lnTo>
                  <a:pt x="624840" y="0"/>
                </a:lnTo>
                <a:lnTo>
                  <a:pt x="624840" y="515112"/>
                </a:lnTo>
                <a:lnTo>
                  <a:pt x="0" y="515112"/>
                </a:lnTo>
                <a:lnTo>
                  <a:pt x="0" y="0"/>
                </a:lnTo>
                <a:close/>
              </a:path>
            </a:pathLst>
          </a:custGeom>
          <a:blipFill>
            <a:blip r:embed="rId3"/>
            <a:stretch>
              <a:fillRect/>
            </a:stretch>
          </a:blipFill>
        </p:spPr>
      </p:sp>
      <p:grpSp>
        <p:nvGrpSpPr>
          <p:cNvPr id="4" name="Group 4"/>
          <p:cNvGrpSpPr>
            <a:grpSpLocks noChangeAspect="1"/>
          </p:cNvGrpSpPr>
          <p:nvPr/>
        </p:nvGrpSpPr>
        <p:grpSpPr>
          <a:xfrm>
            <a:off x="0" y="2"/>
            <a:ext cx="12192000" cy="577853"/>
            <a:chOff x="0" y="0"/>
            <a:chExt cx="12192000" cy="577850"/>
          </a:xfrm>
        </p:grpSpPr>
        <p:sp>
          <p:nvSpPr>
            <p:cNvPr id="5" name="Freeform 5"/>
            <p:cNvSpPr/>
            <p:nvPr/>
          </p:nvSpPr>
          <p:spPr>
            <a:xfrm>
              <a:off x="0" y="0"/>
              <a:ext cx="12192000" cy="577850"/>
            </a:xfrm>
            <a:custGeom>
              <a:avLst/>
              <a:gdLst/>
              <a:ahLst/>
              <a:cxnLst/>
              <a:rect l="l" t="t" r="r" b="b"/>
              <a:pathLst>
                <a:path w="12192000" h="577850">
                  <a:moveTo>
                    <a:pt x="0" y="0"/>
                  </a:moveTo>
                  <a:lnTo>
                    <a:pt x="12192000" y="0"/>
                  </a:lnTo>
                  <a:lnTo>
                    <a:pt x="12192000" y="577850"/>
                  </a:lnTo>
                  <a:lnTo>
                    <a:pt x="0" y="577850"/>
                  </a:lnTo>
                  <a:close/>
                </a:path>
              </a:pathLst>
            </a:custGeom>
            <a:solidFill>
              <a:srgbClr val="7FCCBE"/>
            </a:solidFill>
          </p:spPr>
        </p:sp>
      </p:grpSp>
      <p:sp>
        <p:nvSpPr>
          <p:cNvPr id="6" name="Freeform 6"/>
          <p:cNvSpPr/>
          <p:nvPr/>
        </p:nvSpPr>
        <p:spPr>
          <a:xfrm>
            <a:off x="0" y="4387834"/>
            <a:ext cx="3636616" cy="1421873"/>
          </a:xfrm>
          <a:custGeom>
            <a:avLst/>
            <a:gdLst/>
            <a:ahLst/>
            <a:cxnLst/>
            <a:rect l="l" t="t" r="r" b="b"/>
            <a:pathLst>
              <a:path w="3636616" h="1421873">
                <a:moveTo>
                  <a:pt x="0" y="0"/>
                </a:moveTo>
                <a:lnTo>
                  <a:pt x="3636616" y="0"/>
                </a:lnTo>
                <a:lnTo>
                  <a:pt x="3636616" y="1421873"/>
                </a:lnTo>
                <a:lnTo>
                  <a:pt x="0" y="1421873"/>
                </a:lnTo>
                <a:lnTo>
                  <a:pt x="0" y="0"/>
                </a:lnTo>
                <a:close/>
              </a:path>
            </a:pathLst>
          </a:custGeom>
          <a:blipFill>
            <a:blip r:embed="rId4"/>
            <a:stretch>
              <a:fillRect l="-13249" t="-3656" r="-11267"/>
            </a:stretch>
          </a:blipFill>
        </p:spPr>
      </p:sp>
      <p:sp>
        <p:nvSpPr>
          <p:cNvPr id="7" name="Freeform 7"/>
          <p:cNvSpPr/>
          <p:nvPr/>
        </p:nvSpPr>
        <p:spPr>
          <a:xfrm>
            <a:off x="3636616" y="1160202"/>
            <a:ext cx="7981788" cy="5697798"/>
          </a:xfrm>
          <a:custGeom>
            <a:avLst/>
            <a:gdLst/>
            <a:ahLst/>
            <a:cxnLst/>
            <a:rect l="l" t="t" r="r" b="b"/>
            <a:pathLst>
              <a:path w="7981788" h="5697798">
                <a:moveTo>
                  <a:pt x="0" y="0"/>
                </a:moveTo>
                <a:lnTo>
                  <a:pt x="7981788" y="0"/>
                </a:lnTo>
                <a:lnTo>
                  <a:pt x="7981788" y="5697798"/>
                </a:lnTo>
                <a:lnTo>
                  <a:pt x="0" y="569779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8" name="Freeform 8"/>
          <p:cNvSpPr/>
          <p:nvPr/>
        </p:nvSpPr>
        <p:spPr>
          <a:xfrm>
            <a:off x="8107337" y="1230297"/>
            <a:ext cx="4084663" cy="3086738"/>
          </a:xfrm>
          <a:custGeom>
            <a:avLst/>
            <a:gdLst/>
            <a:ahLst/>
            <a:cxnLst/>
            <a:rect l="l" t="t" r="r" b="b"/>
            <a:pathLst>
              <a:path w="4084663" h="3086738">
                <a:moveTo>
                  <a:pt x="0" y="0"/>
                </a:moveTo>
                <a:lnTo>
                  <a:pt x="4084663" y="0"/>
                </a:lnTo>
                <a:lnTo>
                  <a:pt x="4084663" y="3086738"/>
                </a:lnTo>
                <a:lnTo>
                  <a:pt x="0" y="3086738"/>
                </a:lnTo>
                <a:lnTo>
                  <a:pt x="0" y="0"/>
                </a:lnTo>
                <a:close/>
              </a:path>
            </a:pathLst>
          </a:custGeom>
          <a:blipFill>
            <a:blip r:embed="rId7"/>
            <a:stretch>
              <a:fillRect r="-7792"/>
            </a:stretch>
          </a:blipFill>
        </p:spPr>
      </p:sp>
      <p:sp>
        <p:nvSpPr>
          <p:cNvPr id="9" name="TextBox 9"/>
          <p:cNvSpPr txBox="1"/>
          <p:nvPr/>
        </p:nvSpPr>
        <p:spPr>
          <a:xfrm>
            <a:off x="730015" y="3086862"/>
            <a:ext cx="2421569" cy="1352550"/>
          </a:xfrm>
          <a:prstGeom prst="rect">
            <a:avLst/>
          </a:prstGeom>
        </p:spPr>
        <p:txBody>
          <a:bodyPr lIns="0" tIns="0" rIns="0" bIns="0" rtlCol="0" anchor="t">
            <a:spAutoFit/>
          </a:bodyPr>
          <a:lstStyle/>
          <a:p>
            <a:pPr algn="l">
              <a:lnSpc>
                <a:spcPts val="3600"/>
              </a:lnSpc>
            </a:pPr>
            <a:r>
              <a:rPr lang="en-US" sz="3000" b="1" spc="36">
                <a:solidFill>
                  <a:srgbClr val="000000"/>
                </a:solidFill>
                <a:latin typeface="IBM Plex Sans Bold"/>
                <a:ea typeface="IBM Plex Sans Bold"/>
                <a:cs typeface="IBM Plex Sans Bold"/>
                <a:sym typeface="IBM Plex Sans Bold"/>
              </a:rPr>
              <a:t>Olumlu Okul Atmosferi Oluşturun</a:t>
            </a:r>
          </a:p>
        </p:txBody>
      </p:sp>
      <p:sp>
        <p:nvSpPr>
          <p:cNvPr id="10" name="TextBox 10"/>
          <p:cNvSpPr txBox="1"/>
          <p:nvPr/>
        </p:nvSpPr>
        <p:spPr>
          <a:xfrm>
            <a:off x="1030586" y="2143839"/>
            <a:ext cx="312496" cy="307638"/>
          </a:xfrm>
          <a:prstGeom prst="rect">
            <a:avLst/>
          </a:prstGeom>
        </p:spPr>
        <p:txBody>
          <a:bodyPr lIns="0" tIns="0" rIns="0" bIns="0" rtlCol="0" anchor="t">
            <a:spAutoFit/>
          </a:bodyPr>
          <a:lstStyle/>
          <a:p>
            <a:pPr algn="l">
              <a:lnSpc>
                <a:spcPts val="2520"/>
              </a:lnSpc>
            </a:pPr>
            <a:r>
              <a:rPr lang="en-US" sz="1800" spc="-21">
                <a:solidFill>
                  <a:srgbClr val="3B3838"/>
                </a:solidFill>
                <a:latin typeface="Open Sans"/>
                <a:ea typeface="Open Sans"/>
                <a:cs typeface="Open Sans"/>
                <a:sym typeface="Open Sans"/>
              </a:rPr>
              <a:t>03</a:t>
            </a:r>
          </a:p>
        </p:txBody>
      </p:sp>
      <p:sp>
        <p:nvSpPr>
          <p:cNvPr id="11" name="TextBox 11"/>
          <p:cNvSpPr txBox="1"/>
          <p:nvPr/>
        </p:nvSpPr>
        <p:spPr>
          <a:xfrm rot="-408000">
            <a:off x="9558784" y="1990907"/>
            <a:ext cx="1861842" cy="1330738"/>
          </a:xfrm>
          <a:prstGeom prst="rect">
            <a:avLst/>
          </a:prstGeom>
        </p:spPr>
        <p:txBody>
          <a:bodyPr lIns="0" tIns="0" rIns="0" bIns="0" rtlCol="0" anchor="t">
            <a:spAutoFit/>
          </a:bodyPr>
          <a:lstStyle/>
          <a:p>
            <a:pPr algn="l">
              <a:lnSpc>
                <a:spcPts val="2416"/>
              </a:lnSpc>
            </a:pPr>
            <a:r>
              <a:rPr lang="en-US" sz="1900" b="1">
                <a:solidFill>
                  <a:srgbClr val="FFFFFF"/>
                </a:solidFill>
                <a:latin typeface="Calibri (MS) Bold"/>
                <a:ea typeface="Calibri (MS) Bold"/>
                <a:cs typeface="Calibri (MS) Bold"/>
                <a:sym typeface="Calibri (MS) Bold"/>
              </a:rPr>
              <a:t>Aferin! </a:t>
            </a:r>
            <a:r>
              <a:rPr lang="en-US" sz="1900">
                <a:solidFill>
                  <a:srgbClr val="FFFFFF"/>
                </a:solidFill>
                <a:latin typeface="Calibri (MS)"/>
                <a:ea typeface="Calibri (MS)"/>
                <a:cs typeface="Calibri (MS)"/>
                <a:sym typeface="Calibri (MS)"/>
              </a:rPr>
              <a:t>Çabanı takdir </a:t>
            </a:r>
          </a:p>
          <a:p>
            <a:pPr algn="l">
              <a:lnSpc>
                <a:spcPts val="1160"/>
              </a:lnSpc>
            </a:pPr>
            <a:r>
              <a:rPr lang="en-US" sz="1900">
                <a:solidFill>
                  <a:srgbClr val="FFFFFF"/>
                </a:solidFill>
                <a:latin typeface="Calibri (MS)"/>
                <a:ea typeface="Calibri (MS)"/>
                <a:cs typeface="Calibri (MS)"/>
                <a:sym typeface="Calibri (MS)"/>
              </a:rPr>
              <a:t>ediyorum. </a:t>
            </a:r>
          </a:p>
          <a:p>
            <a:pPr algn="l">
              <a:lnSpc>
                <a:spcPts val="2464"/>
              </a:lnSpc>
            </a:pPr>
            <a:r>
              <a:rPr lang="en-US" sz="1900">
                <a:solidFill>
                  <a:srgbClr val="FFFFFF"/>
                </a:solidFill>
                <a:latin typeface="Calibri (MS)"/>
                <a:ea typeface="Calibri (MS)"/>
                <a:cs typeface="Calibri (MS)"/>
                <a:sym typeface="Calibri (MS)"/>
              </a:rPr>
              <a:t>Denemeye devam </a:t>
            </a:r>
          </a:p>
          <a:p>
            <a:pPr algn="l">
              <a:lnSpc>
                <a:spcPts val="1113"/>
              </a:lnSpc>
            </a:pPr>
            <a:r>
              <a:rPr lang="en-US" sz="1900">
                <a:solidFill>
                  <a:srgbClr val="FFFFFF"/>
                </a:solidFill>
                <a:latin typeface="Calibri (MS)"/>
                <a:ea typeface="Calibri (MS)"/>
                <a:cs typeface="Calibri (MS)"/>
                <a:sym typeface="Calibri (MS)"/>
              </a:rPr>
              <a:t>ettin.</a:t>
            </a:r>
          </a:p>
        </p:txBody>
      </p:sp>
      <p:sp>
        <p:nvSpPr>
          <p:cNvPr id="12" name="TextBox 12"/>
          <p:cNvSpPr txBox="1"/>
          <p:nvPr/>
        </p:nvSpPr>
        <p:spPr>
          <a:xfrm>
            <a:off x="3786188" y="20869"/>
            <a:ext cx="4703836" cy="482765"/>
          </a:xfrm>
          <a:prstGeom prst="rect">
            <a:avLst/>
          </a:prstGeom>
        </p:spPr>
        <p:txBody>
          <a:bodyPr lIns="0" tIns="0" rIns="0" bIns="0" rtlCol="0" anchor="t">
            <a:spAutoFit/>
          </a:bodyPr>
          <a:lstStyle/>
          <a:p>
            <a:pPr algn="l">
              <a:lnSpc>
                <a:spcPts val="3843"/>
              </a:lnSpc>
            </a:pPr>
            <a:r>
              <a:rPr lang="en-US" sz="2745" spc="52">
                <a:solidFill>
                  <a:srgbClr val="FFFFFF"/>
                </a:solidFill>
                <a:latin typeface="Raleway Light"/>
                <a:ea typeface="Raleway Light"/>
                <a:cs typeface="Raleway Light"/>
                <a:sym typeface="Raleway Light"/>
              </a:rPr>
              <a:t>Öğrenci Destekleme Yolları</a:t>
            </a:r>
          </a:p>
        </p:txBody>
      </p:sp>
      <p:sp>
        <p:nvSpPr>
          <p:cNvPr id="13" name="TextBox 13"/>
          <p:cNvSpPr txBox="1"/>
          <p:nvPr/>
        </p:nvSpPr>
        <p:spPr>
          <a:xfrm>
            <a:off x="3963657" y="1882645"/>
            <a:ext cx="155448" cy="338633"/>
          </a:xfrm>
          <a:prstGeom prst="rect">
            <a:avLst/>
          </a:prstGeom>
        </p:spPr>
        <p:txBody>
          <a:bodyPr lIns="0" tIns="0" rIns="0" bIns="0" rtlCol="0" anchor="t">
            <a:spAutoFit/>
          </a:bodyPr>
          <a:lstStyle/>
          <a:p>
            <a:pPr algn="l">
              <a:lnSpc>
                <a:spcPts val="2799"/>
              </a:lnSpc>
            </a:pPr>
            <a:r>
              <a:rPr lang="en-US" sz="1999">
                <a:solidFill>
                  <a:srgbClr val="000000"/>
                </a:solidFill>
                <a:latin typeface="Courier New OS"/>
                <a:ea typeface="Courier New OS"/>
                <a:cs typeface="Courier New OS"/>
                <a:sym typeface="Courier New OS"/>
              </a:rPr>
              <a:t>o</a:t>
            </a:r>
          </a:p>
        </p:txBody>
      </p:sp>
      <p:sp>
        <p:nvSpPr>
          <p:cNvPr id="14" name="TextBox 14"/>
          <p:cNvSpPr txBox="1"/>
          <p:nvPr/>
        </p:nvSpPr>
        <p:spPr>
          <a:xfrm>
            <a:off x="3963657" y="4211317"/>
            <a:ext cx="155448" cy="338633"/>
          </a:xfrm>
          <a:prstGeom prst="rect">
            <a:avLst/>
          </a:prstGeom>
        </p:spPr>
        <p:txBody>
          <a:bodyPr lIns="0" tIns="0" rIns="0" bIns="0" rtlCol="0" anchor="t">
            <a:spAutoFit/>
          </a:bodyPr>
          <a:lstStyle/>
          <a:p>
            <a:pPr algn="l">
              <a:lnSpc>
                <a:spcPts val="2799"/>
              </a:lnSpc>
            </a:pPr>
            <a:r>
              <a:rPr lang="en-US" sz="1999">
                <a:solidFill>
                  <a:srgbClr val="000000"/>
                </a:solidFill>
                <a:latin typeface="Courier New OS"/>
                <a:ea typeface="Courier New OS"/>
                <a:cs typeface="Courier New OS"/>
                <a:sym typeface="Courier New OS"/>
              </a:rPr>
              <a:t>o</a:t>
            </a:r>
          </a:p>
        </p:txBody>
      </p:sp>
      <p:sp>
        <p:nvSpPr>
          <p:cNvPr id="15" name="TextBox 15"/>
          <p:cNvSpPr txBox="1"/>
          <p:nvPr/>
        </p:nvSpPr>
        <p:spPr>
          <a:xfrm>
            <a:off x="3963657" y="5165341"/>
            <a:ext cx="155448" cy="338633"/>
          </a:xfrm>
          <a:prstGeom prst="rect">
            <a:avLst/>
          </a:prstGeom>
        </p:spPr>
        <p:txBody>
          <a:bodyPr lIns="0" tIns="0" rIns="0" bIns="0" rtlCol="0" anchor="t">
            <a:spAutoFit/>
          </a:bodyPr>
          <a:lstStyle/>
          <a:p>
            <a:pPr algn="l">
              <a:lnSpc>
                <a:spcPts val="2799"/>
              </a:lnSpc>
            </a:pPr>
            <a:r>
              <a:rPr lang="en-US" sz="1999">
                <a:solidFill>
                  <a:srgbClr val="000000"/>
                </a:solidFill>
                <a:latin typeface="Courier New OS"/>
                <a:ea typeface="Courier New OS"/>
                <a:cs typeface="Courier New OS"/>
                <a:sym typeface="Courier New OS"/>
              </a:rPr>
              <a:t>o</a:t>
            </a:r>
          </a:p>
        </p:txBody>
      </p:sp>
      <p:sp>
        <p:nvSpPr>
          <p:cNvPr id="16" name="TextBox 16"/>
          <p:cNvSpPr txBox="1"/>
          <p:nvPr/>
        </p:nvSpPr>
        <p:spPr>
          <a:xfrm>
            <a:off x="4306557" y="1769555"/>
            <a:ext cx="4879515" cy="1919735"/>
          </a:xfrm>
          <a:prstGeom prst="rect">
            <a:avLst/>
          </a:prstGeom>
        </p:spPr>
        <p:txBody>
          <a:bodyPr lIns="0" tIns="0" rIns="0" bIns="0" rtlCol="0" anchor="t">
            <a:spAutoFit/>
          </a:bodyPr>
          <a:lstStyle/>
          <a:p>
            <a:pPr algn="l">
              <a:lnSpc>
                <a:spcPts val="2503"/>
              </a:lnSpc>
            </a:pPr>
            <a:r>
              <a:rPr lang="en-US" sz="1999" spc="9">
                <a:solidFill>
                  <a:srgbClr val="000000"/>
                </a:solidFill>
                <a:latin typeface="Raleway"/>
                <a:ea typeface="Raleway"/>
                <a:cs typeface="Raleway"/>
                <a:sym typeface="Raleway"/>
              </a:rPr>
              <a:t>Öğrenciler sorumluluk aldıklarında veya sorumluluk almaya istekli olduklarında, ikilemde kaldıkları bir konuda karar verdiklerinde veya bir problemi çözdüklerinde çabalarını görün ve bu çabaları takdir edin. </a:t>
            </a:r>
          </a:p>
        </p:txBody>
      </p:sp>
      <p:sp>
        <p:nvSpPr>
          <p:cNvPr id="17" name="TextBox 17"/>
          <p:cNvSpPr txBox="1"/>
          <p:nvPr/>
        </p:nvSpPr>
        <p:spPr>
          <a:xfrm>
            <a:off x="4306557" y="3869627"/>
            <a:ext cx="7048214" cy="2148335"/>
          </a:xfrm>
          <a:prstGeom prst="rect">
            <a:avLst/>
          </a:prstGeom>
        </p:spPr>
        <p:txBody>
          <a:bodyPr lIns="0" tIns="0" rIns="0" bIns="0" rtlCol="0" anchor="t">
            <a:spAutoFit/>
          </a:bodyPr>
          <a:lstStyle/>
          <a:p>
            <a:pPr algn="l">
              <a:lnSpc>
                <a:spcPts val="4999"/>
              </a:lnSpc>
            </a:pPr>
            <a:r>
              <a:rPr lang="en-US" sz="1999" spc="11">
                <a:solidFill>
                  <a:srgbClr val="000000"/>
                </a:solidFill>
                <a:latin typeface="Raleway"/>
                <a:ea typeface="Raleway"/>
                <a:cs typeface="Raleway"/>
                <a:sym typeface="Raleway"/>
              </a:rPr>
              <a:t>Öğrencileri destekleyen, cesaretlendiren ve takdir eden </a:t>
            </a:r>
          </a:p>
          <a:p>
            <a:pPr algn="l">
              <a:lnSpc>
                <a:spcPts val="999"/>
              </a:lnSpc>
            </a:pPr>
            <a:r>
              <a:rPr lang="en-US" sz="1999" spc="9">
                <a:solidFill>
                  <a:srgbClr val="000000"/>
                </a:solidFill>
                <a:latin typeface="Raleway"/>
                <a:ea typeface="Raleway"/>
                <a:cs typeface="Raleway"/>
                <a:sym typeface="Raleway"/>
              </a:rPr>
              <a:t>cümleler kurun. </a:t>
            </a:r>
          </a:p>
          <a:p>
            <a:pPr algn="l">
              <a:lnSpc>
                <a:spcPts val="4999"/>
              </a:lnSpc>
            </a:pPr>
            <a:r>
              <a:rPr lang="en-US" sz="1999" spc="9">
                <a:solidFill>
                  <a:srgbClr val="000000"/>
                </a:solidFill>
                <a:latin typeface="Raleway"/>
                <a:ea typeface="Raleway"/>
                <a:cs typeface="Raleway"/>
                <a:sym typeface="Raleway"/>
              </a:rPr>
              <a:t>Bazen bu sözel olmayan cümleler yerine bir not kâğıdına </a:t>
            </a:r>
          </a:p>
          <a:p>
            <a:pPr algn="l">
              <a:lnSpc>
                <a:spcPts val="999"/>
              </a:lnSpc>
            </a:pPr>
            <a:r>
              <a:rPr lang="en-US" sz="1999" spc="9">
                <a:solidFill>
                  <a:srgbClr val="000000"/>
                </a:solidFill>
                <a:latin typeface="Raleway"/>
                <a:ea typeface="Raleway"/>
                <a:cs typeface="Raleway"/>
                <a:sym typeface="Raleway"/>
              </a:rPr>
              <a:t>yazma yoluna gidin. Öğrencilerden bu not kağıtlarını </a:t>
            </a:r>
          </a:p>
          <a:p>
            <a:pPr algn="l">
              <a:lnSpc>
                <a:spcPts val="3991"/>
              </a:lnSpc>
            </a:pPr>
            <a:r>
              <a:rPr lang="en-US" sz="1999" spc="9">
                <a:solidFill>
                  <a:srgbClr val="000000"/>
                </a:solidFill>
                <a:latin typeface="Raleway"/>
                <a:ea typeface="Raleway"/>
                <a:cs typeface="Raleway"/>
                <a:sym typeface="Raleway"/>
              </a:rPr>
              <a:t>biriktirmelerini ve güçlük çektiklerinde okumalarını isteyin.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0" y="2"/>
            <a:ext cx="12192000" cy="577853"/>
            <a:chOff x="0" y="0"/>
            <a:chExt cx="12192000" cy="577850"/>
          </a:xfrm>
        </p:grpSpPr>
        <p:sp>
          <p:nvSpPr>
            <p:cNvPr id="3" name="Freeform 3"/>
            <p:cNvSpPr/>
            <p:nvPr/>
          </p:nvSpPr>
          <p:spPr>
            <a:xfrm>
              <a:off x="0" y="0"/>
              <a:ext cx="12192000" cy="577850"/>
            </a:xfrm>
            <a:custGeom>
              <a:avLst/>
              <a:gdLst/>
              <a:ahLst/>
              <a:cxnLst/>
              <a:rect l="l" t="t" r="r" b="b"/>
              <a:pathLst>
                <a:path w="12192000" h="577850">
                  <a:moveTo>
                    <a:pt x="0" y="0"/>
                  </a:moveTo>
                  <a:lnTo>
                    <a:pt x="12192000" y="0"/>
                  </a:lnTo>
                  <a:lnTo>
                    <a:pt x="12192000" y="577850"/>
                  </a:lnTo>
                  <a:lnTo>
                    <a:pt x="0" y="577850"/>
                  </a:lnTo>
                  <a:close/>
                </a:path>
              </a:pathLst>
            </a:custGeom>
            <a:solidFill>
              <a:srgbClr val="7FCCBE"/>
            </a:solidFill>
          </p:spPr>
        </p:sp>
      </p:grpSp>
      <p:sp>
        <p:nvSpPr>
          <p:cNvPr id="4" name="Freeform 4"/>
          <p:cNvSpPr/>
          <p:nvPr/>
        </p:nvSpPr>
        <p:spPr>
          <a:xfrm>
            <a:off x="-63503" y="1010288"/>
            <a:ext cx="11896363" cy="5428840"/>
          </a:xfrm>
          <a:custGeom>
            <a:avLst/>
            <a:gdLst/>
            <a:ahLst/>
            <a:cxnLst/>
            <a:rect l="l" t="t" r="r" b="b"/>
            <a:pathLst>
              <a:path w="11896363" h="5428840">
                <a:moveTo>
                  <a:pt x="0" y="0"/>
                </a:moveTo>
                <a:lnTo>
                  <a:pt x="11896363" y="0"/>
                </a:lnTo>
                <a:lnTo>
                  <a:pt x="11896363" y="5428841"/>
                </a:lnTo>
                <a:lnTo>
                  <a:pt x="0" y="542884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TextBox 5"/>
          <p:cNvSpPr txBox="1"/>
          <p:nvPr/>
        </p:nvSpPr>
        <p:spPr>
          <a:xfrm>
            <a:off x="514074" y="3350285"/>
            <a:ext cx="2077193" cy="420929"/>
          </a:xfrm>
          <a:prstGeom prst="rect">
            <a:avLst/>
          </a:prstGeom>
        </p:spPr>
        <p:txBody>
          <a:bodyPr lIns="0" tIns="0" rIns="0" bIns="0" rtlCol="0" anchor="t">
            <a:spAutoFit/>
          </a:bodyPr>
          <a:lstStyle/>
          <a:p>
            <a:pPr algn="l">
              <a:lnSpc>
                <a:spcPts val="3359"/>
              </a:lnSpc>
            </a:pPr>
            <a:r>
              <a:rPr lang="en-US" sz="2400" b="1">
                <a:solidFill>
                  <a:srgbClr val="FFFFFF"/>
                </a:solidFill>
                <a:latin typeface="Raleway Semi-Bold"/>
                <a:ea typeface="Raleway Semi-Bold"/>
                <a:cs typeface="Raleway Semi-Bold"/>
                <a:sym typeface="Raleway Semi-Bold"/>
              </a:rPr>
              <a:t>Ahlaki Gelişim</a:t>
            </a:r>
          </a:p>
        </p:txBody>
      </p:sp>
      <p:sp>
        <p:nvSpPr>
          <p:cNvPr id="6" name="TextBox 6"/>
          <p:cNvSpPr txBox="1"/>
          <p:nvPr/>
        </p:nvSpPr>
        <p:spPr>
          <a:xfrm>
            <a:off x="555517" y="261518"/>
            <a:ext cx="2203161" cy="678104"/>
          </a:xfrm>
          <a:prstGeom prst="rect">
            <a:avLst/>
          </a:prstGeom>
        </p:spPr>
        <p:txBody>
          <a:bodyPr lIns="0" tIns="0" rIns="0" bIns="0" rtlCol="0" anchor="t">
            <a:spAutoFit/>
          </a:bodyPr>
          <a:lstStyle/>
          <a:p>
            <a:pPr algn="l">
              <a:lnSpc>
                <a:spcPts val="6000"/>
              </a:lnSpc>
            </a:pPr>
            <a:r>
              <a:rPr lang="en-US" sz="2400" b="1">
                <a:solidFill>
                  <a:srgbClr val="FFFFFF"/>
                </a:solidFill>
                <a:latin typeface="Raleway Semi-Bold"/>
                <a:ea typeface="Raleway Semi-Bold"/>
                <a:cs typeface="Raleway Semi-Bold"/>
                <a:sym typeface="Raleway Semi-Bold"/>
              </a:rPr>
              <a:t>Bilişsel Gelişim</a:t>
            </a:r>
          </a:p>
        </p:txBody>
      </p:sp>
      <p:sp>
        <p:nvSpPr>
          <p:cNvPr id="7" name="TextBox 7"/>
          <p:cNvSpPr txBox="1"/>
          <p:nvPr/>
        </p:nvSpPr>
        <p:spPr>
          <a:xfrm>
            <a:off x="521960" y="1066190"/>
            <a:ext cx="2203161" cy="678104"/>
          </a:xfrm>
          <a:prstGeom prst="rect">
            <a:avLst/>
          </a:prstGeom>
        </p:spPr>
        <p:txBody>
          <a:bodyPr lIns="0" tIns="0" rIns="0" bIns="0" rtlCol="0" anchor="t">
            <a:spAutoFit/>
          </a:bodyPr>
          <a:lstStyle/>
          <a:p>
            <a:pPr algn="l">
              <a:lnSpc>
                <a:spcPts val="6000"/>
              </a:lnSpc>
            </a:pPr>
            <a:r>
              <a:rPr lang="en-US" sz="2400" b="1">
                <a:solidFill>
                  <a:srgbClr val="FFFFFF"/>
                </a:solidFill>
                <a:latin typeface="Raleway Semi-Bold"/>
                <a:ea typeface="Raleway Semi-Bold"/>
                <a:cs typeface="Raleway Semi-Bold"/>
                <a:sym typeface="Raleway Semi-Bold"/>
              </a:rPr>
              <a:t>Bilişsel Gelişim</a:t>
            </a:r>
          </a:p>
        </p:txBody>
      </p:sp>
      <p:sp>
        <p:nvSpPr>
          <p:cNvPr id="8" name="TextBox 8"/>
          <p:cNvSpPr txBox="1"/>
          <p:nvPr/>
        </p:nvSpPr>
        <p:spPr>
          <a:xfrm>
            <a:off x="514074" y="2350541"/>
            <a:ext cx="2251043" cy="420929"/>
          </a:xfrm>
          <a:prstGeom prst="rect">
            <a:avLst/>
          </a:prstGeom>
        </p:spPr>
        <p:txBody>
          <a:bodyPr lIns="0" tIns="0" rIns="0" bIns="0" rtlCol="0" anchor="t">
            <a:spAutoFit/>
          </a:bodyPr>
          <a:lstStyle/>
          <a:p>
            <a:pPr algn="l">
              <a:lnSpc>
                <a:spcPts val="3359"/>
              </a:lnSpc>
            </a:pPr>
            <a:r>
              <a:rPr lang="en-US" sz="2400" b="1">
                <a:solidFill>
                  <a:srgbClr val="FFFFFF"/>
                </a:solidFill>
                <a:latin typeface="Raleway Semi-Bold"/>
                <a:ea typeface="Raleway Semi-Bold"/>
                <a:cs typeface="Raleway Semi-Bold"/>
                <a:sym typeface="Raleway Semi-Bold"/>
              </a:rPr>
              <a:t>Fiziksel Gelişim</a:t>
            </a:r>
          </a:p>
        </p:txBody>
      </p:sp>
      <p:sp>
        <p:nvSpPr>
          <p:cNvPr id="9" name="TextBox 9"/>
          <p:cNvSpPr txBox="1"/>
          <p:nvPr/>
        </p:nvSpPr>
        <p:spPr>
          <a:xfrm>
            <a:off x="514074" y="4089806"/>
            <a:ext cx="1632985" cy="678104"/>
          </a:xfrm>
          <a:prstGeom prst="rect">
            <a:avLst/>
          </a:prstGeom>
        </p:spPr>
        <p:txBody>
          <a:bodyPr lIns="0" tIns="0" rIns="0" bIns="0" rtlCol="0" anchor="t">
            <a:spAutoFit/>
          </a:bodyPr>
          <a:lstStyle/>
          <a:p>
            <a:pPr algn="l">
              <a:lnSpc>
                <a:spcPts val="6000"/>
              </a:lnSpc>
            </a:pPr>
            <a:r>
              <a:rPr lang="en-US" sz="2400" b="1">
                <a:solidFill>
                  <a:srgbClr val="FFFFFF"/>
                </a:solidFill>
                <a:latin typeface="Raleway Semi-Bold"/>
                <a:ea typeface="Raleway Semi-Bold"/>
                <a:cs typeface="Raleway Semi-Bold"/>
                <a:sym typeface="Raleway Semi-Bold"/>
              </a:rPr>
              <a:t>Dil Gelişimi</a:t>
            </a:r>
          </a:p>
        </p:txBody>
      </p:sp>
      <p:sp>
        <p:nvSpPr>
          <p:cNvPr id="10" name="TextBox 10"/>
          <p:cNvSpPr txBox="1"/>
          <p:nvPr/>
        </p:nvSpPr>
        <p:spPr>
          <a:xfrm>
            <a:off x="443132" y="4952390"/>
            <a:ext cx="2564101" cy="1046912"/>
          </a:xfrm>
          <a:prstGeom prst="rect">
            <a:avLst/>
          </a:prstGeom>
        </p:spPr>
        <p:txBody>
          <a:bodyPr lIns="0" tIns="0" rIns="0" bIns="0" rtlCol="0" anchor="t">
            <a:spAutoFit/>
          </a:bodyPr>
          <a:lstStyle/>
          <a:p>
            <a:pPr algn="l">
              <a:lnSpc>
                <a:spcPts val="6000"/>
              </a:lnSpc>
            </a:pPr>
            <a:r>
              <a:rPr lang="en-US" sz="2400" b="1">
                <a:solidFill>
                  <a:srgbClr val="FFFFFF"/>
                </a:solidFill>
                <a:latin typeface="Raleway Semi-Bold"/>
                <a:ea typeface="Raleway Semi-Bold"/>
                <a:cs typeface="Raleway Semi-Bold"/>
                <a:sym typeface="Raleway Semi-Bold"/>
              </a:rPr>
              <a:t>Sosyal-Duygusal </a:t>
            </a:r>
          </a:p>
          <a:p>
            <a:pPr algn="l">
              <a:lnSpc>
                <a:spcPts val="1200"/>
              </a:lnSpc>
            </a:pPr>
            <a:r>
              <a:rPr lang="en-US" sz="2400" b="1">
                <a:solidFill>
                  <a:srgbClr val="FFFFFF"/>
                </a:solidFill>
                <a:latin typeface="Raleway Semi-Bold"/>
                <a:ea typeface="Raleway Semi-Bold"/>
                <a:cs typeface="Raleway Semi-Bold"/>
                <a:sym typeface="Raleway Semi-Bold"/>
              </a:rPr>
              <a:t>Gelişim</a:t>
            </a:r>
          </a:p>
        </p:txBody>
      </p:sp>
      <p:sp>
        <p:nvSpPr>
          <p:cNvPr id="11" name="TextBox 11"/>
          <p:cNvSpPr txBox="1"/>
          <p:nvPr/>
        </p:nvSpPr>
        <p:spPr>
          <a:xfrm>
            <a:off x="3291840" y="2297411"/>
            <a:ext cx="72542" cy="268205"/>
          </a:xfrm>
          <a:prstGeom prst="rect">
            <a:avLst/>
          </a:prstGeom>
        </p:spPr>
        <p:txBody>
          <a:bodyPr lIns="0" tIns="0" rIns="0" bIns="0" rtlCol="0" anchor="t">
            <a:spAutoFit/>
          </a:bodyPr>
          <a:lstStyle/>
          <a:p>
            <a:pPr algn="l">
              <a:lnSpc>
                <a:spcPts val="2239"/>
              </a:lnSpc>
            </a:pPr>
            <a:r>
              <a:rPr lang="en-US" sz="1599" spc="-12">
                <a:solidFill>
                  <a:srgbClr val="000000"/>
                </a:solidFill>
                <a:latin typeface="IBM Plex Sans Condensed"/>
                <a:ea typeface="IBM Plex Sans Condensed"/>
                <a:cs typeface="IBM Plex Sans Condensed"/>
                <a:sym typeface="IBM Plex Sans Condensed"/>
              </a:rPr>
              <a:t>•</a:t>
            </a:r>
          </a:p>
        </p:txBody>
      </p:sp>
      <p:sp>
        <p:nvSpPr>
          <p:cNvPr id="12" name="TextBox 12"/>
          <p:cNvSpPr txBox="1"/>
          <p:nvPr/>
        </p:nvSpPr>
        <p:spPr>
          <a:xfrm>
            <a:off x="3291840" y="4217641"/>
            <a:ext cx="72542" cy="268205"/>
          </a:xfrm>
          <a:prstGeom prst="rect">
            <a:avLst/>
          </a:prstGeom>
        </p:spPr>
        <p:txBody>
          <a:bodyPr lIns="0" tIns="0" rIns="0" bIns="0" rtlCol="0" anchor="t">
            <a:spAutoFit/>
          </a:bodyPr>
          <a:lstStyle/>
          <a:p>
            <a:pPr algn="l">
              <a:lnSpc>
                <a:spcPts val="2239"/>
              </a:lnSpc>
            </a:pPr>
            <a:r>
              <a:rPr lang="en-US" sz="1599" spc="-12">
                <a:solidFill>
                  <a:srgbClr val="000000"/>
                </a:solidFill>
                <a:latin typeface="IBM Plex Sans Condensed"/>
                <a:ea typeface="IBM Plex Sans Condensed"/>
                <a:cs typeface="IBM Plex Sans Condensed"/>
                <a:sym typeface="IBM Plex Sans Condensed"/>
              </a:rPr>
              <a:t>•</a:t>
            </a:r>
          </a:p>
        </p:txBody>
      </p:sp>
      <p:sp>
        <p:nvSpPr>
          <p:cNvPr id="13" name="TextBox 13"/>
          <p:cNvSpPr txBox="1"/>
          <p:nvPr/>
        </p:nvSpPr>
        <p:spPr>
          <a:xfrm>
            <a:off x="3291840" y="1264129"/>
            <a:ext cx="72542" cy="268205"/>
          </a:xfrm>
          <a:prstGeom prst="rect">
            <a:avLst/>
          </a:prstGeom>
        </p:spPr>
        <p:txBody>
          <a:bodyPr lIns="0" tIns="0" rIns="0" bIns="0" rtlCol="0" anchor="t">
            <a:spAutoFit/>
          </a:bodyPr>
          <a:lstStyle/>
          <a:p>
            <a:pPr algn="l">
              <a:lnSpc>
                <a:spcPts val="2239"/>
              </a:lnSpc>
            </a:pPr>
            <a:r>
              <a:rPr lang="en-US" sz="1599" spc="-12">
                <a:solidFill>
                  <a:srgbClr val="000000"/>
                </a:solidFill>
                <a:latin typeface="IBM Plex Sans Condensed"/>
                <a:ea typeface="IBM Plex Sans Condensed"/>
                <a:cs typeface="IBM Plex Sans Condensed"/>
                <a:sym typeface="IBM Plex Sans Condensed"/>
              </a:rPr>
              <a:t>•</a:t>
            </a:r>
          </a:p>
        </p:txBody>
      </p:sp>
      <p:sp>
        <p:nvSpPr>
          <p:cNvPr id="14" name="TextBox 14"/>
          <p:cNvSpPr txBox="1"/>
          <p:nvPr/>
        </p:nvSpPr>
        <p:spPr>
          <a:xfrm>
            <a:off x="3291840" y="3364211"/>
            <a:ext cx="72542" cy="268205"/>
          </a:xfrm>
          <a:prstGeom prst="rect">
            <a:avLst/>
          </a:prstGeom>
        </p:spPr>
        <p:txBody>
          <a:bodyPr lIns="0" tIns="0" rIns="0" bIns="0" rtlCol="0" anchor="t">
            <a:spAutoFit/>
          </a:bodyPr>
          <a:lstStyle/>
          <a:p>
            <a:pPr algn="l">
              <a:lnSpc>
                <a:spcPts val="2239"/>
              </a:lnSpc>
            </a:pPr>
            <a:r>
              <a:rPr lang="en-US" sz="1599" spc="-12">
                <a:solidFill>
                  <a:srgbClr val="000000"/>
                </a:solidFill>
                <a:latin typeface="IBM Plex Sans Condensed"/>
                <a:ea typeface="IBM Plex Sans Condensed"/>
                <a:cs typeface="IBM Plex Sans Condensed"/>
                <a:sym typeface="IBM Plex Sans Condensed"/>
              </a:rPr>
              <a:t>•</a:t>
            </a:r>
          </a:p>
        </p:txBody>
      </p:sp>
      <p:sp>
        <p:nvSpPr>
          <p:cNvPr id="15" name="TextBox 15"/>
          <p:cNvSpPr txBox="1"/>
          <p:nvPr/>
        </p:nvSpPr>
        <p:spPr>
          <a:xfrm>
            <a:off x="3291840" y="5250923"/>
            <a:ext cx="72542" cy="268205"/>
          </a:xfrm>
          <a:prstGeom prst="rect">
            <a:avLst/>
          </a:prstGeom>
        </p:spPr>
        <p:txBody>
          <a:bodyPr lIns="0" tIns="0" rIns="0" bIns="0" rtlCol="0" anchor="t">
            <a:spAutoFit/>
          </a:bodyPr>
          <a:lstStyle/>
          <a:p>
            <a:pPr algn="l">
              <a:lnSpc>
                <a:spcPts val="2239"/>
              </a:lnSpc>
            </a:pPr>
            <a:r>
              <a:rPr lang="en-US" sz="1599" spc="-12">
                <a:solidFill>
                  <a:srgbClr val="000000"/>
                </a:solidFill>
                <a:latin typeface="IBM Plex Sans Condensed"/>
                <a:ea typeface="IBM Plex Sans Condensed"/>
                <a:cs typeface="IBM Plex Sans Condensed"/>
                <a:sym typeface="IBM Plex Sans Condensed"/>
              </a:rPr>
              <a:t>•</a:t>
            </a:r>
          </a:p>
        </p:txBody>
      </p:sp>
      <p:sp>
        <p:nvSpPr>
          <p:cNvPr id="16" name="TextBox 16"/>
          <p:cNvSpPr txBox="1"/>
          <p:nvPr/>
        </p:nvSpPr>
        <p:spPr>
          <a:xfrm>
            <a:off x="3577590" y="1255243"/>
            <a:ext cx="7667996" cy="748865"/>
          </a:xfrm>
          <a:prstGeom prst="rect">
            <a:avLst/>
          </a:prstGeom>
        </p:spPr>
        <p:txBody>
          <a:bodyPr lIns="0" tIns="0" rIns="0" bIns="0" rtlCol="0" anchor="t">
            <a:spAutoFit/>
          </a:bodyPr>
          <a:lstStyle/>
          <a:p>
            <a:pPr algn="l">
              <a:lnSpc>
                <a:spcPts val="1935"/>
              </a:lnSpc>
            </a:pPr>
            <a:r>
              <a:rPr lang="en-US" sz="1599" spc="1">
                <a:solidFill>
                  <a:srgbClr val="000000"/>
                </a:solidFill>
                <a:latin typeface="Raleway"/>
                <a:ea typeface="Raleway"/>
                <a:cs typeface="Raleway"/>
                <a:sym typeface="Raleway"/>
              </a:rPr>
              <a:t>Bireyin neden-sonuç ilişkisi kurma, hatırda tutma, analiz, sentez, değerlendirme, yaratıcı olma, sınıflandırma, bilgi edinme ve problem çözme gibi bilişsel becerilerinde değişimlerin ve gelişimlerin meydana geldiği gelişim alanıdır. </a:t>
            </a:r>
          </a:p>
        </p:txBody>
      </p:sp>
      <p:sp>
        <p:nvSpPr>
          <p:cNvPr id="17" name="TextBox 17"/>
          <p:cNvSpPr txBox="1"/>
          <p:nvPr/>
        </p:nvSpPr>
        <p:spPr>
          <a:xfrm>
            <a:off x="3577590" y="2098015"/>
            <a:ext cx="7681617" cy="939365"/>
          </a:xfrm>
          <a:prstGeom prst="rect">
            <a:avLst/>
          </a:prstGeom>
        </p:spPr>
        <p:txBody>
          <a:bodyPr lIns="0" tIns="0" rIns="0" bIns="0" rtlCol="0" anchor="t">
            <a:spAutoFit/>
          </a:bodyPr>
          <a:lstStyle/>
          <a:p>
            <a:pPr algn="l">
              <a:lnSpc>
                <a:spcPts val="3999"/>
              </a:lnSpc>
            </a:pPr>
            <a:r>
              <a:rPr lang="en-US" sz="1599" spc="1">
                <a:solidFill>
                  <a:srgbClr val="000000"/>
                </a:solidFill>
                <a:latin typeface="Raleway"/>
                <a:ea typeface="Raleway"/>
                <a:cs typeface="Raleway"/>
                <a:sym typeface="Raleway"/>
              </a:rPr>
              <a:t>Bireyin beyin gelişiminde, bedeninde, motor becerilerinde ve hormonlarında </a:t>
            </a:r>
          </a:p>
          <a:p>
            <a:pPr algn="l">
              <a:lnSpc>
                <a:spcPts val="799"/>
              </a:lnSpc>
            </a:pPr>
            <a:r>
              <a:rPr lang="en-US" sz="1599" spc="1">
                <a:solidFill>
                  <a:srgbClr val="000000"/>
                </a:solidFill>
                <a:latin typeface="Raleway"/>
                <a:ea typeface="Raleway"/>
                <a:cs typeface="Raleway"/>
                <a:sym typeface="Raleway"/>
              </a:rPr>
              <a:t>değişimlerin meydana geldiği, bedenin olgunlaştığı, değiştiği ve geliştiği gelişim </a:t>
            </a:r>
          </a:p>
          <a:p>
            <a:pPr algn="l">
              <a:lnSpc>
                <a:spcPts val="3039"/>
              </a:lnSpc>
            </a:pPr>
            <a:r>
              <a:rPr lang="en-US" sz="1599" spc="1">
                <a:solidFill>
                  <a:srgbClr val="000000"/>
                </a:solidFill>
                <a:latin typeface="Raleway"/>
                <a:ea typeface="Raleway"/>
                <a:cs typeface="Raleway"/>
                <a:sym typeface="Raleway"/>
              </a:rPr>
              <a:t>alanıdır. </a:t>
            </a:r>
          </a:p>
        </p:txBody>
      </p:sp>
      <p:sp>
        <p:nvSpPr>
          <p:cNvPr id="18" name="TextBox 18"/>
          <p:cNvSpPr txBox="1"/>
          <p:nvPr/>
        </p:nvSpPr>
        <p:spPr>
          <a:xfrm>
            <a:off x="3577590" y="3164815"/>
            <a:ext cx="7514930" cy="695525"/>
          </a:xfrm>
          <a:prstGeom prst="rect">
            <a:avLst/>
          </a:prstGeom>
        </p:spPr>
        <p:txBody>
          <a:bodyPr lIns="0" tIns="0" rIns="0" bIns="0" rtlCol="0" anchor="t">
            <a:spAutoFit/>
          </a:bodyPr>
          <a:lstStyle/>
          <a:p>
            <a:pPr algn="l">
              <a:lnSpc>
                <a:spcPts val="3999"/>
              </a:lnSpc>
            </a:pPr>
            <a:r>
              <a:rPr lang="en-US" sz="1599" spc="1">
                <a:solidFill>
                  <a:srgbClr val="000000"/>
                </a:solidFill>
                <a:latin typeface="Raleway"/>
                <a:ea typeface="Raleway"/>
                <a:cs typeface="Raleway"/>
                <a:sym typeface="Raleway"/>
              </a:rPr>
              <a:t>Bireyin topluma etkin bir şekilde uyum sağlayabilmesini kolaylaştıran değerler </a:t>
            </a:r>
          </a:p>
          <a:p>
            <a:pPr algn="l">
              <a:lnSpc>
                <a:spcPts val="799"/>
              </a:lnSpc>
            </a:pPr>
            <a:r>
              <a:rPr lang="en-US" sz="1599" spc="1">
                <a:solidFill>
                  <a:srgbClr val="000000"/>
                </a:solidFill>
                <a:latin typeface="Raleway"/>
                <a:ea typeface="Raleway"/>
                <a:cs typeface="Raleway"/>
                <a:sym typeface="Raleway"/>
              </a:rPr>
              <a:t>sisteminde değişimlerin ve gelişimlerin meydana geldiği gelişim alanıdır. </a:t>
            </a:r>
          </a:p>
        </p:txBody>
      </p:sp>
      <p:sp>
        <p:nvSpPr>
          <p:cNvPr id="19" name="TextBox 19"/>
          <p:cNvSpPr txBox="1"/>
          <p:nvPr/>
        </p:nvSpPr>
        <p:spPr>
          <a:xfrm>
            <a:off x="3577590" y="4018255"/>
            <a:ext cx="7940288" cy="936317"/>
          </a:xfrm>
          <a:prstGeom prst="rect">
            <a:avLst/>
          </a:prstGeom>
        </p:spPr>
        <p:txBody>
          <a:bodyPr lIns="0" tIns="0" rIns="0" bIns="0" rtlCol="0" anchor="t">
            <a:spAutoFit/>
          </a:bodyPr>
          <a:lstStyle/>
          <a:p>
            <a:pPr algn="l">
              <a:lnSpc>
                <a:spcPts val="3999"/>
              </a:lnSpc>
            </a:pPr>
            <a:r>
              <a:rPr lang="en-US" sz="1599" spc="1">
                <a:solidFill>
                  <a:srgbClr val="000000"/>
                </a:solidFill>
                <a:latin typeface="Raleway"/>
                <a:ea typeface="Raleway"/>
                <a:cs typeface="Raleway"/>
                <a:sym typeface="Raleway"/>
              </a:rPr>
              <a:t>Bireyin sesleri, kelimeleri, sayıları, sembolleriöğrenmesi, hatırlaması ve dilin </a:t>
            </a:r>
          </a:p>
          <a:p>
            <a:pPr algn="l">
              <a:lnSpc>
                <a:spcPts val="799"/>
              </a:lnSpc>
            </a:pPr>
            <a:r>
              <a:rPr lang="en-US" sz="1599" spc="1">
                <a:solidFill>
                  <a:srgbClr val="000000"/>
                </a:solidFill>
                <a:latin typeface="Raleway"/>
                <a:ea typeface="Raleway"/>
                <a:cs typeface="Raleway"/>
                <a:sym typeface="Raleway"/>
              </a:rPr>
              <a:t>kurallarına uygun olarak bu becerileri kullanması gibi dil becerilerinde değişimlerin </a:t>
            </a:r>
          </a:p>
          <a:p>
            <a:pPr algn="l">
              <a:lnSpc>
                <a:spcPts val="2991"/>
              </a:lnSpc>
            </a:pPr>
            <a:r>
              <a:rPr lang="en-US" sz="1599" spc="1">
                <a:solidFill>
                  <a:srgbClr val="000000"/>
                </a:solidFill>
                <a:latin typeface="Raleway"/>
                <a:ea typeface="Raleway"/>
                <a:cs typeface="Raleway"/>
                <a:sym typeface="Raleway"/>
              </a:rPr>
              <a:t>ve gelişimlerin meydana geldiği gelişim alanıdır. </a:t>
            </a:r>
          </a:p>
        </p:txBody>
      </p:sp>
      <p:sp>
        <p:nvSpPr>
          <p:cNvPr id="20" name="TextBox 20"/>
          <p:cNvSpPr txBox="1"/>
          <p:nvPr/>
        </p:nvSpPr>
        <p:spPr>
          <a:xfrm>
            <a:off x="3577590" y="5051527"/>
            <a:ext cx="7966691" cy="1177109"/>
          </a:xfrm>
          <a:prstGeom prst="rect">
            <a:avLst/>
          </a:prstGeom>
        </p:spPr>
        <p:txBody>
          <a:bodyPr lIns="0" tIns="0" rIns="0" bIns="0" rtlCol="0" anchor="t">
            <a:spAutoFit/>
          </a:bodyPr>
          <a:lstStyle/>
          <a:p>
            <a:pPr algn="just">
              <a:lnSpc>
                <a:spcPts val="3999"/>
              </a:lnSpc>
            </a:pPr>
            <a:r>
              <a:rPr lang="en-US" sz="1599">
                <a:solidFill>
                  <a:srgbClr val="000000"/>
                </a:solidFill>
                <a:latin typeface="Raleway"/>
                <a:ea typeface="Raleway"/>
                <a:cs typeface="Raleway"/>
                <a:sym typeface="Raleway"/>
              </a:rPr>
              <a:t>Bireyin empatikurma, bağımsızlık kazanma, sağlıklı ilişkiler geliştirme ve sürdürme, </a:t>
            </a:r>
          </a:p>
          <a:p>
            <a:pPr algn="just">
              <a:lnSpc>
                <a:spcPts val="799"/>
              </a:lnSpc>
            </a:pPr>
            <a:r>
              <a:rPr lang="en-US" sz="1599" spc="1">
                <a:solidFill>
                  <a:srgbClr val="000000"/>
                </a:solidFill>
                <a:latin typeface="Raleway"/>
                <a:ea typeface="Raleway"/>
                <a:cs typeface="Raleway"/>
                <a:sym typeface="Raleway"/>
              </a:rPr>
              <a:t>duyguları düzenleme, sosyal normlara uygun davranma, iş birliği yapma gibi </a:t>
            </a:r>
          </a:p>
          <a:p>
            <a:pPr algn="just">
              <a:lnSpc>
                <a:spcPts val="2991"/>
              </a:lnSpc>
            </a:pPr>
            <a:r>
              <a:rPr lang="en-US" sz="1599" spc="1">
                <a:solidFill>
                  <a:srgbClr val="000000"/>
                </a:solidFill>
                <a:latin typeface="Raleway"/>
                <a:ea typeface="Raleway"/>
                <a:cs typeface="Raleway"/>
                <a:sym typeface="Raleway"/>
              </a:rPr>
              <a:t>sosyal- duygusal becerilerinde değişimlerin ve gelişimlerin meydana geldiği </a:t>
            </a:r>
          </a:p>
          <a:p>
            <a:pPr algn="just">
              <a:lnSpc>
                <a:spcPts val="799"/>
              </a:lnSpc>
            </a:pPr>
            <a:r>
              <a:rPr lang="en-US" sz="1599" spc="3">
                <a:solidFill>
                  <a:srgbClr val="000000"/>
                </a:solidFill>
                <a:latin typeface="Raleway"/>
                <a:ea typeface="Raleway"/>
                <a:cs typeface="Raleway"/>
                <a:sym typeface="Raleway"/>
              </a:rPr>
              <a:t>gelişim alanıdır.</a:t>
            </a:r>
          </a:p>
        </p:txBody>
      </p:sp>
      <p:sp>
        <p:nvSpPr>
          <p:cNvPr id="21" name="TextBox 21"/>
          <p:cNvSpPr txBox="1"/>
          <p:nvPr/>
        </p:nvSpPr>
        <p:spPr>
          <a:xfrm>
            <a:off x="9844240" y="6387332"/>
            <a:ext cx="1795844" cy="240782"/>
          </a:xfrm>
          <a:prstGeom prst="rect">
            <a:avLst/>
          </a:prstGeom>
        </p:spPr>
        <p:txBody>
          <a:bodyPr lIns="0" tIns="0" rIns="0" bIns="0" rtlCol="0" anchor="t">
            <a:spAutoFit/>
          </a:bodyPr>
          <a:lstStyle/>
          <a:p>
            <a:pPr algn="l">
              <a:lnSpc>
                <a:spcPts val="1959"/>
              </a:lnSpc>
            </a:pPr>
            <a:r>
              <a:rPr lang="en-US" sz="1399">
                <a:solidFill>
                  <a:srgbClr val="000000"/>
                </a:solidFill>
                <a:latin typeface="Raleway"/>
                <a:ea typeface="Raleway"/>
                <a:cs typeface="Raleway"/>
                <a:sym typeface="Raleway"/>
              </a:rPr>
              <a:t>(Santrock, 2009; 2011)</a:t>
            </a:r>
          </a:p>
        </p:txBody>
      </p:sp>
      <p:sp>
        <p:nvSpPr>
          <p:cNvPr id="22" name="TextBox 22"/>
          <p:cNvSpPr txBox="1"/>
          <p:nvPr/>
        </p:nvSpPr>
        <p:spPr>
          <a:xfrm>
            <a:off x="3694109" y="20869"/>
            <a:ext cx="4893783" cy="482765"/>
          </a:xfrm>
          <a:prstGeom prst="rect">
            <a:avLst/>
          </a:prstGeom>
        </p:spPr>
        <p:txBody>
          <a:bodyPr lIns="0" tIns="0" rIns="0" bIns="0" rtlCol="0" anchor="t">
            <a:spAutoFit/>
          </a:bodyPr>
          <a:lstStyle/>
          <a:p>
            <a:pPr algn="l">
              <a:lnSpc>
                <a:spcPts val="3843"/>
              </a:lnSpc>
            </a:pPr>
            <a:r>
              <a:rPr lang="en-US" sz="2745" spc="49">
                <a:solidFill>
                  <a:srgbClr val="FFFFFF"/>
                </a:solidFill>
                <a:latin typeface="Raleway Light"/>
                <a:ea typeface="Raleway Light"/>
                <a:cs typeface="Raleway Light"/>
                <a:sym typeface="Raleway Light"/>
              </a:rPr>
              <a:t>Yaşam Boyu Gelişim Alanları</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636616" y="1160202"/>
            <a:ext cx="7981788" cy="5697798"/>
          </a:xfrm>
          <a:custGeom>
            <a:avLst/>
            <a:gdLst/>
            <a:ahLst/>
            <a:cxnLst/>
            <a:rect l="l" t="t" r="r" b="b"/>
            <a:pathLst>
              <a:path w="7981788" h="5697798">
                <a:moveTo>
                  <a:pt x="0" y="0"/>
                </a:moveTo>
                <a:lnTo>
                  <a:pt x="7981788" y="0"/>
                </a:lnTo>
                <a:lnTo>
                  <a:pt x="7981788" y="5697798"/>
                </a:lnTo>
                <a:lnTo>
                  <a:pt x="0" y="569779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4490399" y="3399568"/>
            <a:ext cx="6274222" cy="3458432"/>
          </a:xfrm>
          <a:custGeom>
            <a:avLst/>
            <a:gdLst/>
            <a:ahLst/>
            <a:cxnLst/>
            <a:rect l="l" t="t" r="r" b="b"/>
            <a:pathLst>
              <a:path w="6274222" h="3458432">
                <a:moveTo>
                  <a:pt x="0" y="0"/>
                </a:moveTo>
                <a:lnTo>
                  <a:pt x="6274223" y="0"/>
                </a:lnTo>
                <a:lnTo>
                  <a:pt x="6274223" y="3458432"/>
                </a:lnTo>
                <a:lnTo>
                  <a:pt x="0" y="3458432"/>
                </a:lnTo>
                <a:lnTo>
                  <a:pt x="0" y="0"/>
                </a:lnTo>
                <a:close/>
              </a:path>
            </a:pathLst>
          </a:custGeom>
          <a:blipFill>
            <a:blip r:embed="rId4"/>
            <a:stretch>
              <a:fillRect b="-11642"/>
            </a:stretch>
          </a:blipFill>
        </p:spPr>
      </p:sp>
      <p:grpSp>
        <p:nvGrpSpPr>
          <p:cNvPr id="4" name="Group 4"/>
          <p:cNvGrpSpPr>
            <a:grpSpLocks noChangeAspect="1"/>
          </p:cNvGrpSpPr>
          <p:nvPr/>
        </p:nvGrpSpPr>
        <p:grpSpPr>
          <a:xfrm>
            <a:off x="0" y="2"/>
            <a:ext cx="12192000" cy="577853"/>
            <a:chOff x="0" y="0"/>
            <a:chExt cx="12192000" cy="577850"/>
          </a:xfrm>
        </p:grpSpPr>
        <p:sp>
          <p:nvSpPr>
            <p:cNvPr id="5" name="Freeform 5"/>
            <p:cNvSpPr/>
            <p:nvPr/>
          </p:nvSpPr>
          <p:spPr>
            <a:xfrm>
              <a:off x="0" y="0"/>
              <a:ext cx="12192000" cy="577850"/>
            </a:xfrm>
            <a:custGeom>
              <a:avLst/>
              <a:gdLst/>
              <a:ahLst/>
              <a:cxnLst/>
              <a:rect l="l" t="t" r="r" b="b"/>
              <a:pathLst>
                <a:path w="12192000" h="577850">
                  <a:moveTo>
                    <a:pt x="0" y="0"/>
                  </a:moveTo>
                  <a:lnTo>
                    <a:pt x="12192000" y="0"/>
                  </a:lnTo>
                  <a:lnTo>
                    <a:pt x="12192000" y="577850"/>
                  </a:lnTo>
                  <a:lnTo>
                    <a:pt x="0" y="577850"/>
                  </a:lnTo>
                  <a:close/>
                </a:path>
              </a:pathLst>
            </a:custGeom>
            <a:solidFill>
              <a:srgbClr val="7FCCBE"/>
            </a:solidFill>
          </p:spPr>
        </p:sp>
      </p:grpSp>
      <p:sp>
        <p:nvSpPr>
          <p:cNvPr id="6" name="Freeform 6"/>
          <p:cNvSpPr/>
          <p:nvPr/>
        </p:nvSpPr>
        <p:spPr>
          <a:xfrm>
            <a:off x="320411" y="1243289"/>
            <a:ext cx="3142326" cy="4312558"/>
          </a:xfrm>
          <a:custGeom>
            <a:avLst/>
            <a:gdLst/>
            <a:ahLst/>
            <a:cxnLst/>
            <a:rect l="l" t="t" r="r" b="b"/>
            <a:pathLst>
              <a:path w="3142326" h="4312558">
                <a:moveTo>
                  <a:pt x="0" y="0"/>
                </a:moveTo>
                <a:lnTo>
                  <a:pt x="3142327" y="0"/>
                </a:lnTo>
                <a:lnTo>
                  <a:pt x="3142327" y="4312558"/>
                </a:lnTo>
                <a:lnTo>
                  <a:pt x="0" y="4312558"/>
                </a:lnTo>
                <a:lnTo>
                  <a:pt x="0" y="0"/>
                </a:lnTo>
                <a:close/>
              </a:path>
            </a:pathLst>
          </a:custGeom>
          <a:blipFill>
            <a:blip r:embed="rId5"/>
            <a:stretch>
              <a:fillRect l="-206027" r="-212698"/>
            </a:stretch>
          </a:blipFill>
        </p:spPr>
      </p:sp>
      <p:sp>
        <p:nvSpPr>
          <p:cNvPr id="7" name="Freeform 7"/>
          <p:cNvSpPr/>
          <p:nvPr/>
        </p:nvSpPr>
        <p:spPr>
          <a:xfrm>
            <a:off x="877824" y="2100072"/>
            <a:ext cx="624840" cy="515112"/>
          </a:xfrm>
          <a:custGeom>
            <a:avLst/>
            <a:gdLst/>
            <a:ahLst/>
            <a:cxnLst/>
            <a:rect l="l" t="t" r="r" b="b"/>
            <a:pathLst>
              <a:path w="624840" h="515112">
                <a:moveTo>
                  <a:pt x="0" y="0"/>
                </a:moveTo>
                <a:lnTo>
                  <a:pt x="624840" y="0"/>
                </a:lnTo>
                <a:lnTo>
                  <a:pt x="624840" y="515112"/>
                </a:lnTo>
                <a:lnTo>
                  <a:pt x="0" y="515112"/>
                </a:lnTo>
                <a:lnTo>
                  <a:pt x="0" y="0"/>
                </a:lnTo>
                <a:close/>
              </a:path>
            </a:pathLst>
          </a:custGeom>
          <a:blipFill>
            <a:blip r:embed="rId6"/>
            <a:stretch>
              <a:fillRect/>
            </a:stretch>
          </a:blipFill>
        </p:spPr>
      </p:sp>
      <p:sp>
        <p:nvSpPr>
          <p:cNvPr id="8" name="Freeform 8"/>
          <p:cNvSpPr/>
          <p:nvPr/>
        </p:nvSpPr>
        <p:spPr>
          <a:xfrm>
            <a:off x="0" y="4387834"/>
            <a:ext cx="3636616" cy="1421873"/>
          </a:xfrm>
          <a:custGeom>
            <a:avLst/>
            <a:gdLst/>
            <a:ahLst/>
            <a:cxnLst/>
            <a:rect l="l" t="t" r="r" b="b"/>
            <a:pathLst>
              <a:path w="3636616" h="1421873">
                <a:moveTo>
                  <a:pt x="0" y="0"/>
                </a:moveTo>
                <a:lnTo>
                  <a:pt x="3636616" y="0"/>
                </a:lnTo>
                <a:lnTo>
                  <a:pt x="3636616" y="1421873"/>
                </a:lnTo>
                <a:lnTo>
                  <a:pt x="0" y="1421873"/>
                </a:lnTo>
                <a:lnTo>
                  <a:pt x="0" y="0"/>
                </a:lnTo>
                <a:close/>
              </a:path>
            </a:pathLst>
          </a:custGeom>
          <a:blipFill>
            <a:blip r:embed="rId7"/>
            <a:stretch>
              <a:fillRect l="-13249" t="-3656" r="-11267"/>
            </a:stretch>
          </a:blipFill>
        </p:spPr>
      </p:sp>
      <p:sp>
        <p:nvSpPr>
          <p:cNvPr id="9" name="TextBox 9"/>
          <p:cNvSpPr txBox="1"/>
          <p:nvPr/>
        </p:nvSpPr>
        <p:spPr>
          <a:xfrm>
            <a:off x="3971030" y="1760725"/>
            <a:ext cx="155448" cy="338633"/>
          </a:xfrm>
          <a:prstGeom prst="rect">
            <a:avLst/>
          </a:prstGeom>
        </p:spPr>
        <p:txBody>
          <a:bodyPr lIns="0" tIns="0" rIns="0" bIns="0" rtlCol="0" anchor="t">
            <a:spAutoFit/>
          </a:bodyPr>
          <a:lstStyle/>
          <a:p>
            <a:pPr algn="l">
              <a:lnSpc>
                <a:spcPts val="2799"/>
              </a:lnSpc>
            </a:pPr>
            <a:r>
              <a:rPr lang="en-US" sz="1999">
                <a:solidFill>
                  <a:srgbClr val="000000"/>
                </a:solidFill>
                <a:latin typeface="Courier New OS"/>
                <a:ea typeface="Courier New OS"/>
                <a:cs typeface="Courier New OS"/>
                <a:sym typeface="Courier New OS"/>
              </a:rPr>
              <a:t>o</a:t>
            </a:r>
          </a:p>
        </p:txBody>
      </p:sp>
      <p:sp>
        <p:nvSpPr>
          <p:cNvPr id="10" name="TextBox 10"/>
          <p:cNvSpPr txBox="1"/>
          <p:nvPr/>
        </p:nvSpPr>
        <p:spPr>
          <a:xfrm>
            <a:off x="3971030" y="2714749"/>
            <a:ext cx="155448" cy="338633"/>
          </a:xfrm>
          <a:prstGeom prst="rect">
            <a:avLst/>
          </a:prstGeom>
        </p:spPr>
        <p:txBody>
          <a:bodyPr lIns="0" tIns="0" rIns="0" bIns="0" rtlCol="0" anchor="t">
            <a:spAutoFit/>
          </a:bodyPr>
          <a:lstStyle/>
          <a:p>
            <a:pPr algn="l">
              <a:lnSpc>
                <a:spcPts val="2799"/>
              </a:lnSpc>
            </a:pPr>
            <a:r>
              <a:rPr lang="en-US" sz="1999">
                <a:solidFill>
                  <a:srgbClr val="000000"/>
                </a:solidFill>
                <a:latin typeface="Courier New OS"/>
                <a:ea typeface="Courier New OS"/>
                <a:cs typeface="Courier New OS"/>
                <a:sym typeface="Courier New OS"/>
              </a:rPr>
              <a:t>o</a:t>
            </a:r>
          </a:p>
        </p:txBody>
      </p:sp>
      <p:sp>
        <p:nvSpPr>
          <p:cNvPr id="11" name="TextBox 11"/>
          <p:cNvSpPr txBox="1"/>
          <p:nvPr/>
        </p:nvSpPr>
        <p:spPr>
          <a:xfrm>
            <a:off x="4313930" y="1657159"/>
            <a:ext cx="6667014" cy="2227202"/>
          </a:xfrm>
          <a:prstGeom prst="rect">
            <a:avLst/>
          </a:prstGeom>
        </p:spPr>
        <p:txBody>
          <a:bodyPr lIns="0" tIns="0" rIns="0" bIns="0" rtlCol="0" anchor="t">
            <a:spAutoFit/>
          </a:bodyPr>
          <a:lstStyle/>
          <a:p>
            <a:pPr algn="l">
              <a:lnSpc>
                <a:spcPts val="2495"/>
              </a:lnSpc>
            </a:pPr>
            <a:r>
              <a:rPr lang="en-US" sz="1999" spc="11">
                <a:solidFill>
                  <a:srgbClr val="000000"/>
                </a:solidFill>
                <a:latin typeface="Raleway"/>
                <a:ea typeface="Raleway"/>
                <a:cs typeface="Raleway"/>
                <a:sym typeface="Raleway"/>
              </a:rPr>
              <a:t>Sergilediğiniz davranışlarla, kurduğunuz cümlelerle ve sahip olduğunuz tutumla öğrencilerinize model olun. </a:t>
            </a:r>
          </a:p>
          <a:p>
            <a:pPr algn="l">
              <a:lnSpc>
                <a:spcPts val="4999"/>
              </a:lnSpc>
            </a:pPr>
            <a:r>
              <a:rPr lang="en-US" sz="1999" spc="11">
                <a:solidFill>
                  <a:srgbClr val="000000"/>
                </a:solidFill>
                <a:latin typeface="Raleway"/>
                <a:ea typeface="Raleway"/>
                <a:cs typeface="Raleway"/>
                <a:sym typeface="Raleway"/>
              </a:rPr>
              <a:t>Belli aralıklarla öğrencilerin sınıf ve okul içi faaliyetlerle </a:t>
            </a:r>
          </a:p>
          <a:p>
            <a:pPr algn="l">
              <a:lnSpc>
                <a:spcPts val="999"/>
              </a:lnSpc>
            </a:pPr>
            <a:r>
              <a:rPr lang="en-US" sz="1999" spc="9">
                <a:solidFill>
                  <a:srgbClr val="000000"/>
                </a:solidFill>
                <a:latin typeface="Raleway"/>
                <a:ea typeface="Raleway"/>
                <a:cs typeface="Raleway"/>
                <a:sym typeface="Raleway"/>
              </a:rPr>
              <a:t>ilgili değerlendirmelerini, duygularını, düşüncelerini ve </a:t>
            </a:r>
          </a:p>
          <a:p>
            <a:pPr algn="l">
              <a:lnSpc>
                <a:spcPts val="3991"/>
              </a:lnSpc>
            </a:pPr>
            <a:r>
              <a:rPr lang="en-US" sz="1999" spc="9">
                <a:solidFill>
                  <a:srgbClr val="000000"/>
                </a:solidFill>
                <a:latin typeface="Raleway"/>
                <a:ea typeface="Raleway"/>
                <a:cs typeface="Raleway"/>
                <a:sym typeface="Raleway"/>
              </a:rPr>
              <a:t>deneyimlerini öğrenmek için sınıf içi toplantılar </a:t>
            </a:r>
          </a:p>
          <a:p>
            <a:pPr algn="l">
              <a:lnSpc>
                <a:spcPts val="999"/>
              </a:lnSpc>
            </a:pPr>
            <a:r>
              <a:rPr lang="en-US" sz="1999" spc="9">
                <a:solidFill>
                  <a:srgbClr val="000000"/>
                </a:solidFill>
                <a:latin typeface="Raleway"/>
                <a:ea typeface="Raleway"/>
                <a:cs typeface="Raleway"/>
                <a:sym typeface="Raleway"/>
              </a:rPr>
              <a:t>düzenleyin. </a:t>
            </a:r>
          </a:p>
        </p:txBody>
      </p:sp>
      <p:sp>
        <p:nvSpPr>
          <p:cNvPr id="12" name="TextBox 12"/>
          <p:cNvSpPr txBox="1"/>
          <p:nvPr/>
        </p:nvSpPr>
        <p:spPr>
          <a:xfrm>
            <a:off x="3786188" y="20869"/>
            <a:ext cx="4703836" cy="482765"/>
          </a:xfrm>
          <a:prstGeom prst="rect">
            <a:avLst/>
          </a:prstGeom>
        </p:spPr>
        <p:txBody>
          <a:bodyPr lIns="0" tIns="0" rIns="0" bIns="0" rtlCol="0" anchor="t">
            <a:spAutoFit/>
          </a:bodyPr>
          <a:lstStyle/>
          <a:p>
            <a:pPr algn="l">
              <a:lnSpc>
                <a:spcPts val="3843"/>
              </a:lnSpc>
            </a:pPr>
            <a:r>
              <a:rPr lang="en-US" sz="2745" spc="52">
                <a:solidFill>
                  <a:srgbClr val="FFFFFF"/>
                </a:solidFill>
                <a:latin typeface="Raleway Light"/>
                <a:ea typeface="Raleway Light"/>
                <a:cs typeface="Raleway Light"/>
                <a:sym typeface="Raleway Light"/>
              </a:rPr>
              <a:t>Öğrenci Destekleme Yolları</a:t>
            </a:r>
          </a:p>
        </p:txBody>
      </p:sp>
      <p:sp>
        <p:nvSpPr>
          <p:cNvPr id="13" name="TextBox 13"/>
          <p:cNvSpPr txBox="1"/>
          <p:nvPr/>
        </p:nvSpPr>
        <p:spPr>
          <a:xfrm>
            <a:off x="730015" y="3086862"/>
            <a:ext cx="2421569" cy="1352550"/>
          </a:xfrm>
          <a:prstGeom prst="rect">
            <a:avLst/>
          </a:prstGeom>
        </p:spPr>
        <p:txBody>
          <a:bodyPr lIns="0" tIns="0" rIns="0" bIns="0" rtlCol="0" anchor="t">
            <a:spAutoFit/>
          </a:bodyPr>
          <a:lstStyle/>
          <a:p>
            <a:pPr algn="l">
              <a:lnSpc>
                <a:spcPts val="3600"/>
              </a:lnSpc>
            </a:pPr>
            <a:r>
              <a:rPr lang="en-US" sz="3000" b="1" spc="36">
                <a:solidFill>
                  <a:srgbClr val="000000"/>
                </a:solidFill>
                <a:latin typeface="IBM Plex Sans Bold"/>
                <a:ea typeface="IBM Plex Sans Bold"/>
                <a:cs typeface="IBM Plex Sans Bold"/>
                <a:sym typeface="IBM Plex Sans Bold"/>
              </a:rPr>
              <a:t>Olumlu Okul Atmosferi Oluşturun</a:t>
            </a:r>
          </a:p>
        </p:txBody>
      </p:sp>
      <p:sp>
        <p:nvSpPr>
          <p:cNvPr id="14" name="TextBox 14"/>
          <p:cNvSpPr txBox="1"/>
          <p:nvPr/>
        </p:nvSpPr>
        <p:spPr>
          <a:xfrm>
            <a:off x="1030586" y="2143839"/>
            <a:ext cx="312496" cy="307638"/>
          </a:xfrm>
          <a:prstGeom prst="rect">
            <a:avLst/>
          </a:prstGeom>
        </p:spPr>
        <p:txBody>
          <a:bodyPr lIns="0" tIns="0" rIns="0" bIns="0" rtlCol="0" anchor="t">
            <a:spAutoFit/>
          </a:bodyPr>
          <a:lstStyle/>
          <a:p>
            <a:pPr algn="l">
              <a:lnSpc>
                <a:spcPts val="2520"/>
              </a:lnSpc>
            </a:pPr>
            <a:r>
              <a:rPr lang="en-US" sz="1800" spc="-21">
                <a:solidFill>
                  <a:srgbClr val="3B3838"/>
                </a:solidFill>
                <a:latin typeface="Open Sans"/>
                <a:ea typeface="Open Sans"/>
                <a:cs typeface="Open Sans"/>
                <a:sym typeface="Open Sans"/>
              </a:rPr>
              <a:t>03</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88147" y="1406528"/>
            <a:ext cx="3188246" cy="3477292"/>
          </a:xfrm>
          <a:custGeom>
            <a:avLst/>
            <a:gdLst/>
            <a:ahLst/>
            <a:cxnLst/>
            <a:rect l="l" t="t" r="r" b="b"/>
            <a:pathLst>
              <a:path w="3188246" h="3477292">
                <a:moveTo>
                  <a:pt x="0" y="0"/>
                </a:moveTo>
                <a:lnTo>
                  <a:pt x="3188246" y="0"/>
                </a:lnTo>
                <a:lnTo>
                  <a:pt x="3188246" y="3477292"/>
                </a:lnTo>
                <a:lnTo>
                  <a:pt x="0" y="3477292"/>
                </a:lnTo>
                <a:lnTo>
                  <a:pt x="0" y="0"/>
                </a:lnTo>
                <a:close/>
              </a:path>
            </a:pathLst>
          </a:custGeom>
          <a:blipFill>
            <a:blip r:embed="rId2"/>
            <a:stretch>
              <a:fillRect l="-294620" t="-12763" r="-114337" b="-10702"/>
            </a:stretch>
          </a:blipFill>
        </p:spPr>
      </p:sp>
      <p:grpSp>
        <p:nvGrpSpPr>
          <p:cNvPr id="3" name="Group 3"/>
          <p:cNvGrpSpPr>
            <a:grpSpLocks noChangeAspect="1"/>
          </p:cNvGrpSpPr>
          <p:nvPr/>
        </p:nvGrpSpPr>
        <p:grpSpPr>
          <a:xfrm>
            <a:off x="838676" y="3893229"/>
            <a:ext cx="2603859" cy="1844612"/>
            <a:chOff x="0" y="0"/>
            <a:chExt cx="2603868" cy="1844612"/>
          </a:xfrm>
        </p:grpSpPr>
        <p:sp>
          <p:nvSpPr>
            <p:cNvPr id="4" name="Freeform 4"/>
            <p:cNvSpPr/>
            <p:nvPr/>
          </p:nvSpPr>
          <p:spPr>
            <a:xfrm>
              <a:off x="0" y="0"/>
              <a:ext cx="2603881" cy="1844675"/>
            </a:xfrm>
            <a:custGeom>
              <a:avLst/>
              <a:gdLst/>
              <a:ahLst/>
              <a:cxnLst/>
              <a:rect l="l" t="t" r="r" b="b"/>
              <a:pathLst>
                <a:path w="2603881" h="1844675">
                  <a:moveTo>
                    <a:pt x="0" y="0"/>
                  </a:moveTo>
                  <a:lnTo>
                    <a:pt x="2603881" y="0"/>
                  </a:lnTo>
                  <a:lnTo>
                    <a:pt x="2603881" y="1844675"/>
                  </a:lnTo>
                  <a:lnTo>
                    <a:pt x="0" y="1844675"/>
                  </a:lnTo>
                  <a:close/>
                </a:path>
              </a:pathLst>
            </a:custGeom>
            <a:solidFill>
              <a:srgbClr val="FFFFFF"/>
            </a:solidFill>
          </p:spPr>
        </p:sp>
      </p:grpSp>
      <p:sp>
        <p:nvSpPr>
          <p:cNvPr id="5" name="Freeform 5"/>
          <p:cNvSpPr/>
          <p:nvPr/>
        </p:nvSpPr>
        <p:spPr>
          <a:xfrm>
            <a:off x="546478" y="3788578"/>
            <a:ext cx="3188246" cy="3069422"/>
          </a:xfrm>
          <a:custGeom>
            <a:avLst/>
            <a:gdLst/>
            <a:ahLst/>
            <a:cxnLst/>
            <a:rect l="l" t="t" r="r" b="b"/>
            <a:pathLst>
              <a:path w="3188246" h="3069422">
                <a:moveTo>
                  <a:pt x="0" y="0"/>
                </a:moveTo>
                <a:lnTo>
                  <a:pt x="3188246" y="0"/>
                </a:lnTo>
                <a:lnTo>
                  <a:pt x="3188246" y="3069422"/>
                </a:lnTo>
                <a:lnTo>
                  <a:pt x="0" y="3069422"/>
                </a:lnTo>
                <a:lnTo>
                  <a:pt x="0" y="0"/>
                </a:lnTo>
                <a:close/>
              </a:path>
            </a:pathLst>
          </a:custGeom>
          <a:blipFill>
            <a:blip r:embed="rId3"/>
            <a:stretch>
              <a:fillRect b="-2168"/>
            </a:stretch>
          </a:blipFill>
        </p:spPr>
      </p:sp>
      <p:sp>
        <p:nvSpPr>
          <p:cNvPr id="6" name="Freeform 6"/>
          <p:cNvSpPr/>
          <p:nvPr/>
        </p:nvSpPr>
        <p:spPr>
          <a:xfrm>
            <a:off x="3636616" y="1160202"/>
            <a:ext cx="7981788" cy="5697798"/>
          </a:xfrm>
          <a:custGeom>
            <a:avLst/>
            <a:gdLst/>
            <a:ahLst/>
            <a:cxnLst/>
            <a:rect l="l" t="t" r="r" b="b"/>
            <a:pathLst>
              <a:path w="7981788" h="5697798">
                <a:moveTo>
                  <a:pt x="0" y="0"/>
                </a:moveTo>
                <a:lnTo>
                  <a:pt x="7981788" y="0"/>
                </a:lnTo>
                <a:lnTo>
                  <a:pt x="7981788" y="5697798"/>
                </a:lnTo>
                <a:lnTo>
                  <a:pt x="0" y="569779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a:off x="865632" y="1798320"/>
            <a:ext cx="637032" cy="515112"/>
          </a:xfrm>
          <a:custGeom>
            <a:avLst/>
            <a:gdLst/>
            <a:ahLst/>
            <a:cxnLst/>
            <a:rect l="l" t="t" r="r" b="b"/>
            <a:pathLst>
              <a:path w="637032" h="515112">
                <a:moveTo>
                  <a:pt x="0" y="0"/>
                </a:moveTo>
                <a:lnTo>
                  <a:pt x="637032" y="0"/>
                </a:lnTo>
                <a:lnTo>
                  <a:pt x="637032" y="515112"/>
                </a:lnTo>
                <a:lnTo>
                  <a:pt x="0" y="515112"/>
                </a:lnTo>
                <a:lnTo>
                  <a:pt x="0" y="0"/>
                </a:lnTo>
                <a:close/>
              </a:path>
            </a:pathLst>
          </a:custGeom>
          <a:blipFill>
            <a:blip r:embed="rId6"/>
            <a:stretch>
              <a:fillRect/>
            </a:stretch>
          </a:blipFill>
        </p:spPr>
      </p:sp>
      <p:grpSp>
        <p:nvGrpSpPr>
          <p:cNvPr id="8" name="Group 8"/>
          <p:cNvGrpSpPr>
            <a:grpSpLocks noChangeAspect="1"/>
          </p:cNvGrpSpPr>
          <p:nvPr/>
        </p:nvGrpSpPr>
        <p:grpSpPr>
          <a:xfrm>
            <a:off x="0" y="2"/>
            <a:ext cx="12192000" cy="577853"/>
            <a:chOff x="0" y="0"/>
            <a:chExt cx="12192000" cy="577850"/>
          </a:xfrm>
        </p:grpSpPr>
        <p:sp>
          <p:nvSpPr>
            <p:cNvPr id="9" name="Freeform 9"/>
            <p:cNvSpPr/>
            <p:nvPr/>
          </p:nvSpPr>
          <p:spPr>
            <a:xfrm>
              <a:off x="0" y="0"/>
              <a:ext cx="12192000" cy="577850"/>
            </a:xfrm>
            <a:custGeom>
              <a:avLst/>
              <a:gdLst/>
              <a:ahLst/>
              <a:cxnLst/>
              <a:rect l="l" t="t" r="r" b="b"/>
              <a:pathLst>
                <a:path w="12192000" h="577850">
                  <a:moveTo>
                    <a:pt x="0" y="0"/>
                  </a:moveTo>
                  <a:lnTo>
                    <a:pt x="12192000" y="0"/>
                  </a:lnTo>
                  <a:lnTo>
                    <a:pt x="12192000" y="577850"/>
                  </a:lnTo>
                  <a:lnTo>
                    <a:pt x="0" y="577850"/>
                  </a:lnTo>
                  <a:close/>
                </a:path>
              </a:pathLst>
            </a:custGeom>
            <a:solidFill>
              <a:srgbClr val="7FCCBE"/>
            </a:solidFill>
          </p:spPr>
        </p:sp>
      </p:grpSp>
      <p:sp>
        <p:nvSpPr>
          <p:cNvPr id="10" name="TextBox 10"/>
          <p:cNvSpPr txBox="1"/>
          <p:nvPr/>
        </p:nvSpPr>
        <p:spPr>
          <a:xfrm>
            <a:off x="3956275" y="1821685"/>
            <a:ext cx="155448" cy="338633"/>
          </a:xfrm>
          <a:prstGeom prst="rect">
            <a:avLst/>
          </a:prstGeom>
        </p:spPr>
        <p:txBody>
          <a:bodyPr lIns="0" tIns="0" rIns="0" bIns="0" rtlCol="0" anchor="t">
            <a:spAutoFit/>
          </a:bodyPr>
          <a:lstStyle/>
          <a:p>
            <a:pPr algn="l">
              <a:lnSpc>
                <a:spcPts val="2799"/>
              </a:lnSpc>
            </a:pPr>
            <a:r>
              <a:rPr lang="en-US" sz="1999">
                <a:solidFill>
                  <a:srgbClr val="000000"/>
                </a:solidFill>
                <a:latin typeface="Courier New OS"/>
                <a:ea typeface="Courier New OS"/>
                <a:cs typeface="Courier New OS"/>
                <a:sym typeface="Courier New OS"/>
              </a:rPr>
              <a:t>o</a:t>
            </a:r>
          </a:p>
        </p:txBody>
      </p:sp>
      <p:sp>
        <p:nvSpPr>
          <p:cNvPr id="11" name="TextBox 11"/>
          <p:cNvSpPr txBox="1"/>
          <p:nvPr/>
        </p:nvSpPr>
        <p:spPr>
          <a:xfrm>
            <a:off x="3956275" y="3574285"/>
            <a:ext cx="155448" cy="338633"/>
          </a:xfrm>
          <a:prstGeom prst="rect">
            <a:avLst/>
          </a:prstGeom>
        </p:spPr>
        <p:txBody>
          <a:bodyPr lIns="0" tIns="0" rIns="0" bIns="0" rtlCol="0" anchor="t">
            <a:spAutoFit/>
          </a:bodyPr>
          <a:lstStyle/>
          <a:p>
            <a:pPr algn="l">
              <a:lnSpc>
                <a:spcPts val="2799"/>
              </a:lnSpc>
            </a:pPr>
            <a:r>
              <a:rPr lang="en-US" sz="1999">
                <a:solidFill>
                  <a:srgbClr val="000000"/>
                </a:solidFill>
                <a:latin typeface="Courier New OS"/>
                <a:ea typeface="Courier New OS"/>
                <a:cs typeface="Courier New OS"/>
                <a:sym typeface="Courier New OS"/>
              </a:rPr>
              <a:t>o</a:t>
            </a:r>
          </a:p>
        </p:txBody>
      </p:sp>
      <p:sp>
        <p:nvSpPr>
          <p:cNvPr id="12" name="TextBox 12"/>
          <p:cNvSpPr txBox="1"/>
          <p:nvPr/>
        </p:nvSpPr>
        <p:spPr>
          <a:xfrm>
            <a:off x="4299175" y="1689545"/>
            <a:ext cx="6906816" cy="1381249"/>
          </a:xfrm>
          <a:prstGeom prst="rect">
            <a:avLst/>
          </a:prstGeom>
        </p:spPr>
        <p:txBody>
          <a:bodyPr lIns="0" tIns="0" rIns="0" bIns="0" rtlCol="0" anchor="t">
            <a:spAutoFit/>
          </a:bodyPr>
          <a:lstStyle/>
          <a:p>
            <a:pPr algn="l">
              <a:lnSpc>
                <a:spcPts val="2711"/>
              </a:lnSpc>
            </a:pPr>
            <a:r>
              <a:rPr lang="en-US" sz="1999">
                <a:solidFill>
                  <a:srgbClr val="000000"/>
                </a:solidFill>
                <a:latin typeface="Raleway"/>
                <a:ea typeface="Raleway"/>
                <a:cs typeface="Raleway"/>
                <a:sym typeface="Raleway"/>
              </a:rPr>
              <a:t>Öğrencilerin problem çözme, karar verme, duygu düzenleme ve çatışma çözme sürecinde ihtiyaç duyduğu bilgileri verin (</a:t>
            </a:r>
            <a:r>
              <a:rPr lang="en-US" sz="1999" i="1">
                <a:solidFill>
                  <a:srgbClr val="000000"/>
                </a:solidFill>
                <a:latin typeface="Raleway Italics"/>
                <a:ea typeface="Raleway Italics"/>
                <a:cs typeface="Raleway Italics"/>
                <a:sym typeface="Raleway Italics"/>
              </a:rPr>
              <a:t>örn. karar verme basamakları, kişiler arası çatışma çözme stratejileri</a:t>
            </a:r>
            <a:r>
              <a:rPr lang="en-US" sz="1999">
                <a:solidFill>
                  <a:srgbClr val="000000"/>
                </a:solidFill>
                <a:latin typeface="Raleway"/>
                <a:ea typeface="Raleway"/>
                <a:cs typeface="Raleway"/>
                <a:sym typeface="Raleway"/>
              </a:rPr>
              <a:t>)</a:t>
            </a:r>
          </a:p>
        </p:txBody>
      </p:sp>
      <p:sp>
        <p:nvSpPr>
          <p:cNvPr id="13" name="TextBox 13"/>
          <p:cNvSpPr txBox="1"/>
          <p:nvPr/>
        </p:nvSpPr>
        <p:spPr>
          <a:xfrm>
            <a:off x="4299175" y="3232594"/>
            <a:ext cx="6753720" cy="1931927"/>
          </a:xfrm>
          <a:prstGeom prst="rect">
            <a:avLst/>
          </a:prstGeom>
        </p:spPr>
        <p:txBody>
          <a:bodyPr lIns="0" tIns="0" rIns="0" bIns="0" rtlCol="0" anchor="t">
            <a:spAutoFit/>
          </a:bodyPr>
          <a:lstStyle/>
          <a:p>
            <a:pPr algn="l">
              <a:lnSpc>
                <a:spcPts val="4999"/>
              </a:lnSpc>
            </a:pPr>
            <a:r>
              <a:rPr lang="en-US" sz="1999">
                <a:solidFill>
                  <a:srgbClr val="000000"/>
                </a:solidFill>
                <a:latin typeface="Raleway"/>
                <a:ea typeface="Raleway"/>
                <a:cs typeface="Raleway"/>
                <a:sym typeface="Raleway"/>
              </a:rPr>
              <a:t>Amaç belirleme süreci, problem çözme stratejileri, karar </a:t>
            </a:r>
          </a:p>
          <a:p>
            <a:pPr algn="l">
              <a:lnSpc>
                <a:spcPts val="999"/>
              </a:lnSpc>
            </a:pPr>
            <a:r>
              <a:rPr lang="en-US" sz="1999">
                <a:solidFill>
                  <a:srgbClr val="000000"/>
                </a:solidFill>
                <a:latin typeface="Raleway"/>
                <a:ea typeface="Raleway"/>
                <a:cs typeface="Raleway"/>
                <a:sym typeface="Raleway"/>
              </a:rPr>
              <a:t>verme basamakları, duygu düzenleme stratejileri ve </a:t>
            </a:r>
          </a:p>
          <a:p>
            <a:pPr algn="l">
              <a:lnSpc>
                <a:spcPts val="4375"/>
              </a:lnSpc>
            </a:pPr>
            <a:r>
              <a:rPr lang="en-US" sz="1999" spc="1">
                <a:solidFill>
                  <a:srgbClr val="000000"/>
                </a:solidFill>
                <a:latin typeface="Raleway"/>
                <a:ea typeface="Raleway"/>
                <a:cs typeface="Raleway"/>
                <a:sym typeface="Raleway"/>
              </a:rPr>
              <a:t>çatışma çözme basamaklarıyla ilgili bilgilendirici broşür </a:t>
            </a:r>
          </a:p>
          <a:p>
            <a:pPr algn="l">
              <a:lnSpc>
                <a:spcPts val="1047"/>
              </a:lnSpc>
            </a:pPr>
            <a:r>
              <a:rPr lang="en-US" sz="1999" spc="1">
                <a:solidFill>
                  <a:srgbClr val="000000"/>
                </a:solidFill>
                <a:latin typeface="Raleway"/>
                <a:ea typeface="Raleway"/>
                <a:cs typeface="Raleway"/>
                <a:sym typeface="Raleway"/>
              </a:rPr>
              <a:t>ve/veya poster hazırlayın. Bu bilgilendirici materyalleri </a:t>
            </a:r>
          </a:p>
          <a:p>
            <a:pPr algn="l">
              <a:lnSpc>
                <a:spcPts val="4327"/>
              </a:lnSpc>
            </a:pPr>
            <a:r>
              <a:rPr lang="en-US" sz="1999">
                <a:solidFill>
                  <a:srgbClr val="000000"/>
                </a:solidFill>
                <a:latin typeface="Raleway"/>
                <a:ea typeface="Raleway"/>
                <a:cs typeface="Raleway"/>
                <a:sym typeface="Raleway"/>
              </a:rPr>
              <a:t>tüm öğrencilerin görebileceği bir yere asın. </a:t>
            </a:r>
          </a:p>
        </p:txBody>
      </p:sp>
      <p:sp>
        <p:nvSpPr>
          <p:cNvPr id="14" name="TextBox 14"/>
          <p:cNvSpPr txBox="1"/>
          <p:nvPr/>
        </p:nvSpPr>
        <p:spPr>
          <a:xfrm>
            <a:off x="1017003" y="1845135"/>
            <a:ext cx="327184" cy="307638"/>
          </a:xfrm>
          <a:prstGeom prst="rect">
            <a:avLst/>
          </a:prstGeom>
        </p:spPr>
        <p:txBody>
          <a:bodyPr lIns="0" tIns="0" rIns="0" bIns="0" rtlCol="0" anchor="t">
            <a:spAutoFit/>
          </a:bodyPr>
          <a:lstStyle/>
          <a:p>
            <a:pPr algn="l">
              <a:lnSpc>
                <a:spcPts val="2520"/>
              </a:lnSpc>
            </a:pPr>
            <a:r>
              <a:rPr lang="en-US" sz="1800" spc="-21">
                <a:solidFill>
                  <a:srgbClr val="3B3838"/>
                </a:solidFill>
                <a:latin typeface="Open Sans"/>
                <a:ea typeface="Open Sans"/>
                <a:cs typeface="Open Sans"/>
                <a:sym typeface="Open Sans"/>
              </a:rPr>
              <a:t>04</a:t>
            </a:r>
          </a:p>
        </p:txBody>
      </p:sp>
      <p:sp>
        <p:nvSpPr>
          <p:cNvPr id="15" name="TextBox 15"/>
          <p:cNvSpPr txBox="1"/>
          <p:nvPr/>
        </p:nvSpPr>
        <p:spPr>
          <a:xfrm>
            <a:off x="977932" y="3108960"/>
            <a:ext cx="1901133" cy="495300"/>
          </a:xfrm>
          <a:prstGeom prst="rect">
            <a:avLst/>
          </a:prstGeom>
        </p:spPr>
        <p:txBody>
          <a:bodyPr lIns="0" tIns="0" rIns="0" bIns="0" rtlCol="0" anchor="t">
            <a:spAutoFit/>
          </a:bodyPr>
          <a:lstStyle/>
          <a:p>
            <a:pPr algn="l">
              <a:lnSpc>
                <a:spcPts val="4200"/>
              </a:lnSpc>
            </a:pPr>
            <a:r>
              <a:rPr lang="en-US" sz="3000" b="1" spc="32">
                <a:solidFill>
                  <a:srgbClr val="000000"/>
                </a:solidFill>
                <a:latin typeface="IBM Plex Sans Bold"/>
                <a:ea typeface="IBM Plex Sans Bold"/>
                <a:cs typeface="IBM Plex Sans Bold"/>
                <a:sym typeface="IBM Plex Sans Bold"/>
              </a:rPr>
              <a:t>Bilgi Verin</a:t>
            </a:r>
          </a:p>
        </p:txBody>
      </p:sp>
      <p:sp>
        <p:nvSpPr>
          <p:cNvPr id="16" name="TextBox 16"/>
          <p:cNvSpPr txBox="1"/>
          <p:nvPr/>
        </p:nvSpPr>
        <p:spPr>
          <a:xfrm>
            <a:off x="1178300" y="4122982"/>
            <a:ext cx="1508712" cy="565575"/>
          </a:xfrm>
          <a:prstGeom prst="rect">
            <a:avLst/>
          </a:prstGeom>
        </p:spPr>
        <p:txBody>
          <a:bodyPr lIns="0" tIns="0" rIns="0" bIns="0" rtlCol="0" anchor="t">
            <a:spAutoFit/>
          </a:bodyPr>
          <a:lstStyle/>
          <a:p>
            <a:pPr algn="ctr">
              <a:lnSpc>
                <a:spcPts val="2192"/>
              </a:lnSpc>
            </a:pPr>
            <a:r>
              <a:rPr lang="en-US" sz="1800" spc="300">
                <a:solidFill>
                  <a:srgbClr val="FFFFFF"/>
                </a:solidFill>
                <a:latin typeface="Architects Daughter"/>
                <a:ea typeface="Architects Daughter"/>
                <a:cs typeface="Architects Daughter"/>
                <a:sym typeface="Architects Daughter"/>
              </a:rPr>
              <a:t>Adım Adım Problem </a:t>
            </a:r>
          </a:p>
        </p:txBody>
      </p:sp>
      <p:sp>
        <p:nvSpPr>
          <p:cNvPr id="17" name="TextBox 17"/>
          <p:cNvSpPr txBox="1"/>
          <p:nvPr/>
        </p:nvSpPr>
        <p:spPr>
          <a:xfrm>
            <a:off x="1424359" y="4680766"/>
            <a:ext cx="874166" cy="285159"/>
          </a:xfrm>
          <a:prstGeom prst="rect">
            <a:avLst/>
          </a:prstGeom>
        </p:spPr>
        <p:txBody>
          <a:bodyPr lIns="0" tIns="0" rIns="0" bIns="0" rtlCol="0" anchor="t">
            <a:spAutoFit/>
          </a:bodyPr>
          <a:lstStyle/>
          <a:p>
            <a:pPr algn="l">
              <a:lnSpc>
                <a:spcPts val="2192"/>
              </a:lnSpc>
            </a:pPr>
            <a:r>
              <a:rPr lang="en-US" sz="1800" spc="298">
                <a:solidFill>
                  <a:srgbClr val="FFFFFF"/>
                </a:solidFill>
                <a:latin typeface="Architects Daughter"/>
                <a:ea typeface="Architects Daughter"/>
                <a:cs typeface="Architects Daughter"/>
                <a:sym typeface="Architects Daughter"/>
              </a:rPr>
              <a:t>Çözme</a:t>
            </a:r>
          </a:p>
        </p:txBody>
      </p:sp>
      <p:sp>
        <p:nvSpPr>
          <p:cNvPr id="18" name="TextBox 18"/>
          <p:cNvSpPr txBox="1"/>
          <p:nvPr/>
        </p:nvSpPr>
        <p:spPr>
          <a:xfrm>
            <a:off x="3786188" y="20869"/>
            <a:ext cx="4703836" cy="482765"/>
          </a:xfrm>
          <a:prstGeom prst="rect">
            <a:avLst/>
          </a:prstGeom>
        </p:spPr>
        <p:txBody>
          <a:bodyPr lIns="0" tIns="0" rIns="0" bIns="0" rtlCol="0" anchor="t">
            <a:spAutoFit/>
          </a:bodyPr>
          <a:lstStyle/>
          <a:p>
            <a:pPr algn="l">
              <a:lnSpc>
                <a:spcPts val="3843"/>
              </a:lnSpc>
            </a:pPr>
            <a:r>
              <a:rPr lang="en-US" sz="2745" spc="52">
                <a:solidFill>
                  <a:srgbClr val="FFFFFF"/>
                </a:solidFill>
                <a:latin typeface="Raleway Light"/>
                <a:ea typeface="Raleway Light"/>
                <a:cs typeface="Raleway Light"/>
                <a:sym typeface="Raleway Light"/>
              </a:rPr>
              <a:t>Öğrenci Destekleme Yolları</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88147" y="1706451"/>
            <a:ext cx="3188246" cy="3477292"/>
          </a:xfrm>
          <a:custGeom>
            <a:avLst/>
            <a:gdLst/>
            <a:ahLst/>
            <a:cxnLst/>
            <a:rect l="l" t="t" r="r" b="b"/>
            <a:pathLst>
              <a:path w="3188246" h="3477292">
                <a:moveTo>
                  <a:pt x="0" y="0"/>
                </a:moveTo>
                <a:lnTo>
                  <a:pt x="3188246" y="0"/>
                </a:lnTo>
                <a:lnTo>
                  <a:pt x="3188246" y="3477292"/>
                </a:lnTo>
                <a:lnTo>
                  <a:pt x="0" y="3477292"/>
                </a:lnTo>
                <a:lnTo>
                  <a:pt x="0" y="0"/>
                </a:lnTo>
                <a:close/>
              </a:path>
            </a:pathLst>
          </a:custGeom>
          <a:blipFill>
            <a:blip r:embed="rId2"/>
            <a:stretch>
              <a:fillRect l="-294620" t="-12763" r="-114337" b="-10702"/>
            </a:stretch>
          </a:blipFill>
        </p:spPr>
      </p:sp>
      <p:sp>
        <p:nvSpPr>
          <p:cNvPr id="3" name="Freeform 3"/>
          <p:cNvSpPr/>
          <p:nvPr/>
        </p:nvSpPr>
        <p:spPr>
          <a:xfrm>
            <a:off x="4348115" y="1160202"/>
            <a:ext cx="4584878" cy="5697798"/>
          </a:xfrm>
          <a:custGeom>
            <a:avLst/>
            <a:gdLst/>
            <a:ahLst/>
            <a:cxnLst/>
            <a:rect l="l" t="t" r="r" b="b"/>
            <a:pathLst>
              <a:path w="4584878" h="5697798">
                <a:moveTo>
                  <a:pt x="0" y="0"/>
                </a:moveTo>
                <a:lnTo>
                  <a:pt x="4584878" y="0"/>
                </a:lnTo>
                <a:lnTo>
                  <a:pt x="4584878" y="5697798"/>
                </a:lnTo>
                <a:lnTo>
                  <a:pt x="0" y="569779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865632" y="2115312"/>
            <a:ext cx="637032" cy="515112"/>
          </a:xfrm>
          <a:custGeom>
            <a:avLst/>
            <a:gdLst/>
            <a:ahLst/>
            <a:cxnLst/>
            <a:rect l="l" t="t" r="r" b="b"/>
            <a:pathLst>
              <a:path w="637032" h="515112">
                <a:moveTo>
                  <a:pt x="0" y="0"/>
                </a:moveTo>
                <a:lnTo>
                  <a:pt x="637032" y="0"/>
                </a:lnTo>
                <a:lnTo>
                  <a:pt x="637032" y="515112"/>
                </a:lnTo>
                <a:lnTo>
                  <a:pt x="0" y="515112"/>
                </a:lnTo>
                <a:lnTo>
                  <a:pt x="0" y="0"/>
                </a:lnTo>
                <a:close/>
              </a:path>
            </a:pathLst>
          </a:custGeom>
          <a:blipFill>
            <a:blip r:embed="rId5"/>
            <a:stretch>
              <a:fillRect/>
            </a:stretch>
          </a:blipFill>
        </p:spPr>
      </p:sp>
      <p:sp>
        <p:nvSpPr>
          <p:cNvPr id="5" name="Freeform 5"/>
          <p:cNvSpPr/>
          <p:nvPr/>
        </p:nvSpPr>
        <p:spPr>
          <a:xfrm>
            <a:off x="5057794" y="591731"/>
            <a:ext cx="3051991" cy="2636920"/>
          </a:xfrm>
          <a:custGeom>
            <a:avLst/>
            <a:gdLst/>
            <a:ahLst/>
            <a:cxnLst/>
            <a:rect l="l" t="t" r="r" b="b"/>
            <a:pathLst>
              <a:path w="3051991" h="2636920">
                <a:moveTo>
                  <a:pt x="0" y="0"/>
                </a:moveTo>
                <a:lnTo>
                  <a:pt x="3051991" y="0"/>
                </a:lnTo>
                <a:lnTo>
                  <a:pt x="3051991" y="2636920"/>
                </a:lnTo>
                <a:lnTo>
                  <a:pt x="0" y="2636920"/>
                </a:lnTo>
                <a:lnTo>
                  <a:pt x="0" y="0"/>
                </a:lnTo>
                <a:close/>
              </a:path>
            </a:pathLst>
          </a:custGeom>
          <a:blipFill>
            <a:blip r:embed="rId6"/>
            <a:stretch>
              <a:fillRect/>
            </a:stretch>
          </a:blipFill>
        </p:spPr>
      </p:sp>
      <p:grpSp>
        <p:nvGrpSpPr>
          <p:cNvPr id="6" name="Group 6"/>
          <p:cNvGrpSpPr>
            <a:grpSpLocks noChangeAspect="1"/>
          </p:cNvGrpSpPr>
          <p:nvPr/>
        </p:nvGrpSpPr>
        <p:grpSpPr>
          <a:xfrm rot="635160">
            <a:off x="8763952" y="2889333"/>
            <a:ext cx="2466604" cy="3352648"/>
            <a:chOff x="0" y="0"/>
            <a:chExt cx="3288805" cy="4470197"/>
          </a:xfrm>
        </p:grpSpPr>
        <p:sp>
          <p:nvSpPr>
            <p:cNvPr id="7" name="Freeform 7"/>
            <p:cNvSpPr/>
            <p:nvPr/>
          </p:nvSpPr>
          <p:spPr>
            <a:xfrm>
              <a:off x="0" y="0"/>
              <a:ext cx="3288792" cy="4470146"/>
            </a:xfrm>
            <a:custGeom>
              <a:avLst/>
              <a:gdLst/>
              <a:ahLst/>
              <a:cxnLst/>
              <a:rect l="l" t="t" r="r" b="b"/>
              <a:pathLst>
                <a:path w="3288792" h="4470146">
                  <a:moveTo>
                    <a:pt x="0" y="0"/>
                  </a:moveTo>
                  <a:lnTo>
                    <a:pt x="0" y="4470146"/>
                  </a:lnTo>
                  <a:lnTo>
                    <a:pt x="3288792" y="4470146"/>
                  </a:lnTo>
                  <a:lnTo>
                    <a:pt x="3288792" y="0"/>
                  </a:lnTo>
                  <a:lnTo>
                    <a:pt x="0" y="0"/>
                  </a:lnTo>
                  <a:close/>
                </a:path>
              </a:pathLst>
            </a:custGeom>
            <a:blipFill>
              <a:blip r:embed="rId7"/>
              <a:stretch>
                <a:fillRect l="-23398" t="-5809" r="-22313" b="-1392"/>
              </a:stretch>
            </a:blipFill>
          </p:spPr>
        </p:sp>
      </p:grpSp>
      <p:sp>
        <p:nvSpPr>
          <p:cNvPr id="8" name="Freeform 8"/>
          <p:cNvSpPr/>
          <p:nvPr/>
        </p:nvSpPr>
        <p:spPr>
          <a:xfrm flipH="1">
            <a:off x="1658160" y="2103472"/>
            <a:ext cx="2843155" cy="4754528"/>
          </a:xfrm>
          <a:custGeom>
            <a:avLst/>
            <a:gdLst/>
            <a:ahLst/>
            <a:cxnLst/>
            <a:rect l="l" t="t" r="r" b="b"/>
            <a:pathLst>
              <a:path w="2843155" h="4754528">
                <a:moveTo>
                  <a:pt x="2843155" y="0"/>
                </a:moveTo>
                <a:lnTo>
                  <a:pt x="0" y="0"/>
                </a:lnTo>
                <a:lnTo>
                  <a:pt x="0" y="4754528"/>
                </a:lnTo>
                <a:lnTo>
                  <a:pt x="2843155" y="4754528"/>
                </a:lnTo>
                <a:lnTo>
                  <a:pt x="2843155" y="0"/>
                </a:lnTo>
                <a:close/>
              </a:path>
            </a:pathLst>
          </a:custGeom>
          <a:blipFill>
            <a:blip r:embed="rId8"/>
            <a:stretch>
              <a:fillRect b="-2991"/>
            </a:stretch>
          </a:blipFill>
        </p:spPr>
      </p:sp>
      <p:grpSp>
        <p:nvGrpSpPr>
          <p:cNvPr id="9" name="Group 9"/>
          <p:cNvGrpSpPr>
            <a:grpSpLocks noChangeAspect="1"/>
          </p:cNvGrpSpPr>
          <p:nvPr/>
        </p:nvGrpSpPr>
        <p:grpSpPr>
          <a:xfrm>
            <a:off x="0" y="2"/>
            <a:ext cx="12192000" cy="577853"/>
            <a:chOff x="0" y="0"/>
            <a:chExt cx="12192000" cy="577850"/>
          </a:xfrm>
        </p:grpSpPr>
        <p:sp>
          <p:nvSpPr>
            <p:cNvPr id="10" name="Freeform 10"/>
            <p:cNvSpPr/>
            <p:nvPr/>
          </p:nvSpPr>
          <p:spPr>
            <a:xfrm>
              <a:off x="0" y="0"/>
              <a:ext cx="12192000" cy="577850"/>
            </a:xfrm>
            <a:custGeom>
              <a:avLst/>
              <a:gdLst/>
              <a:ahLst/>
              <a:cxnLst/>
              <a:rect l="l" t="t" r="r" b="b"/>
              <a:pathLst>
                <a:path w="12192000" h="577850">
                  <a:moveTo>
                    <a:pt x="0" y="0"/>
                  </a:moveTo>
                  <a:lnTo>
                    <a:pt x="12192000" y="0"/>
                  </a:lnTo>
                  <a:lnTo>
                    <a:pt x="12192000" y="577850"/>
                  </a:lnTo>
                  <a:lnTo>
                    <a:pt x="0" y="577850"/>
                  </a:lnTo>
                  <a:close/>
                </a:path>
              </a:pathLst>
            </a:custGeom>
            <a:solidFill>
              <a:srgbClr val="7FCCBE"/>
            </a:solidFill>
          </p:spPr>
        </p:sp>
      </p:grpSp>
      <p:grpSp>
        <p:nvGrpSpPr>
          <p:cNvPr id="11" name="Group 11"/>
          <p:cNvGrpSpPr>
            <a:grpSpLocks noChangeAspect="1"/>
          </p:cNvGrpSpPr>
          <p:nvPr/>
        </p:nvGrpSpPr>
        <p:grpSpPr>
          <a:xfrm>
            <a:off x="8722109" y="2865320"/>
            <a:ext cx="2564197" cy="3252597"/>
            <a:chOff x="0" y="0"/>
            <a:chExt cx="2564194" cy="3252597"/>
          </a:xfrm>
        </p:grpSpPr>
        <p:sp>
          <p:nvSpPr>
            <p:cNvPr id="12" name="Freeform 12"/>
            <p:cNvSpPr/>
            <p:nvPr/>
          </p:nvSpPr>
          <p:spPr>
            <a:xfrm>
              <a:off x="63500" y="63500"/>
              <a:ext cx="2437257" cy="3125597"/>
            </a:xfrm>
            <a:custGeom>
              <a:avLst/>
              <a:gdLst/>
              <a:ahLst/>
              <a:cxnLst/>
              <a:rect l="l" t="t" r="r" b="b"/>
              <a:pathLst>
                <a:path w="2437257" h="3125597">
                  <a:moveTo>
                    <a:pt x="520573" y="0"/>
                  </a:moveTo>
                  <a:lnTo>
                    <a:pt x="2437257" y="360934"/>
                  </a:lnTo>
                  <a:lnTo>
                    <a:pt x="1916557" y="3125597"/>
                  </a:lnTo>
                  <a:lnTo>
                    <a:pt x="0" y="2764663"/>
                  </a:lnTo>
                  <a:close/>
                </a:path>
              </a:pathLst>
            </a:custGeom>
            <a:solidFill>
              <a:srgbClr val="4472C4">
                <a:alpha val="21569"/>
              </a:srgbClr>
            </a:solidFill>
          </p:spPr>
        </p:sp>
        <p:sp>
          <p:nvSpPr>
            <p:cNvPr id="13" name="Freeform 13"/>
            <p:cNvSpPr/>
            <p:nvPr/>
          </p:nvSpPr>
          <p:spPr>
            <a:xfrm>
              <a:off x="689102" y="1186307"/>
              <a:ext cx="1275842" cy="246380"/>
            </a:xfrm>
            <a:custGeom>
              <a:avLst/>
              <a:gdLst/>
              <a:ahLst/>
              <a:cxnLst/>
              <a:rect l="l" t="t" r="r" b="b"/>
              <a:pathLst>
                <a:path w="1275842" h="246380">
                  <a:moveTo>
                    <a:pt x="1270" y="0"/>
                  </a:moveTo>
                  <a:lnTo>
                    <a:pt x="1275842" y="240157"/>
                  </a:lnTo>
                  <a:lnTo>
                    <a:pt x="1274699" y="246380"/>
                  </a:lnTo>
                  <a:lnTo>
                    <a:pt x="0" y="6223"/>
                  </a:lnTo>
                  <a:close/>
                </a:path>
              </a:pathLst>
            </a:custGeom>
            <a:solidFill>
              <a:srgbClr val="000000"/>
            </a:solidFill>
          </p:spPr>
        </p:sp>
        <p:sp>
          <p:nvSpPr>
            <p:cNvPr id="14" name="Freeform 14"/>
            <p:cNvSpPr/>
            <p:nvPr/>
          </p:nvSpPr>
          <p:spPr>
            <a:xfrm>
              <a:off x="689102" y="1339850"/>
              <a:ext cx="1275842" cy="246380"/>
            </a:xfrm>
            <a:custGeom>
              <a:avLst/>
              <a:gdLst/>
              <a:ahLst/>
              <a:cxnLst/>
              <a:rect l="l" t="t" r="r" b="b"/>
              <a:pathLst>
                <a:path w="1275842" h="246380">
                  <a:moveTo>
                    <a:pt x="1270" y="0"/>
                  </a:moveTo>
                  <a:lnTo>
                    <a:pt x="1275842" y="240157"/>
                  </a:lnTo>
                  <a:lnTo>
                    <a:pt x="1274699" y="246380"/>
                  </a:lnTo>
                  <a:lnTo>
                    <a:pt x="0" y="6223"/>
                  </a:lnTo>
                  <a:close/>
                </a:path>
              </a:pathLst>
            </a:custGeom>
            <a:solidFill>
              <a:srgbClr val="000000"/>
            </a:solidFill>
          </p:spPr>
        </p:sp>
        <p:sp>
          <p:nvSpPr>
            <p:cNvPr id="15" name="Freeform 15"/>
            <p:cNvSpPr/>
            <p:nvPr/>
          </p:nvSpPr>
          <p:spPr>
            <a:xfrm>
              <a:off x="637286" y="1486154"/>
              <a:ext cx="1275715" cy="246380"/>
            </a:xfrm>
            <a:custGeom>
              <a:avLst/>
              <a:gdLst/>
              <a:ahLst/>
              <a:cxnLst/>
              <a:rect l="l" t="t" r="r" b="b"/>
              <a:pathLst>
                <a:path w="1275715" h="246380">
                  <a:moveTo>
                    <a:pt x="1143" y="0"/>
                  </a:moveTo>
                  <a:lnTo>
                    <a:pt x="1275715" y="240157"/>
                  </a:lnTo>
                  <a:lnTo>
                    <a:pt x="1274572" y="246380"/>
                  </a:lnTo>
                  <a:lnTo>
                    <a:pt x="0" y="6223"/>
                  </a:lnTo>
                  <a:close/>
                </a:path>
              </a:pathLst>
            </a:custGeom>
            <a:solidFill>
              <a:srgbClr val="000000"/>
            </a:solidFill>
          </p:spPr>
        </p:sp>
      </p:grpSp>
      <p:sp>
        <p:nvSpPr>
          <p:cNvPr id="16" name="TextBox 16"/>
          <p:cNvSpPr txBox="1"/>
          <p:nvPr/>
        </p:nvSpPr>
        <p:spPr>
          <a:xfrm>
            <a:off x="1017003" y="2162127"/>
            <a:ext cx="327184" cy="307638"/>
          </a:xfrm>
          <a:prstGeom prst="rect">
            <a:avLst/>
          </a:prstGeom>
        </p:spPr>
        <p:txBody>
          <a:bodyPr lIns="0" tIns="0" rIns="0" bIns="0" rtlCol="0" anchor="t">
            <a:spAutoFit/>
          </a:bodyPr>
          <a:lstStyle/>
          <a:p>
            <a:pPr algn="l">
              <a:lnSpc>
                <a:spcPts val="2520"/>
              </a:lnSpc>
            </a:pPr>
            <a:r>
              <a:rPr lang="en-US" sz="1800" spc="-21">
                <a:solidFill>
                  <a:srgbClr val="3B3838"/>
                </a:solidFill>
                <a:latin typeface="Open Sans"/>
                <a:ea typeface="Open Sans"/>
                <a:cs typeface="Open Sans"/>
                <a:sym typeface="Open Sans"/>
              </a:rPr>
              <a:t>04</a:t>
            </a:r>
          </a:p>
        </p:txBody>
      </p:sp>
      <p:sp>
        <p:nvSpPr>
          <p:cNvPr id="17" name="TextBox 17"/>
          <p:cNvSpPr txBox="1"/>
          <p:nvPr/>
        </p:nvSpPr>
        <p:spPr>
          <a:xfrm>
            <a:off x="5002054" y="4525709"/>
            <a:ext cx="3316405" cy="617477"/>
          </a:xfrm>
          <a:prstGeom prst="rect">
            <a:avLst/>
          </a:prstGeom>
        </p:spPr>
        <p:txBody>
          <a:bodyPr lIns="0" tIns="0" rIns="0" bIns="0" rtlCol="0" anchor="t">
            <a:spAutoFit/>
          </a:bodyPr>
          <a:lstStyle/>
          <a:p>
            <a:pPr algn="ctr">
              <a:lnSpc>
                <a:spcPts val="2399"/>
              </a:lnSpc>
            </a:pPr>
            <a:r>
              <a:rPr lang="en-US" sz="1999">
                <a:solidFill>
                  <a:srgbClr val="000000"/>
                </a:solidFill>
                <a:latin typeface="Raleway"/>
                <a:ea typeface="Raleway"/>
                <a:cs typeface="Raleway"/>
                <a:sym typeface="Raleway"/>
              </a:rPr>
              <a:t>Broşür ve posterleri bilgi vermek için kullanabilirsiniz.</a:t>
            </a:r>
          </a:p>
        </p:txBody>
      </p:sp>
      <p:sp>
        <p:nvSpPr>
          <p:cNvPr id="18" name="TextBox 18"/>
          <p:cNvSpPr txBox="1"/>
          <p:nvPr/>
        </p:nvSpPr>
        <p:spPr>
          <a:xfrm>
            <a:off x="5064471" y="5653021"/>
            <a:ext cx="308562" cy="505768"/>
          </a:xfrm>
          <a:prstGeom prst="rect">
            <a:avLst/>
          </a:prstGeom>
        </p:spPr>
        <p:txBody>
          <a:bodyPr lIns="0" tIns="0" rIns="0" bIns="0" rtlCol="0" anchor="t">
            <a:spAutoFit/>
          </a:bodyPr>
          <a:lstStyle/>
          <a:p>
            <a:pPr algn="l">
              <a:lnSpc>
                <a:spcPts val="4200"/>
              </a:lnSpc>
            </a:pPr>
            <a:r>
              <a:rPr lang="en-US" sz="3000" spc="48">
                <a:solidFill>
                  <a:srgbClr val="000000"/>
                </a:solidFill>
                <a:latin typeface="Open Sans"/>
                <a:ea typeface="Open Sans"/>
                <a:cs typeface="Open Sans"/>
                <a:sym typeface="Open Sans"/>
              </a:rPr>
              <a:t>Ø</a:t>
            </a:r>
          </a:p>
        </p:txBody>
      </p:sp>
      <p:sp>
        <p:nvSpPr>
          <p:cNvPr id="19" name="TextBox 19"/>
          <p:cNvSpPr txBox="1"/>
          <p:nvPr/>
        </p:nvSpPr>
        <p:spPr>
          <a:xfrm>
            <a:off x="5407371" y="5633180"/>
            <a:ext cx="2855424" cy="521399"/>
          </a:xfrm>
          <a:prstGeom prst="rect">
            <a:avLst/>
          </a:prstGeom>
        </p:spPr>
        <p:txBody>
          <a:bodyPr lIns="0" tIns="0" rIns="0" bIns="0" rtlCol="0" anchor="t">
            <a:spAutoFit/>
          </a:bodyPr>
          <a:lstStyle/>
          <a:p>
            <a:pPr algn="l">
              <a:lnSpc>
                <a:spcPts val="4200"/>
              </a:lnSpc>
            </a:pPr>
            <a:r>
              <a:rPr lang="en-US" sz="3000" i="1">
                <a:solidFill>
                  <a:srgbClr val="000000"/>
                </a:solidFill>
                <a:latin typeface="Raleway Italics"/>
                <a:ea typeface="Raleway Italics"/>
                <a:cs typeface="Raleway Italics"/>
                <a:sym typeface="Raleway Italics"/>
              </a:rPr>
              <a:t>İşte bir örnek! &gt;&gt;</a:t>
            </a:r>
          </a:p>
        </p:txBody>
      </p:sp>
      <p:sp>
        <p:nvSpPr>
          <p:cNvPr id="20" name="TextBox 20"/>
          <p:cNvSpPr txBox="1"/>
          <p:nvPr/>
        </p:nvSpPr>
        <p:spPr>
          <a:xfrm>
            <a:off x="5218538" y="3193999"/>
            <a:ext cx="2884903" cy="485042"/>
          </a:xfrm>
          <a:prstGeom prst="rect">
            <a:avLst/>
          </a:prstGeom>
        </p:spPr>
        <p:txBody>
          <a:bodyPr lIns="0" tIns="0" rIns="0" bIns="0" rtlCol="0" anchor="t">
            <a:spAutoFit/>
          </a:bodyPr>
          <a:lstStyle/>
          <a:p>
            <a:pPr algn="l">
              <a:lnSpc>
                <a:spcPts val="3791"/>
              </a:lnSpc>
            </a:pPr>
            <a:r>
              <a:rPr lang="en-US" sz="3199" b="1">
                <a:solidFill>
                  <a:srgbClr val="000000"/>
                </a:solidFill>
                <a:latin typeface="Raleway Bold"/>
                <a:ea typeface="Raleway Bold"/>
                <a:cs typeface="Raleway Bold"/>
                <a:sym typeface="Raleway Bold"/>
              </a:rPr>
              <a:t>Bunları Biliyor </a:t>
            </a:r>
          </a:p>
        </p:txBody>
      </p:sp>
      <p:sp>
        <p:nvSpPr>
          <p:cNvPr id="21" name="TextBox 21"/>
          <p:cNvSpPr txBox="1"/>
          <p:nvPr/>
        </p:nvSpPr>
        <p:spPr>
          <a:xfrm>
            <a:off x="5454310" y="3675583"/>
            <a:ext cx="2305850" cy="485042"/>
          </a:xfrm>
          <a:prstGeom prst="rect">
            <a:avLst/>
          </a:prstGeom>
        </p:spPr>
        <p:txBody>
          <a:bodyPr lIns="0" tIns="0" rIns="0" bIns="0" rtlCol="0" anchor="t">
            <a:spAutoFit/>
          </a:bodyPr>
          <a:lstStyle/>
          <a:p>
            <a:pPr algn="l">
              <a:lnSpc>
                <a:spcPts val="3791"/>
              </a:lnSpc>
            </a:pPr>
            <a:r>
              <a:rPr lang="en-US" sz="3199" b="1">
                <a:solidFill>
                  <a:srgbClr val="000000"/>
                </a:solidFill>
                <a:latin typeface="Raleway Bold"/>
                <a:ea typeface="Raleway Bold"/>
                <a:cs typeface="Raleway Bold"/>
                <a:sym typeface="Raleway Bold"/>
              </a:rPr>
              <a:t>muydunuz?</a:t>
            </a:r>
          </a:p>
        </p:txBody>
      </p:sp>
      <p:sp>
        <p:nvSpPr>
          <p:cNvPr id="22" name="TextBox 22"/>
          <p:cNvSpPr txBox="1"/>
          <p:nvPr/>
        </p:nvSpPr>
        <p:spPr>
          <a:xfrm rot="605700">
            <a:off x="9382895" y="3736459"/>
            <a:ext cx="1431198" cy="242173"/>
          </a:xfrm>
          <a:prstGeom prst="rect">
            <a:avLst/>
          </a:prstGeom>
        </p:spPr>
        <p:txBody>
          <a:bodyPr lIns="0" tIns="0" rIns="0" bIns="0" rtlCol="0" anchor="t">
            <a:spAutoFit/>
          </a:bodyPr>
          <a:lstStyle/>
          <a:p>
            <a:pPr algn="l">
              <a:lnSpc>
                <a:spcPts val="1959"/>
              </a:lnSpc>
            </a:pPr>
            <a:r>
              <a:rPr lang="en-US" sz="1399" b="1">
                <a:solidFill>
                  <a:srgbClr val="000000"/>
                </a:solidFill>
                <a:latin typeface="Raleway Bold"/>
                <a:ea typeface="Raleway Bold"/>
                <a:cs typeface="Raleway Bold"/>
                <a:sym typeface="Raleway Bold"/>
              </a:rPr>
              <a:t> Problem Çözme</a:t>
            </a:r>
          </a:p>
        </p:txBody>
      </p:sp>
      <p:sp>
        <p:nvSpPr>
          <p:cNvPr id="23" name="TextBox 23"/>
          <p:cNvSpPr txBox="1"/>
          <p:nvPr/>
        </p:nvSpPr>
        <p:spPr>
          <a:xfrm>
            <a:off x="1521876" y="2231517"/>
            <a:ext cx="1264310" cy="320678"/>
          </a:xfrm>
          <a:prstGeom prst="rect">
            <a:avLst/>
          </a:prstGeom>
        </p:spPr>
        <p:txBody>
          <a:bodyPr lIns="0" tIns="0" rIns="0" bIns="0" rtlCol="0" anchor="t">
            <a:spAutoFit/>
          </a:bodyPr>
          <a:lstStyle/>
          <a:p>
            <a:pPr algn="l">
              <a:lnSpc>
                <a:spcPts val="2799"/>
              </a:lnSpc>
            </a:pPr>
            <a:r>
              <a:rPr lang="en-US" sz="1999" b="1" spc="21">
                <a:solidFill>
                  <a:srgbClr val="3B3838"/>
                </a:solidFill>
                <a:latin typeface="IBM Plex Sans Bold"/>
                <a:ea typeface="IBM Plex Sans Bold"/>
                <a:cs typeface="IBM Plex Sans Bold"/>
                <a:sym typeface="IBM Plex Sans Bold"/>
              </a:rPr>
              <a:t>Bilgi Verin</a:t>
            </a:r>
          </a:p>
        </p:txBody>
      </p:sp>
      <p:sp>
        <p:nvSpPr>
          <p:cNvPr id="24" name="TextBox 24"/>
          <p:cNvSpPr txBox="1"/>
          <p:nvPr/>
        </p:nvSpPr>
        <p:spPr>
          <a:xfrm>
            <a:off x="3786188" y="20869"/>
            <a:ext cx="4703836" cy="482765"/>
          </a:xfrm>
          <a:prstGeom prst="rect">
            <a:avLst/>
          </a:prstGeom>
        </p:spPr>
        <p:txBody>
          <a:bodyPr lIns="0" tIns="0" rIns="0" bIns="0" rtlCol="0" anchor="t">
            <a:spAutoFit/>
          </a:bodyPr>
          <a:lstStyle/>
          <a:p>
            <a:pPr algn="l">
              <a:lnSpc>
                <a:spcPts val="3843"/>
              </a:lnSpc>
            </a:pPr>
            <a:r>
              <a:rPr lang="en-US" sz="2745" spc="52">
                <a:solidFill>
                  <a:srgbClr val="FFFFFF"/>
                </a:solidFill>
                <a:latin typeface="Raleway Light"/>
                <a:ea typeface="Raleway Light"/>
                <a:cs typeface="Raleway Light"/>
                <a:sym typeface="Raleway Light"/>
              </a:rPr>
              <a:t>Öğrenci Destekleme Yolları</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791704" y="395002"/>
            <a:ext cx="5969860" cy="6462998"/>
          </a:xfrm>
          <a:custGeom>
            <a:avLst/>
            <a:gdLst/>
            <a:ahLst/>
            <a:cxnLst/>
            <a:rect l="l" t="t" r="r" b="b"/>
            <a:pathLst>
              <a:path w="5969860" h="6462998">
                <a:moveTo>
                  <a:pt x="0" y="0"/>
                </a:moveTo>
                <a:lnTo>
                  <a:pt x="5969860" y="0"/>
                </a:lnTo>
                <a:lnTo>
                  <a:pt x="5969860" y="6462998"/>
                </a:lnTo>
                <a:lnTo>
                  <a:pt x="0" y="6462998"/>
                </a:lnTo>
                <a:lnTo>
                  <a:pt x="0" y="0"/>
                </a:lnTo>
                <a:close/>
              </a:path>
            </a:pathLst>
          </a:custGeom>
          <a:blipFill>
            <a:blip r:embed="rId2"/>
            <a:stretch>
              <a:fillRect l="-26940" t="-10818" r="-29336" b="-7676"/>
            </a:stretch>
          </a:blipFill>
        </p:spPr>
      </p:sp>
      <p:sp>
        <p:nvSpPr>
          <p:cNvPr id="3" name="Freeform 3"/>
          <p:cNvSpPr/>
          <p:nvPr/>
        </p:nvSpPr>
        <p:spPr>
          <a:xfrm flipH="1">
            <a:off x="2588447" y="815378"/>
            <a:ext cx="3256664" cy="5772502"/>
          </a:xfrm>
          <a:custGeom>
            <a:avLst/>
            <a:gdLst/>
            <a:ahLst/>
            <a:cxnLst/>
            <a:rect l="l" t="t" r="r" b="b"/>
            <a:pathLst>
              <a:path w="3256664" h="5772502">
                <a:moveTo>
                  <a:pt x="3256665" y="0"/>
                </a:moveTo>
                <a:lnTo>
                  <a:pt x="0" y="0"/>
                </a:lnTo>
                <a:lnTo>
                  <a:pt x="0" y="5772503"/>
                </a:lnTo>
                <a:lnTo>
                  <a:pt x="3256665" y="5772503"/>
                </a:lnTo>
                <a:lnTo>
                  <a:pt x="3256665" y="0"/>
                </a:lnTo>
                <a:close/>
              </a:path>
            </a:pathLst>
          </a:custGeom>
          <a:blipFill>
            <a:blip r:embed="rId3"/>
            <a:stretch>
              <a:fillRect/>
            </a:stretch>
          </a:blipFill>
        </p:spPr>
      </p:sp>
      <p:sp>
        <p:nvSpPr>
          <p:cNvPr id="4" name="Freeform 4"/>
          <p:cNvSpPr/>
          <p:nvPr/>
        </p:nvSpPr>
        <p:spPr>
          <a:xfrm>
            <a:off x="188147" y="1706451"/>
            <a:ext cx="3188246" cy="1009698"/>
          </a:xfrm>
          <a:custGeom>
            <a:avLst/>
            <a:gdLst/>
            <a:ahLst/>
            <a:cxnLst/>
            <a:rect l="l" t="t" r="r" b="b"/>
            <a:pathLst>
              <a:path w="3188246" h="1009698">
                <a:moveTo>
                  <a:pt x="0" y="0"/>
                </a:moveTo>
                <a:lnTo>
                  <a:pt x="3188246" y="0"/>
                </a:lnTo>
                <a:lnTo>
                  <a:pt x="3188246" y="1009698"/>
                </a:lnTo>
                <a:lnTo>
                  <a:pt x="0" y="1009698"/>
                </a:lnTo>
                <a:lnTo>
                  <a:pt x="0" y="0"/>
                </a:lnTo>
                <a:close/>
              </a:path>
            </a:pathLst>
          </a:custGeom>
          <a:blipFill>
            <a:blip r:embed="rId4"/>
            <a:stretch>
              <a:fillRect l="-294620" t="-43958" r="-114337" b="-281248"/>
            </a:stretch>
          </a:blipFill>
        </p:spPr>
      </p:sp>
      <p:sp>
        <p:nvSpPr>
          <p:cNvPr id="5" name="Freeform 5"/>
          <p:cNvSpPr/>
          <p:nvPr/>
        </p:nvSpPr>
        <p:spPr>
          <a:xfrm>
            <a:off x="865632" y="2115312"/>
            <a:ext cx="637032" cy="515112"/>
          </a:xfrm>
          <a:custGeom>
            <a:avLst/>
            <a:gdLst/>
            <a:ahLst/>
            <a:cxnLst/>
            <a:rect l="l" t="t" r="r" b="b"/>
            <a:pathLst>
              <a:path w="637032" h="515112">
                <a:moveTo>
                  <a:pt x="0" y="0"/>
                </a:moveTo>
                <a:lnTo>
                  <a:pt x="637032" y="0"/>
                </a:lnTo>
                <a:lnTo>
                  <a:pt x="637032" y="515112"/>
                </a:lnTo>
                <a:lnTo>
                  <a:pt x="0" y="515112"/>
                </a:lnTo>
                <a:lnTo>
                  <a:pt x="0" y="0"/>
                </a:lnTo>
                <a:close/>
              </a:path>
            </a:pathLst>
          </a:custGeom>
          <a:blipFill>
            <a:blip r:embed="rId5"/>
            <a:stretch>
              <a:fillRect/>
            </a:stretch>
          </a:blipFill>
        </p:spPr>
      </p:sp>
      <p:grpSp>
        <p:nvGrpSpPr>
          <p:cNvPr id="6" name="Group 6"/>
          <p:cNvGrpSpPr>
            <a:grpSpLocks noChangeAspect="1"/>
          </p:cNvGrpSpPr>
          <p:nvPr/>
        </p:nvGrpSpPr>
        <p:grpSpPr>
          <a:xfrm>
            <a:off x="0" y="2"/>
            <a:ext cx="12192000" cy="577853"/>
            <a:chOff x="0" y="0"/>
            <a:chExt cx="12192000" cy="577850"/>
          </a:xfrm>
        </p:grpSpPr>
        <p:sp>
          <p:nvSpPr>
            <p:cNvPr id="7" name="Freeform 7"/>
            <p:cNvSpPr/>
            <p:nvPr/>
          </p:nvSpPr>
          <p:spPr>
            <a:xfrm>
              <a:off x="0" y="0"/>
              <a:ext cx="12192000" cy="577850"/>
            </a:xfrm>
            <a:custGeom>
              <a:avLst/>
              <a:gdLst/>
              <a:ahLst/>
              <a:cxnLst/>
              <a:rect l="l" t="t" r="r" b="b"/>
              <a:pathLst>
                <a:path w="12192000" h="577850">
                  <a:moveTo>
                    <a:pt x="0" y="0"/>
                  </a:moveTo>
                  <a:lnTo>
                    <a:pt x="12192000" y="0"/>
                  </a:lnTo>
                  <a:lnTo>
                    <a:pt x="12192000" y="577850"/>
                  </a:lnTo>
                  <a:lnTo>
                    <a:pt x="0" y="577850"/>
                  </a:lnTo>
                  <a:close/>
                </a:path>
              </a:pathLst>
            </a:custGeom>
            <a:solidFill>
              <a:srgbClr val="7FCCBE"/>
            </a:solidFill>
          </p:spPr>
        </p:sp>
      </p:grpSp>
      <p:sp>
        <p:nvSpPr>
          <p:cNvPr id="8" name="Freeform 8"/>
          <p:cNvSpPr/>
          <p:nvPr/>
        </p:nvSpPr>
        <p:spPr>
          <a:xfrm>
            <a:off x="5756005" y="5482723"/>
            <a:ext cx="232581" cy="269796"/>
          </a:xfrm>
          <a:custGeom>
            <a:avLst/>
            <a:gdLst/>
            <a:ahLst/>
            <a:cxnLst/>
            <a:rect l="l" t="t" r="r" b="b"/>
            <a:pathLst>
              <a:path w="232581" h="269796">
                <a:moveTo>
                  <a:pt x="0" y="0"/>
                </a:moveTo>
                <a:lnTo>
                  <a:pt x="232582" y="0"/>
                </a:lnTo>
                <a:lnTo>
                  <a:pt x="232582" y="269796"/>
                </a:lnTo>
                <a:lnTo>
                  <a:pt x="0" y="26979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Freeform 9"/>
          <p:cNvSpPr/>
          <p:nvPr/>
        </p:nvSpPr>
        <p:spPr>
          <a:xfrm>
            <a:off x="5763320" y="1677105"/>
            <a:ext cx="232581" cy="269796"/>
          </a:xfrm>
          <a:custGeom>
            <a:avLst/>
            <a:gdLst/>
            <a:ahLst/>
            <a:cxnLst/>
            <a:rect l="l" t="t" r="r" b="b"/>
            <a:pathLst>
              <a:path w="232581" h="269796">
                <a:moveTo>
                  <a:pt x="0" y="0"/>
                </a:moveTo>
                <a:lnTo>
                  <a:pt x="232582" y="0"/>
                </a:lnTo>
                <a:lnTo>
                  <a:pt x="232582" y="269795"/>
                </a:lnTo>
                <a:lnTo>
                  <a:pt x="0" y="269795"/>
                </a:lnTo>
                <a:lnTo>
                  <a:pt x="0" y="0"/>
                </a:lnTo>
                <a:close/>
              </a:path>
            </a:pathLst>
          </a:custGeom>
          <a:blipFill>
            <a:blip r:embed="rId6">
              <a:extLst>
                <a:ext uri="{96DAC541-7B7A-43D3-8B79-37D633B846F1}">
                  <asvg:svgBlip xmlns:asvg="http://schemas.microsoft.com/office/drawing/2016/SVG/main" xmlns="" r:embed="rId8"/>
                </a:ext>
              </a:extLst>
            </a:blip>
            <a:stretch>
              <a:fillRect/>
            </a:stretch>
          </a:blipFill>
        </p:spPr>
      </p:sp>
      <p:sp>
        <p:nvSpPr>
          <p:cNvPr id="10" name="Freeform 10"/>
          <p:cNvSpPr/>
          <p:nvPr/>
        </p:nvSpPr>
        <p:spPr>
          <a:xfrm>
            <a:off x="5763320" y="2265293"/>
            <a:ext cx="232581" cy="269796"/>
          </a:xfrm>
          <a:custGeom>
            <a:avLst/>
            <a:gdLst/>
            <a:ahLst/>
            <a:cxnLst/>
            <a:rect l="l" t="t" r="r" b="b"/>
            <a:pathLst>
              <a:path w="232581" h="269796">
                <a:moveTo>
                  <a:pt x="0" y="0"/>
                </a:moveTo>
                <a:lnTo>
                  <a:pt x="232582" y="0"/>
                </a:lnTo>
                <a:lnTo>
                  <a:pt x="232582" y="269795"/>
                </a:lnTo>
                <a:lnTo>
                  <a:pt x="0" y="269795"/>
                </a:lnTo>
                <a:lnTo>
                  <a:pt x="0" y="0"/>
                </a:lnTo>
                <a:close/>
              </a:path>
            </a:pathLst>
          </a:custGeom>
          <a:blipFill>
            <a:blip r:embed="rId6">
              <a:extLst>
                <a:ext uri="{96DAC541-7B7A-43D3-8B79-37D633B846F1}">
                  <asvg:svgBlip xmlns:asvg="http://schemas.microsoft.com/office/drawing/2016/SVG/main" xmlns="" r:embed="rId9"/>
                </a:ext>
              </a:extLst>
            </a:blip>
            <a:stretch>
              <a:fillRect/>
            </a:stretch>
          </a:blipFill>
        </p:spPr>
      </p:sp>
      <p:sp>
        <p:nvSpPr>
          <p:cNvPr id="11" name="Freeform 11"/>
          <p:cNvSpPr/>
          <p:nvPr/>
        </p:nvSpPr>
        <p:spPr>
          <a:xfrm>
            <a:off x="5763320" y="2834011"/>
            <a:ext cx="232581" cy="269796"/>
          </a:xfrm>
          <a:custGeom>
            <a:avLst/>
            <a:gdLst/>
            <a:ahLst/>
            <a:cxnLst/>
            <a:rect l="l" t="t" r="r" b="b"/>
            <a:pathLst>
              <a:path w="232581" h="269796">
                <a:moveTo>
                  <a:pt x="0" y="0"/>
                </a:moveTo>
                <a:lnTo>
                  <a:pt x="232582" y="0"/>
                </a:lnTo>
                <a:lnTo>
                  <a:pt x="232582" y="269796"/>
                </a:lnTo>
                <a:lnTo>
                  <a:pt x="0" y="269796"/>
                </a:lnTo>
                <a:lnTo>
                  <a:pt x="0" y="0"/>
                </a:lnTo>
                <a:close/>
              </a:path>
            </a:pathLst>
          </a:custGeom>
          <a:blipFill>
            <a:blip r:embed="rId6">
              <a:extLst>
                <a:ext uri="{96DAC541-7B7A-43D3-8B79-37D633B846F1}">
                  <asvg:svgBlip xmlns:asvg="http://schemas.microsoft.com/office/drawing/2016/SVG/main" xmlns="" r:embed="rId10"/>
                </a:ext>
              </a:extLst>
            </a:blip>
            <a:stretch>
              <a:fillRect/>
            </a:stretch>
          </a:blipFill>
        </p:spPr>
      </p:sp>
      <p:sp>
        <p:nvSpPr>
          <p:cNvPr id="12" name="Freeform 12"/>
          <p:cNvSpPr/>
          <p:nvPr/>
        </p:nvSpPr>
        <p:spPr>
          <a:xfrm>
            <a:off x="5763320" y="3421104"/>
            <a:ext cx="232581" cy="269796"/>
          </a:xfrm>
          <a:custGeom>
            <a:avLst/>
            <a:gdLst/>
            <a:ahLst/>
            <a:cxnLst/>
            <a:rect l="l" t="t" r="r" b="b"/>
            <a:pathLst>
              <a:path w="232581" h="269796">
                <a:moveTo>
                  <a:pt x="0" y="0"/>
                </a:moveTo>
                <a:lnTo>
                  <a:pt x="232582" y="0"/>
                </a:lnTo>
                <a:lnTo>
                  <a:pt x="232582" y="269795"/>
                </a:lnTo>
                <a:lnTo>
                  <a:pt x="0" y="269795"/>
                </a:lnTo>
                <a:lnTo>
                  <a:pt x="0" y="0"/>
                </a:lnTo>
                <a:close/>
              </a:path>
            </a:pathLst>
          </a:custGeom>
          <a:blipFill>
            <a:blip r:embed="rId6">
              <a:extLst>
                <a:ext uri="{96DAC541-7B7A-43D3-8B79-37D633B846F1}">
                  <asvg:svgBlip xmlns:asvg="http://schemas.microsoft.com/office/drawing/2016/SVG/main" xmlns="" r:embed="rId11"/>
                </a:ext>
              </a:extLst>
            </a:blip>
            <a:stretch>
              <a:fillRect/>
            </a:stretch>
          </a:blipFill>
        </p:spPr>
      </p:sp>
      <p:sp>
        <p:nvSpPr>
          <p:cNvPr id="13" name="Freeform 13"/>
          <p:cNvSpPr/>
          <p:nvPr/>
        </p:nvSpPr>
        <p:spPr>
          <a:xfrm>
            <a:off x="5763320" y="4170769"/>
            <a:ext cx="232581" cy="269796"/>
          </a:xfrm>
          <a:custGeom>
            <a:avLst/>
            <a:gdLst/>
            <a:ahLst/>
            <a:cxnLst/>
            <a:rect l="l" t="t" r="r" b="b"/>
            <a:pathLst>
              <a:path w="232581" h="269796">
                <a:moveTo>
                  <a:pt x="0" y="0"/>
                </a:moveTo>
                <a:lnTo>
                  <a:pt x="232582" y="0"/>
                </a:lnTo>
                <a:lnTo>
                  <a:pt x="232582" y="269796"/>
                </a:lnTo>
                <a:lnTo>
                  <a:pt x="0" y="269796"/>
                </a:lnTo>
                <a:lnTo>
                  <a:pt x="0" y="0"/>
                </a:lnTo>
                <a:close/>
              </a:path>
            </a:pathLst>
          </a:custGeom>
          <a:blipFill>
            <a:blip r:embed="rId6">
              <a:extLst>
                <a:ext uri="{96DAC541-7B7A-43D3-8B79-37D633B846F1}">
                  <asvg:svgBlip xmlns:asvg="http://schemas.microsoft.com/office/drawing/2016/SVG/main" xmlns="" r:embed="rId12"/>
                </a:ext>
              </a:extLst>
            </a:blip>
            <a:stretch>
              <a:fillRect/>
            </a:stretch>
          </a:blipFill>
        </p:spPr>
      </p:sp>
      <p:sp>
        <p:nvSpPr>
          <p:cNvPr id="14" name="Freeform 14"/>
          <p:cNvSpPr/>
          <p:nvPr/>
        </p:nvSpPr>
        <p:spPr>
          <a:xfrm>
            <a:off x="5763320" y="4916957"/>
            <a:ext cx="232581" cy="269796"/>
          </a:xfrm>
          <a:custGeom>
            <a:avLst/>
            <a:gdLst/>
            <a:ahLst/>
            <a:cxnLst/>
            <a:rect l="l" t="t" r="r" b="b"/>
            <a:pathLst>
              <a:path w="232581" h="269796">
                <a:moveTo>
                  <a:pt x="0" y="0"/>
                </a:moveTo>
                <a:lnTo>
                  <a:pt x="232582" y="0"/>
                </a:lnTo>
                <a:lnTo>
                  <a:pt x="232582" y="269796"/>
                </a:lnTo>
                <a:lnTo>
                  <a:pt x="0" y="269796"/>
                </a:lnTo>
                <a:lnTo>
                  <a:pt x="0" y="0"/>
                </a:lnTo>
                <a:close/>
              </a:path>
            </a:pathLst>
          </a:custGeom>
          <a:blipFill>
            <a:blip r:embed="rId6">
              <a:extLst>
                <a:ext uri="{96DAC541-7B7A-43D3-8B79-37D633B846F1}">
                  <asvg:svgBlip xmlns:asvg="http://schemas.microsoft.com/office/drawing/2016/SVG/main" xmlns="" r:embed="rId13"/>
                </a:ext>
              </a:extLst>
            </a:blip>
            <a:stretch>
              <a:fillRect/>
            </a:stretch>
          </a:blipFill>
        </p:spPr>
      </p:sp>
      <p:sp>
        <p:nvSpPr>
          <p:cNvPr id="15" name="TextBox 15"/>
          <p:cNvSpPr txBox="1"/>
          <p:nvPr/>
        </p:nvSpPr>
        <p:spPr>
          <a:xfrm>
            <a:off x="1017003" y="2162127"/>
            <a:ext cx="327184" cy="307638"/>
          </a:xfrm>
          <a:prstGeom prst="rect">
            <a:avLst/>
          </a:prstGeom>
        </p:spPr>
        <p:txBody>
          <a:bodyPr lIns="0" tIns="0" rIns="0" bIns="0" rtlCol="0" anchor="t">
            <a:spAutoFit/>
          </a:bodyPr>
          <a:lstStyle/>
          <a:p>
            <a:pPr algn="l">
              <a:lnSpc>
                <a:spcPts val="2520"/>
              </a:lnSpc>
            </a:pPr>
            <a:r>
              <a:rPr lang="en-US" sz="1800" spc="-21">
                <a:solidFill>
                  <a:srgbClr val="3B3838"/>
                </a:solidFill>
                <a:latin typeface="Open Sans"/>
                <a:ea typeface="Open Sans"/>
                <a:cs typeface="Open Sans"/>
                <a:sym typeface="Open Sans"/>
              </a:rPr>
              <a:t>04</a:t>
            </a:r>
          </a:p>
        </p:txBody>
      </p:sp>
      <p:sp>
        <p:nvSpPr>
          <p:cNvPr id="16" name="TextBox 16"/>
          <p:cNvSpPr txBox="1"/>
          <p:nvPr/>
        </p:nvSpPr>
        <p:spPr>
          <a:xfrm>
            <a:off x="1521876" y="2231517"/>
            <a:ext cx="1264310" cy="320678"/>
          </a:xfrm>
          <a:prstGeom prst="rect">
            <a:avLst/>
          </a:prstGeom>
        </p:spPr>
        <p:txBody>
          <a:bodyPr lIns="0" tIns="0" rIns="0" bIns="0" rtlCol="0" anchor="t">
            <a:spAutoFit/>
          </a:bodyPr>
          <a:lstStyle/>
          <a:p>
            <a:pPr algn="l">
              <a:lnSpc>
                <a:spcPts val="2799"/>
              </a:lnSpc>
            </a:pPr>
            <a:r>
              <a:rPr lang="en-US" sz="1999" b="1" spc="21">
                <a:solidFill>
                  <a:srgbClr val="3B3838"/>
                </a:solidFill>
                <a:latin typeface="IBM Plex Sans Bold"/>
                <a:ea typeface="IBM Plex Sans Bold"/>
                <a:cs typeface="IBM Plex Sans Bold"/>
                <a:sym typeface="IBM Plex Sans Bold"/>
              </a:rPr>
              <a:t>Bilgi Verin</a:t>
            </a:r>
          </a:p>
        </p:txBody>
      </p:sp>
      <p:sp>
        <p:nvSpPr>
          <p:cNvPr id="17" name="TextBox 17"/>
          <p:cNvSpPr txBox="1"/>
          <p:nvPr/>
        </p:nvSpPr>
        <p:spPr>
          <a:xfrm>
            <a:off x="3786188" y="20869"/>
            <a:ext cx="4703836" cy="482765"/>
          </a:xfrm>
          <a:prstGeom prst="rect">
            <a:avLst/>
          </a:prstGeom>
        </p:spPr>
        <p:txBody>
          <a:bodyPr lIns="0" tIns="0" rIns="0" bIns="0" rtlCol="0" anchor="t">
            <a:spAutoFit/>
          </a:bodyPr>
          <a:lstStyle/>
          <a:p>
            <a:pPr algn="l">
              <a:lnSpc>
                <a:spcPts val="3843"/>
              </a:lnSpc>
            </a:pPr>
            <a:r>
              <a:rPr lang="en-US" sz="2745" spc="52">
                <a:solidFill>
                  <a:srgbClr val="FFFFFF"/>
                </a:solidFill>
                <a:latin typeface="Raleway Light"/>
                <a:ea typeface="Raleway Light"/>
                <a:cs typeface="Raleway Light"/>
                <a:sym typeface="Raleway Light"/>
              </a:rPr>
              <a:t>Öğrenci Destekleme Yolları</a:t>
            </a:r>
          </a:p>
        </p:txBody>
      </p:sp>
      <p:sp>
        <p:nvSpPr>
          <p:cNvPr id="18" name="TextBox 18"/>
          <p:cNvSpPr txBox="1"/>
          <p:nvPr/>
        </p:nvSpPr>
        <p:spPr>
          <a:xfrm>
            <a:off x="6105677" y="5546103"/>
            <a:ext cx="1114187" cy="210464"/>
          </a:xfrm>
          <a:prstGeom prst="rect">
            <a:avLst/>
          </a:prstGeom>
        </p:spPr>
        <p:txBody>
          <a:bodyPr lIns="0" tIns="0" rIns="0" bIns="0" rtlCol="0" anchor="t">
            <a:spAutoFit/>
          </a:bodyPr>
          <a:lstStyle/>
          <a:p>
            <a:pPr algn="l">
              <a:lnSpc>
                <a:spcPts val="1679"/>
              </a:lnSpc>
            </a:pPr>
            <a:r>
              <a:rPr lang="en-US" sz="1200" b="1">
                <a:solidFill>
                  <a:srgbClr val="000000"/>
                </a:solidFill>
                <a:latin typeface="Raleway Semi-Bold"/>
                <a:ea typeface="Raleway Semi-Bold"/>
                <a:cs typeface="Raleway Semi-Bold"/>
                <a:sym typeface="Raleway Semi-Bold"/>
              </a:rPr>
              <a:t>Değerlendirme</a:t>
            </a:r>
          </a:p>
        </p:txBody>
      </p:sp>
      <p:sp>
        <p:nvSpPr>
          <p:cNvPr id="19" name="TextBox 19"/>
          <p:cNvSpPr txBox="1"/>
          <p:nvPr/>
        </p:nvSpPr>
        <p:spPr>
          <a:xfrm>
            <a:off x="6105668" y="4906023"/>
            <a:ext cx="3875837" cy="570557"/>
          </a:xfrm>
          <a:prstGeom prst="rect">
            <a:avLst/>
          </a:prstGeom>
        </p:spPr>
        <p:txBody>
          <a:bodyPr lIns="0" tIns="0" rIns="0" bIns="0" rtlCol="0" anchor="t">
            <a:spAutoFit/>
          </a:bodyPr>
          <a:lstStyle/>
          <a:p>
            <a:pPr algn="l">
              <a:lnSpc>
                <a:spcPts val="1679"/>
              </a:lnSpc>
            </a:pPr>
            <a:r>
              <a:rPr lang="en-US" sz="1200" b="1" spc="1">
                <a:solidFill>
                  <a:srgbClr val="000000"/>
                </a:solidFill>
                <a:latin typeface="Raleway Semi-Bold"/>
                <a:ea typeface="Raleway Semi-Bold"/>
                <a:cs typeface="Raleway Semi-Bold"/>
                <a:sym typeface="Raleway Semi-Bold"/>
              </a:rPr>
              <a:t>Eyleme Geçme</a:t>
            </a:r>
          </a:p>
          <a:p>
            <a:pPr algn="l">
              <a:lnSpc>
                <a:spcPts val="1199"/>
              </a:lnSpc>
            </a:pPr>
            <a:r>
              <a:rPr lang="en-US" sz="999">
                <a:solidFill>
                  <a:srgbClr val="000000"/>
                </a:solidFill>
                <a:latin typeface="Raleway"/>
                <a:ea typeface="Raleway"/>
                <a:cs typeface="Raleway"/>
                <a:sym typeface="Raleway"/>
              </a:rPr>
              <a:t>Problem çözme ve belirlediğimiz hedeflere ulaşmak için eyleme geçmemiz önemlidir.</a:t>
            </a:r>
          </a:p>
        </p:txBody>
      </p:sp>
      <p:sp>
        <p:nvSpPr>
          <p:cNvPr id="20" name="TextBox 20"/>
          <p:cNvSpPr txBox="1"/>
          <p:nvPr/>
        </p:nvSpPr>
        <p:spPr>
          <a:xfrm>
            <a:off x="6065196" y="2296935"/>
            <a:ext cx="4239844" cy="2100224"/>
          </a:xfrm>
          <a:prstGeom prst="rect">
            <a:avLst/>
          </a:prstGeom>
        </p:spPr>
        <p:txBody>
          <a:bodyPr lIns="0" tIns="0" rIns="0" bIns="0" rtlCol="0" anchor="t">
            <a:spAutoFit/>
          </a:bodyPr>
          <a:lstStyle/>
          <a:p>
            <a:pPr algn="l">
              <a:lnSpc>
                <a:spcPts val="1679"/>
              </a:lnSpc>
            </a:pPr>
            <a:r>
              <a:rPr lang="en-US" sz="1200" b="1">
                <a:solidFill>
                  <a:srgbClr val="000000"/>
                </a:solidFill>
                <a:latin typeface="Raleway Semi-Bold"/>
                <a:ea typeface="Raleway Semi-Bold"/>
                <a:cs typeface="Raleway Semi-Bold"/>
                <a:sym typeface="Raleway Semi-Bold"/>
              </a:rPr>
              <a:t>Hedeflerin Belirlenmesi</a:t>
            </a:r>
          </a:p>
          <a:p>
            <a:pPr algn="l">
              <a:lnSpc>
                <a:spcPts val="1199"/>
              </a:lnSpc>
            </a:pPr>
            <a:r>
              <a:rPr lang="en-US" sz="999">
                <a:solidFill>
                  <a:srgbClr val="000000"/>
                </a:solidFill>
                <a:latin typeface="Raleway"/>
                <a:ea typeface="Raleway"/>
                <a:cs typeface="Raleway"/>
                <a:sym typeface="Raleway"/>
              </a:rPr>
              <a:t>Yaşadığımız problem durumunu çözümlemeye yönelik gerçekçi ve ulaşılabilir hedefler belirlemek önemlidir.</a:t>
            </a:r>
          </a:p>
          <a:p>
            <a:pPr algn="l">
              <a:lnSpc>
                <a:spcPts val="1679"/>
              </a:lnSpc>
            </a:pPr>
            <a:r>
              <a:rPr lang="en-US" sz="1200" b="1">
                <a:solidFill>
                  <a:srgbClr val="000000"/>
                </a:solidFill>
                <a:latin typeface="Raleway Semi-Bold"/>
                <a:ea typeface="Raleway Semi-Bold"/>
                <a:cs typeface="Raleway Semi-Bold"/>
                <a:sym typeface="Raleway Semi-Bold"/>
              </a:rPr>
              <a:t>Çözüme Yönelik Seçeneklerin Oluşturulması</a:t>
            </a:r>
          </a:p>
          <a:p>
            <a:pPr algn="l">
              <a:lnSpc>
                <a:spcPts val="1199"/>
              </a:lnSpc>
            </a:pPr>
            <a:r>
              <a:rPr lang="en-US" sz="999">
                <a:solidFill>
                  <a:srgbClr val="000000"/>
                </a:solidFill>
                <a:latin typeface="Raleway"/>
                <a:ea typeface="Raleway"/>
                <a:cs typeface="Raleway"/>
                <a:sym typeface="Raleway"/>
              </a:rPr>
              <a:t>Çözüme yönelik seçenekler belirlenirken olabildiğince özgür düşünmeli, beyin fırtınası yapmalıyız.</a:t>
            </a:r>
          </a:p>
          <a:p>
            <a:pPr algn="l">
              <a:lnSpc>
                <a:spcPts val="1679"/>
              </a:lnSpc>
            </a:pPr>
            <a:r>
              <a:rPr lang="en-US" sz="1200" b="1">
                <a:solidFill>
                  <a:srgbClr val="000000"/>
                </a:solidFill>
                <a:latin typeface="Raleway Semi-Bold"/>
                <a:ea typeface="Raleway Semi-Bold"/>
                <a:cs typeface="Raleway Semi-Bold"/>
                <a:sym typeface="Raleway Semi-Bold"/>
              </a:rPr>
              <a:t>Seçeneklerin Alternatiflerin Değerlendirilmesi</a:t>
            </a:r>
          </a:p>
          <a:p>
            <a:pPr algn="l">
              <a:lnSpc>
                <a:spcPts val="1199"/>
              </a:lnSpc>
            </a:pPr>
            <a:r>
              <a:rPr lang="en-US" sz="999" spc="0">
                <a:solidFill>
                  <a:srgbClr val="000000"/>
                </a:solidFill>
                <a:latin typeface="Raleway"/>
                <a:ea typeface="Raleway"/>
                <a:cs typeface="Raleway"/>
                <a:sym typeface="Raleway"/>
              </a:rPr>
              <a:t>Bir önceki adımda, özgürce düşündüğümüz çözüm önerilerinin olumlu ve olumsuz yanları ele alınmalı, yaşadıımız problem duruma uygunluğu değerlendirilmelidir.</a:t>
            </a:r>
          </a:p>
          <a:p>
            <a:pPr algn="l">
              <a:lnSpc>
                <a:spcPts val="1679"/>
              </a:lnSpc>
            </a:pPr>
            <a:r>
              <a:rPr lang="en-US" sz="1200" b="1">
                <a:solidFill>
                  <a:srgbClr val="000000"/>
                </a:solidFill>
                <a:latin typeface="Raleway Semi-Bold"/>
                <a:ea typeface="Raleway Semi-Bold"/>
                <a:cs typeface="Raleway Semi-Bold"/>
                <a:sym typeface="Raleway Semi-Bold"/>
              </a:rPr>
              <a:t>Çözüm Yoluna Karar Verme</a:t>
            </a:r>
          </a:p>
        </p:txBody>
      </p:sp>
      <p:sp>
        <p:nvSpPr>
          <p:cNvPr id="21" name="TextBox 21"/>
          <p:cNvSpPr txBox="1"/>
          <p:nvPr/>
        </p:nvSpPr>
        <p:spPr>
          <a:xfrm>
            <a:off x="6069501" y="1672095"/>
            <a:ext cx="3925710" cy="585797"/>
          </a:xfrm>
          <a:prstGeom prst="rect">
            <a:avLst/>
          </a:prstGeom>
        </p:spPr>
        <p:txBody>
          <a:bodyPr lIns="0" tIns="0" rIns="0" bIns="0" rtlCol="0" anchor="t">
            <a:spAutoFit/>
          </a:bodyPr>
          <a:lstStyle/>
          <a:p>
            <a:pPr algn="l">
              <a:lnSpc>
                <a:spcPts val="1679"/>
              </a:lnSpc>
            </a:pPr>
            <a:r>
              <a:rPr lang="en-US" sz="1200" b="1">
                <a:solidFill>
                  <a:srgbClr val="000000"/>
                </a:solidFill>
                <a:latin typeface="Raleway Semi-Bold"/>
                <a:ea typeface="Raleway Semi-Bold"/>
                <a:cs typeface="Raleway Semi-Bold"/>
                <a:sym typeface="Raleway Semi-Bold"/>
              </a:rPr>
              <a:t>Poblemin Tanımlanması</a:t>
            </a:r>
          </a:p>
          <a:p>
            <a:pPr algn="l">
              <a:lnSpc>
                <a:spcPts val="1199"/>
              </a:lnSpc>
            </a:pPr>
            <a:r>
              <a:rPr lang="en-US" sz="999">
                <a:solidFill>
                  <a:srgbClr val="000000"/>
                </a:solidFill>
                <a:latin typeface="Raleway"/>
                <a:ea typeface="Raleway"/>
                <a:cs typeface="Raleway"/>
                <a:sym typeface="Raleway"/>
              </a:rPr>
              <a:t>Probem çözmenin ilk adımı, bir şeylerin yolunda gitmediğinin fark edilmesi ve bu durumu yaratan nedenlerin araştırılmasıdır.</a:t>
            </a:r>
          </a:p>
        </p:txBody>
      </p:sp>
      <p:sp>
        <p:nvSpPr>
          <p:cNvPr id="22" name="TextBox 22"/>
          <p:cNvSpPr txBox="1"/>
          <p:nvPr/>
        </p:nvSpPr>
        <p:spPr>
          <a:xfrm>
            <a:off x="6097800" y="4459129"/>
            <a:ext cx="3845528" cy="456371"/>
          </a:xfrm>
          <a:prstGeom prst="rect">
            <a:avLst/>
          </a:prstGeom>
        </p:spPr>
        <p:txBody>
          <a:bodyPr lIns="0" tIns="0" rIns="0" bIns="0" rtlCol="0" anchor="t">
            <a:spAutoFit/>
          </a:bodyPr>
          <a:lstStyle/>
          <a:p>
            <a:pPr algn="l">
              <a:lnSpc>
                <a:spcPts val="1199"/>
              </a:lnSpc>
            </a:pPr>
            <a:r>
              <a:rPr lang="en-US" sz="999">
                <a:solidFill>
                  <a:srgbClr val="000000"/>
                </a:solidFill>
                <a:latin typeface="Raleway"/>
                <a:ea typeface="Raleway"/>
                <a:cs typeface="Raleway"/>
                <a:sym typeface="Raleway"/>
              </a:rPr>
              <a:t>Bizleri eyleme geçirecek ve yaşadığımız problem durumunu çözümlememizi sağlayacak bir ya da birkaç çözüm yoluna karar vermemiz gerekmektedir.</a:t>
            </a:r>
          </a:p>
        </p:txBody>
      </p:sp>
      <p:sp>
        <p:nvSpPr>
          <p:cNvPr id="23" name="TextBox 23"/>
          <p:cNvSpPr txBox="1"/>
          <p:nvPr/>
        </p:nvSpPr>
        <p:spPr>
          <a:xfrm>
            <a:off x="6065196" y="5797201"/>
            <a:ext cx="4274296" cy="456371"/>
          </a:xfrm>
          <a:prstGeom prst="rect">
            <a:avLst/>
          </a:prstGeom>
        </p:spPr>
        <p:txBody>
          <a:bodyPr lIns="0" tIns="0" rIns="0" bIns="0" rtlCol="0" anchor="t">
            <a:spAutoFit/>
          </a:bodyPr>
          <a:lstStyle/>
          <a:p>
            <a:pPr algn="l">
              <a:lnSpc>
                <a:spcPts val="1199"/>
              </a:lnSpc>
            </a:pPr>
            <a:r>
              <a:rPr lang="en-US" sz="999" spc="0">
                <a:solidFill>
                  <a:srgbClr val="000000"/>
                </a:solidFill>
                <a:latin typeface="Raleway"/>
                <a:ea typeface="Raleway"/>
                <a:cs typeface="Raleway"/>
                <a:sym typeface="Raleway"/>
              </a:rPr>
              <a:t>Problem çözme sürecinin son aşamasında uyguladığımız stratejilerin etkinliğini değerlendirmek yaşamda karşılaşabileceğimiz farklı problem durumlarında bizi daha avantajlı bir konuma getirir.</a:t>
            </a:r>
          </a:p>
        </p:txBody>
      </p:sp>
      <p:sp>
        <p:nvSpPr>
          <p:cNvPr id="24" name="TextBox 24"/>
          <p:cNvSpPr txBox="1"/>
          <p:nvPr/>
        </p:nvSpPr>
        <p:spPr>
          <a:xfrm>
            <a:off x="7058987" y="1290276"/>
            <a:ext cx="1784699" cy="320459"/>
          </a:xfrm>
          <a:prstGeom prst="rect">
            <a:avLst/>
          </a:prstGeom>
        </p:spPr>
        <p:txBody>
          <a:bodyPr lIns="0" tIns="0" rIns="0" bIns="0" rtlCol="0" anchor="t">
            <a:spAutoFit/>
          </a:bodyPr>
          <a:lstStyle/>
          <a:p>
            <a:pPr algn="l">
              <a:lnSpc>
                <a:spcPts val="2520"/>
              </a:lnSpc>
            </a:pPr>
            <a:r>
              <a:rPr lang="en-US" sz="1800" b="1">
                <a:solidFill>
                  <a:srgbClr val="000000"/>
                </a:solidFill>
                <a:latin typeface="Raleway Bold"/>
                <a:ea typeface="Raleway Bold"/>
                <a:cs typeface="Raleway Bold"/>
                <a:sym typeface="Raleway Bold"/>
              </a:rPr>
              <a:t>Problem Çözme</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97930" y="754409"/>
            <a:ext cx="3210782" cy="4299137"/>
          </a:xfrm>
          <a:custGeom>
            <a:avLst/>
            <a:gdLst/>
            <a:ahLst/>
            <a:cxnLst/>
            <a:rect l="l" t="t" r="r" b="b"/>
            <a:pathLst>
              <a:path w="3210782" h="4299137">
                <a:moveTo>
                  <a:pt x="0" y="0"/>
                </a:moveTo>
                <a:lnTo>
                  <a:pt x="3210782" y="0"/>
                </a:lnTo>
                <a:lnTo>
                  <a:pt x="3210782" y="4299137"/>
                </a:lnTo>
                <a:lnTo>
                  <a:pt x="0" y="4299137"/>
                </a:lnTo>
                <a:lnTo>
                  <a:pt x="0" y="0"/>
                </a:lnTo>
                <a:close/>
              </a:path>
            </a:pathLst>
          </a:custGeom>
          <a:blipFill>
            <a:blip r:embed="rId2"/>
            <a:stretch>
              <a:fillRect l="-390854" r="-15243"/>
            </a:stretch>
          </a:blipFill>
        </p:spPr>
      </p:sp>
      <p:sp>
        <p:nvSpPr>
          <p:cNvPr id="3" name="Freeform 3"/>
          <p:cNvSpPr/>
          <p:nvPr/>
        </p:nvSpPr>
        <p:spPr>
          <a:xfrm>
            <a:off x="3636616" y="1160202"/>
            <a:ext cx="7981788" cy="5697798"/>
          </a:xfrm>
          <a:custGeom>
            <a:avLst/>
            <a:gdLst/>
            <a:ahLst/>
            <a:cxnLst/>
            <a:rect l="l" t="t" r="r" b="b"/>
            <a:pathLst>
              <a:path w="7981788" h="5697798">
                <a:moveTo>
                  <a:pt x="0" y="0"/>
                </a:moveTo>
                <a:lnTo>
                  <a:pt x="7981788" y="0"/>
                </a:lnTo>
                <a:lnTo>
                  <a:pt x="7981788" y="5697798"/>
                </a:lnTo>
                <a:lnTo>
                  <a:pt x="0" y="569779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871728" y="1597152"/>
            <a:ext cx="624840" cy="512064"/>
          </a:xfrm>
          <a:custGeom>
            <a:avLst/>
            <a:gdLst/>
            <a:ahLst/>
            <a:cxnLst/>
            <a:rect l="l" t="t" r="r" b="b"/>
            <a:pathLst>
              <a:path w="624840" h="512064">
                <a:moveTo>
                  <a:pt x="0" y="0"/>
                </a:moveTo>
                <a:lnTo>
                  <a:pt x="624840" y="0"/>
                </a:lnTo>
                <a:lnTo>
                  <a:pt x="624840" y="512064"/>
                </a:lnTo>
                <a:lnTo>
                  <a:pt x="0" y="512064"/>
                </a:lnTo>
                <a:lnTo>
                  <a:pt x="0" y="0"/>
                </a:lnTo>
                <a:close/>
              </a:path>
            </a:pathLst>
          </a:custGeom>
          <a:blipFill>
            <a:blip r:embed="rId5"/>
            <a:stretch>
              <a:fillRect/>
            </a:stretch>
          </a:blipFill>
        </p:spPr>
      </p:sp>
      <p:sp>
        <p:nvSpPr>
          <p:cNvPr id="5" name="Freeform 5"/>
          <p:cNvSpPr/>
          <p:nvPr/>
        </p:nvSpPr>
        <p:spPr>
          <a:xfrm>
            <a:off x="92364" y="4054764"/>
            <a:ext cx="3544253" cy="2803236"/>
          </a:xfrm>
          <a:custGeom>
            <a:avLst/>
            <a:gdLst/>
            <a:ahLst/>
            <a:cxnLst/>
            <a:rect l="l" t="t" r="r" b="b"/>
            <a:pathLst>
              <a:path w="3544253" h="2803236">
                <a:moveTo>
                  <a:pt x="0" y="0"/>
                </a:moveTo>
                <a:lnTo>
                  <a:pt x="3544252" y="0"/>
                </a:lnTo>
                <a:lnTo>
                  <a:pt x="3544252" y="2803236"/>
                </a:lnTo>
                <a:lnTo>
                  <a:pt x="0" y="2803236"/>
                </a:lnTo>
                <a:lnTo>
                  <a:pt x="0" y="0"/>
                </a:lnTo>
                <a:close/>
              </a:path>
            </a:pathLst>
          </a:custGeom>
          <a:blipFill>
            <a:blip r:embed="rId6"/>
            <a:stretch>
              <a:fillRect l="-11531" r="-12966" b="-11038"/>
            </a:stretch>
          </a:blipFill>
        </p:spPr>
      </p:sp>
      <p:grpSp>
        <p:nvGrpSpPr>
          <p:cNvPr id="6" name="Group 6"/>
          <p:cNvGrpSpPr>
            <a:grpSpLocks noChangeAspect="1"/>
          </p:cNvGrpSpPr>
          <p:nvPr/>
        </p:nvGrpSpPr>
        <p:grpSpPr>
          <a:xfrm>
            <a:off x="0" y="2"/>
            <a:ext cx="12192000" cy="577853"/>
            <a:chOff x="0" y="0"/>
            <a:chExt cx="12192000" cy="577850"/>
          </a:xfrm>
        </p:grpSpPr>
        <p:sp>
          <p:nvSpPr>
            <p:cNvPr id="7" name="Freeform 7"/>
            <p:cNvSpPr/>
            <p:nvPr/>
          </p:nvSpPr>
          <p:spPr>
            <a:xfrm>
              <a:off x="0" y="0"/>
              <a:ext cx="12192000" cy="577850"/>
            </a:xfrm>
            <a:custGeom>
              <a:avLst/>
              <a:gdLst/>
              <a:ahLst/>
              <a:cxnLst/>
              <a:rect l="l" t="t" r="r" b="b"/>
              <a:pathLst>
                <a:path w="12192000" h="577850">
                  <a:moveTo>
                    <a:pt x="0" y="0"/>
                  </a:moveTo>
                  <a:lnTo>
                    <a:pt x="12192000" y="0"/>
                  </a:lnTo>
                  <a:lnTo>
                    <a:pt x="12192000" y="577850"/>
                  </a:lnTo>
                  <a:lnTo>
                    <a:pt x="0" y="577850"/>
                  </a:lnTo>
                  <a:close/>
                </a:path>
              </a:pathLst>
            </a:custGeom>
            <a:solidFill>
              <a:srgbClr val="7FCCBE"/>
            </a:solidFill>
          </p:spPr>
        </p:sp>
      </p:grpSp>
      <p:sp>
        <p:nvSpPr>
          <p:cNvPr id="8" name="TextBox 8"/>
          <p:cNvSpPr txBox="1"/>
          <p:nvPr/>
        </p:nvSpPr>
        <p:spPr>
          <a:xfrm>
            <a:off x="3993147" y="2074669"/>
            <a:ext cx="155448" cy="338633"/>
          </a:xfrm>
          <a:prstGeom prst="rect">
            <a:avLst/>
          </a:prstGeom>
        </p:spPr>
        <p:txBody>
          <a:bodyPr lIns="0" tIns="0" rIns="0" bIns="0" rtlCol="0" anchor="t">
            <a:spAutoFit/>
          </a:bodyPr>
          <a:lstStyle/>
          <a:p>
            <a:pPr algn="l">
              <a:lnSpc>
                <a:spcPts val="2799"/>
              </a:lnSpc>
            </a:pPr>
            <a:r>
              <a:rPr lang="en-US" sz="1999">
                <a:solidFill>
                  <a:srgbClr val="000000"/>
                </a:solidFill>
                <a:latin typeface="Courier New OS"/>
                <a:ea typeface="Courier New OS"/>
                <a:cs typeface="Courier New OS"/>
                <a:sym typeface="Courier New OS"/>
              </a:rPr>
              <a:t>o</a:t>
            </a:r>
          </a:p>
        </p:txBody>
      </p:sp>
      <p:sp>
        <p:nvSpPr>
          <p:cNvPr id="9" name="TextBox 9"/>
          <p:cNvSpPr txBox="1"/>
          <p:nvPr/>
        </p:nvSpPr>
        <p:spPr>
          <a:xfrm>
            <a:off x="3993147" y="3165853"/>
            <a:ext cx="155448" cy="338633"/>
          </a:xfrm>
          <a:prstGeom prst="rect">
            <a:avLst/>
          </a:prstGeom>
        </p:spPr>
        <p:txBody>
          <a:bodyPr lIns="0" tIns="0" rIns="0" bIns="0" rtlCol="0" anchor="t">
            <a:spAutoFit/>
          </a:bodyPr>
          <a:lstStyle/>
          <a:p>
            <a:pPr algn="l">
              <a:lnSpc>
                <a:spcPts val="2799"/>
              </a:lnSpc>
            </a:pPr>
            <a:r>
              <a:rPr lang="en-US" sz="1999">
                <a:solidFill>
                  <a:srgbClr val="000000"/>
                </a:solidFill>
                <a:latin typeface="Courier New OS"/>
                <a:ea typeface="Courier New OS"/>
                <a:cs typeface="Courier New OS"/>
                <a:sym typeface="Courier New OS"/>
              </a:rPr>
              <a:t>o</a:t>
            </a:r>
          </a:p>
        </p:txBody>
      </p:sp>
      <p:sp>
        <p:nvSpPr>
          <p:cNvPr id="10" name="TextBox 10"/>
          <p:cNvSpPr txBox="1"/>
          <p:nvPr/>
        </p:nvSpPr>
        <p:spPr>
          <a:xfrm>
            <a:off x="3993147" y="4257037"/>
            <a:ext cx="155448" cy="338633"/>
          </a:xfrm>
          <a:prstGeom prst="rect">
            <a:avLst/>
          </a:prstGeom>
        </p:spPr>
        <p:txBody>
          <a:bodyPr lIns="0" tIns="0" rIns="0" bIns="0" rtlCol="0" anchor="t">
            <a:spAutoFit/>
          </a:bodyPr>
          <a:lstStyle/>
          <a:p>
            <a:pPr algn="l">
              <a:lnSpc>
                <a:spcPts val="2799"/>
              </a:lnSpc>
            </a:pPr>
            <a:r>
              <a:rPr lang="en-US" sz="1999">
                <a:solidFill>
                  <a:srgbClr val="000000"/>
                </a:solidFill>
                <a:latin typeface="Courier New OS"/>
                <a:ea typeface="Courier New OS"/>
                <a:cs typeface="Courier New OS"/>
                <a:sym typeface="Courier New OS"/>
              </a:rPr>
              <a:t>o</a:t>
            </a:r>
          </a:p>
        </p:txBody>
      </p:sp>
      <p:sp>
        <p:nvSpPr>
          <p:cNvPr id="11" name="TextBox 11"/>
          <p:cNvSpPr txBox="1"/>
          <p:nvPr/>
        </p:nvSpPr>
        <p:spPr>
          <a:xfrm>
            <a:off x="4336047" y="1942528"/>
            <a:ext cx="6930152" cy="704345"/>
          </a:xfrm>
          <a:prstGeom prst="rect">
            <a:avLst/>
          </a:prstGeom>
        </p:spPr>
        <p:txBody>
          <a:bodyPr lIns="0" tIns="0" rIns="0" bIns="0" rtlCol="0" anchor="t">
            <a:spAutoFit/>
          </a:bodyPr>
          <a:lstStyle/>
          <a:p>
            <a:pPr algn="l">
              <a:lnSpc>
                <a:spcPts val="2783"/>
              </a:lnSpc>
            </a:pPr>
            <a:r>
              <a:rPr lang="en-US" sz="1999" spc="1">
                <a:solidFill>
                  <a:srgbClr val="000000"/>
                </a:solidFill>
                <a:latin typeface="Raleway"/>
                <a:ea typeface="Raleway"/>
                <a:cs typeface="Raleway"/>
                <a:sym typeface="Raleway"/>
              </a:rPr>
              <a:t>Öğrencilerin duygu düzenleme becerilerini değerlendirin, mevcut durumu tespit edin.</a:t>
            </a:r>
          </a:p>
        </p:txBody>
      </p:sp>
      <p:sp>
        <p:nvSpPr>
          <p:cNvPr id="12" name="TextBox 12"/>
          <p:cNvSpPr txBox="1"/>
          <p:nvPr/>
        </p:nvSpPr>
        <p:spPr>
          <a:xfrm>
            <a:off x="4336047" y="2824163"/>
            <a:ext cx="5933970" cy="916943"/>
          </a:xfrm>
          <a:prstGeom prst="rect">
            <a:avLst/>
          </a:prstGeom>
        </p:spPr>
        <p:txBody>
          <a:bodyPr lIns="0" tIns="0" rIns="0" bIns="0" rtlCol="0" anchor="t">
            <a:spAutoFit/>
          </a:bodyPr>
          <a:lstStyle/>
          <a:p>
            <a:pPr algn="l">
              <a:lnSpc>
                <a:spcPts val="4999"/>
              </a:lnSpc>
            </a:pPr>
            <a:r>
              <a:rPr lang="en-US" sz="1999" spc="1">
                <a:solidFill>
                  <a:srgbClr val="000000"/>
                </a:solidFill>
                <a:latin typeface="Raleway"/>
                <a:ea typeface="Raleway"/>
                <a:cs typeface="Raleway"/>
                <a:sym typeface="Raleway"/>
              </a:rPr>
              <a:t>İhtiyaç duyan öğrencilere yeni duygu düzenleme </a:t>
            </a:r>
          </a:p>
          <a:p>
            <a:pPr algn="l">
              <a:lnSpc>
                <a:spcPts val="999"/>
              </a:lnSpc>
            </a:pPr>
            <a:r>
              <a:rPr lang="en-US" sz="1999">
                <a:solidFill>
                  <a:srgbClr val="000000"/>
                </a:solidFill>
                <a:latin typeface="Raleway"/>
                <a:ea typeface="Raleway"/>
                <a:cs typeface="Raleway"/>
                <a:sym typeface="Raleway"/>
              </a:rPr>
              <a:t>becerileri kazandırın.</a:t>
            </a:r>
          </a:p>
        </p:txBody>
      </p:sp>
      <p:sp>
        <p:nvSpPr>
          <p:cNvPr id="13" name="TextBox 13"/>
          <p:cNvSpPr txBox="1"/>
          <p:nvPr/>
        </p:nvSpPr>
        <p:spPr>
          <a:xfrm>
            <a:off x="4336047" y="3915347"/>
            <a:ext cx="6626333" cy="1273559"/>
          </a:xfrm>
          <a:prstGeom prst="rect">
            <a:avLst/>
          </a:prstGeom>
        </p:spPr>
        <p:txBody>
          <a:bodyPr lIns="0" tIns="0" rIns="0" bIns="0" rtlCol="0" anchor="t">
            <a:spAutoFit/>
          </a:bodyPr>
          <a:lstStyle/>
          <a:p>
            <a:pPr algn="l">
              <a:lnSpc>
                <a:spcPts val="4999"/>
              </a:lnSpc>
            </a:pPr>
            <a:r>
              <a:rPr lang="en-US" sz="1999" spc="1">
                <a:solidFill>
                  <a:srgbClr val="000000"/>
                </a:solidFill>
                <a:latin typeface="Raleway"/>
                <a:ea typeface="Raleway"/>
                <a:cs typeface="Raleway"/>
                <a:sym typeface="Raleway"/>
              </a:rPr>
              <a:t>Nefes egzersizleri, duyusal aktiviteler gibi etkinlikler </a:t>
            </a:r>
          </a:p>
          <a:p>
            <a:pPr algn="l">
              <a:lnSpc>
                <a:spcPts val="999"/>
              </a:lnSpc>
            </a:pPr>
            <a:r>
              <a:rPr lang="en-US" sz="1999">
                <a:solidFill>
                  <a:srgbClr val="000000"/>
                </a:solidFill>
                <a:latin typeface="Raleway"/>
                <a:ea typeface="Raleway"/>
                <a:cs typeface="Raleway"/>
                <a:sym typeface="Raleway"/>
              </a:rPr>
              <a:t>aracılığıyla öğrencilerin o anda bedenleriyle zihinlerinin </a:t>
            </a:r>
          </a:p>
          <a:p>
            <a:pPr algn="l">
              <a:lnSpc>
                <a:spcPts val="4615"/>
              </a:lnSpc>
            </a:pPr>
            <a:r>
              <a:rPr lang="en-US" sz="1999">
                <a:solidFill>
                  <a:srgbClr val="000000"/>
                </a:solidFill>
                <a:latin typeface="Raleway"/>
                <a:ea typeface="Raleway"/>
                <a:cs typeface="Raleway"/>
                <a:sym typeface="Raleway"/>
              </a:rPr>
              <a:t>farkında olmalarına yardımcı olun.</a:t>
            </a:r>
          </a:p>
        </p:txBody>
      </p:sp>
      <p:sp>
        <p:nvSpPr>
          <p:cNvPr id="14" name="TextBox 14"/>
          <p:cNvSpPr txBox="1"/>
          <p:nvPr/>
        </p:nvSpPr>
        <p:spPr>
          <a:xfrm>
            <a:off x="1023356" y="1640919"/>
            <a:ext cx="313430" cy="307638"/>
          </a:xfrm>
          <a:prstGeom prst="rect">
            <a:avLst/>
          </a:prstGeom>
        </p:spPr>
        <p:txBody>
          <a:bodyPr lIns="0" tIns="0" rIns="0" bIns="0" rtlCol="0" anchor="t">
            <a:spAutoFit/>
          </a:bodyPr>
          <a:lstStyle/>
          <a:p>
            <a:pPr algn="l">
              <a:lnSpc>
                <a:spcPts val="2520"/>
              </a:lnSpc>
            </a:pPr>
            <a:r>
              <a:rPr lang="en-US" sz="1800" spc="-21">
                <a:solidFill>
                  <a:srgbClr val="3B3838"/>
                </a:solidFill>
                <a:latin typeface="Open Sans"/>
                <a:ea typeface="Open Sans"/>
                <a:cs typeface="Open Sans"/>
                <a:sym typeface="Open Sans"/>
              </a:rPr>
              <a:t>05</a:t>
            </a:r>
          </a:p>
        </p:txBody>
      </p:sp>
      <p:sp>
        <p:nvSpPr>
          <p:cNvPr id="15" name="TextBox 15"/>
          <p:cNvSpPr txBox="1"/>
          <p:nvPr/>
        </p:nvSpPr>
        <p:spPr>
          <a:xfrm>
            <a:off x="977932" y="2547366"/>
            <a:ext cx="1767135" cy="1352550"/>
          </a:xfrm>
          <a:prstGeom prst="rect">
            <a:avLst/>
          </a:prstGeom>
        </p:spPr>
        <p:txBody>
          <a:bodyPr lIns="0" tIns="0" rIns="0" bIns="0" rtlCol="0" anchor="t">
            <a:spAutoFit/>
          </a:bodyPr>
          <a:lstStyle/>
          <a:p>
            <a:pPr algn="l">
              <a:lnSpc>
                <a:spcPts val="3600"/>
              </a:lnSpc>
            </a:pPr>
            <a:r>
              <a:rPr lang="en-US" sz="3000" b="1" spc="32">
                <a:solidFill>
                  <a:srgbClr val="000000"/>
                </a:solidFill>
                <a:latin typeface="IBM Plex Sans Bold"/>
                <a:ea typeface="IBM Plex Sans Bold"/>
                <a:cs typeface="IBM Plex Sans Bold"/>
                <a:sym typeface="IBM Plex Sans Bold"/>
              </a:rPr>
              <a:t>Yeni Beceriler Öğretin</a:t>
            </a:r>
          </a:p>
        </p:txBody>
      </p:sp>
      <p:sp>
        <p:nvSpPr>
          <p:cNvPr id="16" name="TextBox 16"/>
          <p:cNvSpPr txBox="1"/>
          <p:nvPr/>
        </p:nvSpPr>
        <p:spPr>
          <a:xfrm>
            <a:off x="3786188" y="20869"/>
            <a:ext cx="4703836" cy="482765"/>
          </a:xfrm>
          <a:prstGeom prst="rect">
            <a:avLst/>
          </a:prstGeom>
        </p:spPr>
        <p:txBody>
          <a:bodyPr lIns="0" tIns="0" rIns="0" bIns="0" rtlCol="0" anchor="t">
            <a:spAutoFit/>
          </a:bodyPr>
          <a:lstStyle/>
          <a:p>
            <a:pPr algn="l">
              <a:lnSpc>
                <a:spcPts val="3843"/>
              </a:lnSpc>
            </a:pPr>
            <a:r>
              <a:rPr lang="en-US" sz="2745" spc="52">
                <a:solidFill>
                  <a:srgbClr val="FFFFFF"/>
                </a:solidFill>
                <a:latin typeface="Raleway Light"/>
                <a:ea typeface="Raleway Light"/>
                <a:cs typeface="Raleway Light"/>
                <a:sym typeface="Raleway Light"/>
              </a:rPr>
              <a:t>Öğrenci Destekleme Yolları</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0" y="2"/>
            <a:ext cx="12192000" cy="577853"/>
            <a:chOff x="0" y="0"/>
            <a:chExt cx="12192000" cy="577850"/>
          </a:xfrm>
        </p:grpSpPr>
        <p:sp>
          <p:nvSpPr>
            <p:cNvPr id="3" name="Freeform 3"/>
            <p:cNvSpPr/>
            <p:nvPr/>
          </p:nvSpPr>
          <p:spPr>
            <a:xfrm>
              <a:off x="0" y="0"/>
              <a:ext cx="12192000" cy="577850"/>
            </a:xfrm>
            <a:custGeom>
              <a:avLst/>
              <a:gdLst/>
              <a:ahLst/>
              <a:cxnLst/>
              <a:rect l="l" t="t" r="r" b="b"/>
              <a:pathLst>
                <a:path w="12192000" h="577850">
                  <a:moveTo>
                    <a:pt x="0" y="0"/>
                  </a:moveTo>
                  <a:lnTo>
                    <a:pt x="12192000" y="0"/>
                  </a:lnTo>
                  <a:lnTo>
                    <a:pt x="12192000" y="577850"/>
                  </a:lnTo>
                  <a:lnTo>
                    <a:pt x="0" y="577850"/>
                  </a:lnTo>
                  <a:close/>
                </a:path>
              </a:pathLst>
            </a:custGeom>
            <a:solidFill>
              <a:srgbClr val="7FCCBE"/>
            </a:solidFill>
          </p:spPr>
        </p:sp>
      </p:grpSp>
      <p:sp>
        <p:nvSpPr>
          <p:cNvPr id="4" name="Freeform 4"/>
          <p:cNvSpPr/>
          <p:nvPr/>
        </p:nvSpPr>
        <p:spPr>
          <a:xfrm>
            <a:off x="3636616" y="1160202"/>
            <a:ext cx="7981788" cy="5697798"/>
          </a:xfrm>
          <a:custGeom>
            <a:avLst/>
            <a:gdLst/>
            <a:ahLst/>
            <a:cxnLst/>
            <a:rect l="l" t="t" r="r" b="b"/>
            <a:pathLst>
              <a:path w="7981788" h="5697798">
                <a:moveTo>
                  <a:pt x="0" y="0"/>
                </a:moveTo>
                <a:lnTo>
                  <a:pt x="7981788" y="0"/>
                </a:lnTo>
                <a:lnTo>
                  <a:pt x="7981788" y="5697798"/>
                </a:lnTo>
                <a:lnTo>
                  <a:pt x="0" y="569779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a:off x="197930" y="754409"/>
            <a:ext cx="3210782" cy="4299137"/>
          </a:xfrm>
          <a:custGeom>
            <a:avLst/>
            <a:gdLst/>
            <a:ahLst/>
            <a:cxnLst/>
            <a:rect l="l" t="t" r="r" b="b"/>
            <a:pathLst>
              <a:path w="3210782" h="4299137">
                <a:moveTo>
                  <a:pt x="0" y="0"/>
                </a:moveTo>
                <a:lnTo>
                  <a:pt x="3210782" y="0"/>
                </a:lnTo>
                <a:lnTo>
                  <a:pt x="3210782" y="4299137"/>
                </a:lnTo>
                <a:lnTo>
                  <a:pt x="0" y="4299137"/>
                </a:lnTo>
                <a:lnTo>
                  <a:pt x="0" y="0"/>
                </a:lnTo>
                <a:close/>
              </a:path>
            </a:pathLst>
          </a:custGeom>
          <a:blipFill>
            <a:blip r:embed="rId4"/>
            <a:stretch>
              <a:fillRect l="-390854" r="-15243"/>
            </a:stretch>
          </a:blipFill>
        </p:spPr>
      </p:sp>
      <p:sp>
        <p:nvSpPr>
          <p:cNvPr id="6" name="Freeform 6"/>
          <p:cNvSpPr/>
          <p:nvPr/>
        </p:nvSpPr>
        <p:spPr>
          <a:xfrm>
            <a:off x="92364" y="4054764"/>
            <a:ext cx="3544253" cy="2803236"/>
          </a:xfrm>
          <a:custGeom>
            <a:avLst/>
            <a:gdLst/>
            <a:ahLst/>
            <a:cxnLst/>
            <a:rect l="l" t="t" r="r" b="b"/>
            <a:pathLst>
              <a:path w="3544253" h="2803236">
                <a:moveTo>
                  <a:pt x="0" y="0"/>
                </a:moveTo>
                <a:lnTo>
                  <a:pt x="3544252" y="0"/>
                </a:lnTo>
                <a:lnTo>
                  <a:pt x="3544252" y="2803236"/>
                </a:lnTo>
                <a:lnTo>
                  <a:pt x="0" y="2803236"/>
                </a:lnTo>
                <a:lnTo>
                  <a:pt x="0" y="0"/>
                </a:lnTo>
                <a:close/>
              </a:path>
            </a:pathLst>
          </a:custGeom>
          <a:blipFill>
            <a:blip r:embed="rId5"/>
            <a:stretch>
              <a:fillRect l="-11531" r="-12966" b="-11038"/>
            </a:stretch>
          </a:blipFill>
        </p:spPr>
      </p:sp>
      <p:sp>
        <p:nvSpPr>
          <p:cNvPr id="7" name="TextBox 7"/>
          <p:cNvSpPr txBox="1"/>
          <p:nvPr/>
        </p:nvSpPr>
        <p:spPr>
          <a:xfrm>
            <a:off x="3971030" y="1654045"/>
            <a:ext cx="155448" cy="338633"/>
          </a:xfrm>
          <a:prstGeom prst="rect">
            <a:avLst/>
          </a:prstGeom>
        </p:spPr>
        <p:txBody>
          <a:bodyPr lIns="0" tIns="0" rIns="0" bIns="0" rtlCol="0" anchor="t">
            <a:spAutoFit/>
          </a:bodyPr>
          <a:lstStyle/>
          <a:p>
            <a:pPr algn="l">
              <a:lnSpc>
                <a:spcPts val="2799"/>
              </a:lnSpc>
            </a:pPr>
            <a:r>
              <a:rPr lang="en-US" sz="1999">
                <a:solidFill>
                  <a:srgbClr val="000000"/>
                </a:solidFill>
                <a:latin typeface="Courier New OS"/>
                <a:ea typeface="Courier New OS"/>
                <a:cs typeface="Courier New OS"/>
                <a:sym typeface="Courier New OS"/>
              </a:rPr>
              <a:t>o</a:t>
            </a:r>
          </a:p>
        </p:txBody>
      </p:sp>
      <p:sp>
        <p:nvSpPr>
          <p:cNvPr id="8" name="TextBox 8"/>
          <p:cNvSpPr txBox="1"/>
          <p:nvPr/>
        </p:nvSpPr>
        <p:spPr>
          <a:xfrm>
            <a:off x="3971030" y="3077461"/>
            <a:ext cx="155448" cy="338633"/>
          </a:xfrm>
          <a:prstGeom prst="rect">
            <a:avLst/>
          </a:prstGeom>
        </p:spPr>
        <p:txBody>
          <a:bodyPr lIns="0" tIns="0" rIns="0" bIns="0" rtlCol="0" anchor="t">
            <a:spAutoFit/>
          </a:bodyPr>
          <a:lstStyle/>
          <a:p>
            <a:pPr algn="l">
              <a:lnSpc>
                <a:spcPts val="2799"/>
              </a:lnSpc>
            </a:pPr>
            <a:r>
              <a:rPr lang="en-US" sz="1999">
                <a:solidFill>
                  <a:srgbClr val="000000"/>
                </a:solidFill>
                <a:latin typeface="Courier New OS"/>
                <a:ea typeface="Courier New OS"/>
                <a:cs typeface="Courier New OS"/>
                <a:sym typeface="Courier New OS"/>
              </a:rPr>
              <a:t>o</a:t>
            </a:r>
          </a:p>
        </p:txBody>
      </p:sp>
      <p:sp>
        <p:nvSpPr>
          <p:cNvPr id="9" name="TextBox 9"/>
          <p:cNvSpPr txBox="1"/>
          <p:nvPr/>
        </p:nvSpPr>
        <p:spPr>
          <a:xfrm>
            <a:off x="3971030" y="4183885"/>
            <a:ext cx="155448" cy="338633"/>
          </a:xfrm>
          <a:prstGeom prst="rect">
            <a:avLst/>
          </a:prstGeom>
        </p:spPr>
        <p:txBody>
          <a:bodyPr lIns="0" tIns="0" rIns="0" bIns="0" rtlCol="0" anchor="t">
            <a:spAutoFit/>
          </a:bodyPr>
          <a:lstStyle/>
          <a:p>
            <a:pPr algn="l">
              <a:lnSpc>
                <a:spcPts val="2799"/>
              </a:lnSpc>
            </a:pPr>
            <a:r>
              <a:rPr lang="en-US" sz="1999">
                <a:solidFill>
                  <a:srgbClr val="000000"/>
                </a:solidFill>
                <a:latin typeface="Courier New OS"/>
                <a:ea typeface="Courier New OS"/>
                <a:cs typeface="Courier New OS"/>
                <a:sym typeface="Courier New OS"/>
              </a:rPr>
              <a:t>o</a:t>
            </a:r>
          </a:p>
        </p:txBody>
      </p:sp>
      <p:sp>
        <p:nvSpPr>
          <p:cNvPr id="10" name="TextBox 10"/>
          <p:cNvSpPr txBox="1"/>
          <p:nvPr/>
        </p:nvSpPr>
        <p:spPr>
          <a:xfrm>
            <a:off x="3971030" y="5287261"/>
            <a:ext cx="155448" cy="338633"/>
          </a:xfrm>
          <a:prstGeom prst="rect">
            <a:avLst/>
          </a:prstGeom>
        </p:spPr>
        <p:txBody>
          <a:bodyPr lIns="0" tIns="0" rIns="0" bIns="0" rtlCol="0" anchor="t">
            <a:spAutoFit/>
          </a:bodyPr>
          <a:lstStyle/>
          <a:p>
            <a:pPr algn="l">
              <a:lnSpc>
                <a:spcPts val="2799"/>
              </a:lnSpc>
            </a:pPr>
            <a:r>
              <a:rPr lang="en-US" sz="1999">
                <a:solidFill>
                  <a:srgbClr val="000000"/>
                </a:solidFill>
                <a:latin typeface="Courier New OS"/>
                <a:ea typeface="Courier New OS"/>
                <a:cs typeface="Courier New OS"/>
                <a:sym typeface="Courier New OS"/>
              </a:rPr>
              <a:t>o</a:t>
            </a:r>
          </a:p>
        </p:txBody>
      </p:sp>
      <p:sp>
        <p:nvSpPr>
          <p:cNvPr id="11" name="TextBox 11"/>
          <p:cNvSpPr txBox="1"/>
          <p:nvPr/>
        </p:nvSpPr>
        <p:spPr>
          <a:xfrm>
            <a:off x="4313930" y="1540955"/>
            <a:ext cx="7095296" cy="4598927"/>
          </a:xfrm>
          <a:prstGeom prst="rect">
            <a:avLst/>
          </a:prstGeom>
        </p:spPr>
        <p:txBody>
          <a:bodyPr lIns="0" tIns="0" rIns="0" bIns="0" rtlCol="0" anchor="t">
            <a:spAutoFit/>
          </a:bodyPr>
          <a:lstStyle/>
          <a:p>
            <a:pPr algn="l">
              <a:lnSpc>
                <a:spcPts val="2507"/>
              </a:lnSpc>
            </a:pPr>
            <a:r>
              <a:rPr lang="en-US" sz="1999">
                <a:solidFill>
                  <a:srgbClr val="000000"/>
                </a:solidFill>
                <a:latin typeface="Raleway"/>
                <a:ea typeface="Raleway"/>
                <a:cs typeface="Raleway"/>
                <a:sym typeface="Raleway"/>
              </a:rPr>
              <a:t>Öğrencilerinize duygularınızı anlatın ve öğrencilerden sizin nasıl hissettiğinizi kendi kelimeleriyle anlatmasını isteyin. Böylelikle öğrencileriniz, </a:t>
            </a:r>
            <a:r>
              <a:rPr lang="en-US" sz="1999" i="1">
                <a:solidFill>
                  <a:srgbClr val="000000"/>
                </a:solidFill>
                <a:latin typeface="Raleway Italics"/>
                <a:ea typeface="Raleway Italics"/>
                <a:cs typeface="Raleway Italics"/>
                <a:sym typeface="Raleway Italics"/>
              </a:rPr>
              <a:t>empati becerisi </a:t>
            </a:r>
            <a:r>
              <a:rPr lang="en-US" sz="1999">
                <a:solidFill>
                  <a:srgbClr val="000000"/>
                </a:solidFill>
                <a:latin typeface="Raleway"/>
                <a:ea typeface="Raleway"/>
                <a:cs typeface="Raleway"/>
                <a:sym typeface="Raleway"/>
              </a:rPr>
              <a:t>kazanmak için bir adım atmış olacaklar. </a:t>
            </a:r>
          </a:p>
          <a:p>
            <a:pPr algn="l">
              <a:lnSpc>
                <a:spcPts val="4871"/>
              </a:lnSpc>
            </a:pPr>
            <a:r>
              <a:rPr lang="en-US" sz="1999">
                <a:solidFill>
                  <a:srgbClr val="000000"/>
                </a:solidFill>
                <a:latin typeface="Raleway"/>
                <a:ea typeface="Raleway"/>
                <a:cs typeface="Raleway"/>
                <a:sym typeface="Raleway"/>
              </a:rPr>
              <a:t>Rol oynama, sırayla soru sorma, paylaşma ve dinleme gibi </a:t>
            </a:r>
          </a:p>
          <a:p>
            <a:pPr algn="l">
              <a:lnSpc>
                <a:spcPts val="999"/>
              </a:lnSpc>
            </a:pPr>
            <a:r>
              <a:rPr lang="en-US" sz="1999">
                <a:solidFill>
                  <a:srgbClr val="000000"/>
                </a:solidFill>
                <a:latin typeface="Raleway"/>
                <a:ea typeface="Raleway"/>
                <a:cs typeface="Raleway"/>
                <a:sym typeface="Raleway"/>
              </a:rPr>
              <a:t>görevlerle öğrencilerin </a:t>
            </a:r>
            <a:r>
              <a:rPr lang="en-US" sz="1999" i="1">
                <a:solidFill>
                  <a:srgbClr val="000000"/>
                </a:solidFill>
                <a:latin typeface="Raleway Italics"/>
                <a:ea typeface="Raleway Italics"/>
                <a:cs typeface="Raleway Italics"/>
                <a:sym typeface="Raleway Italics"/>
              </a:rPr>
              <a:t>etkili iletişim </a:t>
            </a:r>
            <a:r>
              <a:rPr lang="en-US" sz="1999">
                <a:solidFill>
                  <a:srgbClr val="000000"/>
                </a:solidFill>
                <a:latin typeface="Raleway"/>
                <a:ea typeface="Raleway"/>
                <a:cs typeface="Raleway"/>
                <a:sym typeface="Raleway"/>
              </a:rPr>
              <a:t>becerileri </a:t>
            </a:r>
          </a:p>
          <a:p>
            <a:pPr algn="l">
              <a:lnSpc>
                <a:spcPts val="3991"/>
              </a:lnSpc>
            </a:pPr>
            <a:r>
              <a:rPr lang="en-US" sz="1999">
                <a:solidFill>
                  <a:srgbClr val="000000"/>
                </a:solidFill>
                <a:latin typeface="Raleway"/>
                <a:ea typeface="Raleway"/>
                <a:cs typeface="Raleway"/>
                <a:sym typeface="Raleway"/>
              </a:rPr>
              <a:t>kazanmalarını sağlayın. </a:t>
            </a:r>
          </a:p>
          <a:p>
            <a:pPr algn="l">
              <a:lnSpc>
                <a:spcPts val="3447"/>
              </a:lnSpc>
            </a:pPr>
            <a:r>
              <a:rPr lang="en-US" sz="1999" spc="1">
                <a:solidFill>
                  <a:srgbClr val="000000"/>
                </a:solidFill>
                <a:latin typeface="Raleway"/>
                <a:ea typeface="Raleway"/>
                <a:cs typeface="Raleway"/>
                <a:sym typeface="Raleway"/>
              </a:rPr>
              <a:t>Eleştirel düşünme, analiz etme, bilgi ve iletişim teknolojileri </a:t>
            </a:r>
          </a:p>
          <a:p>
            <a:pPr algn="l">
              <a:lnSpc>
                <a:spcPts val="1543"/>
              </a:lnSpc>
            </a:pPr>
            <a:r>
              <a:rPr lang="en-US" sz="1999" spc="1">
                <a:solidFill>
                  <a:srgbClr val="000000"/>
                </a:solidFill>
                <a:latin typeface="Raleway"/>
                <a:ea typeface="Raleway"/>
                <a:cs typeface="Raleway"/>
                <a:sym typeface="Raleway"/>
              </a:rPr>
              <a:t>kullanma gibi </a:t>
            </a:r>
            <a:r>
              <a:rPr lang="en-US" sz="1999" i="1" spc="1">
                <a:solidFill>
                  <a:srgbClr val="000000"/>
                </a:solidFill>
                <a:latin typeface="Raleway Italics"/>
                <a:ea typeface="Raleway Italics"/>
                <a:cs typeface="Raleway Italics"/>
                <a:sym typeface="Raleway Italics"/>
              </a:rPr>
              <a:t>21.yy becerilerini </a:t>
            </a:r>
            <a:r>
              <a:rPr lang="en-US" sz="1999" spc="1">
                <a:solidFill>
                  <a:srgbClr val="000000"/>
                </a:solidFill>
                <a:latin typeface="Raleway"/>
                <a:ea typeface="Raleway"/>
                <a:cs typeface="Raleway"/>
                <a:sym typeface="Raleway"/>
              </a:rPr>
              <a:t>geliştirmelerine yardımcı </a:t>
            </a:r>
          </a:p>
          <a:p>
            <a:pPr algn="l">
              <a:lnSpc>
                <a:spcPts val="3447"/>
              </a:lnSpc>
            </a:pPr>
            <a:r>
              <a:rPr lang="en-US" sz="1999">
                <a:solidFill>
                  <a:srgbClr val="000000"/>
                </a:solidFill>
                <a:latin typeface="Raleway"/>
                <a:ea typeface="Raleway"/>
                <a:cs typeface="Raleway"/>
                <a:sym typeface="Raleway"/>
              </a:rPr>
              <a:t>olun.</a:t>
            </a:r>
          </a:p>
          <a:p>
            <a:pPr algn="l">
              <a:lnSpc>
                <a:spcPts val="3943"/>
              </a:lnSpc>
            </a:pPr>
            <a:r>
              <a:rPr lang="en-US" sz="1999" spc="1">
                <a:solidFill>
                  <a:srgbClr val="000000"/>
                </a:solidFill>
                <a:latin typeface="Raleway"/>
                <a:ea typeface="Raleway"/>
                <a:cs typeface="Raleway"/>
                <a:sym typeface="Raleway"/>
              </a:rPr>
              <a:t>Öğrencilerin okul dışında </a:t>
            </a:r>
            <a:r>
              <a:rPr lang="en-US" sz="1999" i="1" spc="1">
                <a:solidFill>
                  <a:srgbClr val="000000"/>
                </a:solidFill>
                <a:latin typeface="Raleway Italics"/>
                <a:ea typeface="Raleway Italics"/>
                <a:cs typeface="Raleway Italics"/>
                <a:sym typeface="Raleway Italics"/>
              </a:rPr>
              <a:t>sosyal duygusal becerilerini </a:t>
            </a:r>
          </a:p>
          <a:p>
            <a:pPr algn="l">
              <a:lnSpc>
                <a:spcPts val="1047"/>
              </a:lnSpc>
            </a:pPr>
            <a:r>
              <a:rPr lang="en-US" sz="1999">
                <a:solidFill>
                  <a:srgbClr val="000000"/>
                </a:solidFill>
                <a:latin typeface="Raleway"/>
                <a:ea typeface="Raleway"/>
                <a:cs typeface="Raleway"/>
                <a:sym typeface="Raleway"/>
              </a:rPr>
              <a:t>geliştirmeleri için sorumluluklar ve ödevler verin. Bu </a:t>
            </a:r>
          </a:p>
          <a:p>
            <a:pPr algn="l">
              <a:lnSpc>
                <a:spcPts val="3943"/>
              </a:lnSpc>
            </a:pPr>
            <a:r>
              <a:rPr lang="en-US" sz="1999">
                <a:solidFill>
                  <a:srgbClr val="000000"/>
                </a:solidFill>
                <a:latin typeface="Raleway"/>
                <a:ea typeface="Raleway"/>
                <a:cs typeface="Raleway"/>
                <a:sym typeface="Raleway"/>
              </a:rPr>
              <a:t>yaşantılarla ilgili günlük tutmalarını önerin. </a:t>
            </a:r>
          </a:p>
        </p:txBody>
      </p:sp>
      <p:sp>
        <p:nvSpPr>
          <p:cNvPr id="12" name="TextBox 12"/>
          <p:cNvSpPr txBox="1"/>
          <p:nvPr/>
        </p:nvSpPr>
        <p:spPr>
          <a:xfrm>
            <a:off x="3786188" y="20869"/>
            <a:ext cx="4703836" cy="482765"/>
          </a:xfrm>
          <a:prstGeom prst="rect">
            <a:avLst/>
          </a:prstGeom>
        </p:spPr>
        <p:txBody>
          <a:bodyPr lIns="0" tIns="0" rIns="0" bIns="0" rtlCol="0" anchor="t">
            <a:spAutoFit/>
          </a:bodyPr>
          <a:lstStyle/>
          <a:p>
            <a:pPr algn="l">
              <a:lnSpc>
                <a:spcPts val="3843"/>
              </a:lnSpc>
            </a:pPr>
            <a:r>
              <a:rPr lang="en-US" sz="2745" spc="52">
                <a:solidFill>
                  <a:srgbClr val="FFFFFF"/>
                </a:solidFill>
                <a:latin typeface="Raleway Light"/>
                <a:ea typeface="Raleway Light"/>
                <a:cs typeface="Raleway Light"/>
                <a:sym typeface="Raleway Light"/>
              </a:rPr>
              <a:t>Öğrenci Destekleme Yolları</a:t>
            </a:r>
          </a:p>
        </p:txBody>
      </p:sp>
      <p:sp>
        <p:nvSpPr>
          <p:cNvPr id="13" name="TextBox 13"/>
          <p:cNvSpPr txBox="1"/>
          <p:nvPr/>
        </p:nvSpPr>
        <p:spPr>
          <a:xfrm>
            <a:off x="977932" y="2547366"/>
            <a:ext cx="1767135" cy="1352550"/>
          </a:xfrm>
          <a:prstGeom prst="rect">
            <a:avLst/>
          </a:prstGeom>
        </p:spPr>
        <p:txBody>
          <a:bodyPr lIns="0" tIns="0" rIns="0" bIns="0" rtlCol="0" anchor="t">
            <a:spAutoFit/>
          </a:bodyPr>
          <a:lstStyle/>
          <a:p>
            <a:pPr algn="l">
              <a:lnSpc>
                <a:spcPts val="3600"/>
              </a:lnSpc>
            </a:pPr>
            <a:r>
              <a:rPr lang="en-US" sz="3000" b="1" spc="32">
                <a:solidFill>
                  <a:srgbClr val="000000"/>
                </a:solidFill>
                <a:latin typeface="IBM Plex Sans Bold"/>
                <a:ea typeface="IBM Plex Sans Bold"/>
                <a:cs typeface="IBM Plex Sans Bold"/>
                <a:sym typeface="IBM Plex Sans Bold"/>
              </a:rPr>
              <a:t>Yeni Beceriler Öğretin</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97930" y="1257605"/>
            <a:ext cx="3210782" cy="4299137"/>
          </a:xfrm>
          <a:custGeom>
            <a:avLst/>
            <a:gdLst/>
            <a:ahLst/>
            <a:cxnLst/>
            <a:rect l="l" t="t" r="r" b="b"/>
            <a:pathLst>
              <a:path w="3210782" h="4299137">
                <a:moveTo>
                  <a:pt x="0" y="0"/>
                </a:moveTo>
                <a:lnTo>
                  <a:pt x="3210782" y="0"/>
                </a:lnTo>
                <a:lnTo>
                  <a:pt x="3210782" y="4299137"/>
                </a:lnTo>
                <a:lnTo>
                  <a:pt x="0" y="4299137"/>
                </a:lnTo>
                <a:lnTo>
                  <a:pt x="0" y="0"/>
                </a:lnTo>
                <a:close/>
              </a:path>
            </a:pathLst>
          </a:custGeom>
          <a:blipFill>
            <a:blip r:embed="rId2"/>
            <a:stretch>
              <a:fillRect l="-390854" r="-15243"/>
            </a:stretch>
          </a:blipFill>
        </p:spPr>
      </p:sp>
      <p:sp>
        <p:nvSpPr>
          <p:cNvPr id="3" name="Freeform 3"/>
          <p:cNvSpPr/>
          <p:nvPr/>
        </p:nvSpPr>
        <p:spPr>
          <a:xfrm>
            <a:off x="871728" y="2100072"/>
            <a:ext cx="624840" cy="515112"/>
          </a:xfrm>
          <a:custGeom>
            <a:avLst/>
            <a:gdLst/>
            <a:ahLst/>
            <a:cxnLst/>
            <a:rect l="l" t="t" r="r" b="b"/>
            <a:pathLst>
              <a:path w="624840" h="515112">
                <a:moveTo>
                  <a:pt x="0" y="0"/>
                </a:moveTo>
                <a:lnTo>
                  <a:pt x="624840" y="0"/>
                </a:lnTo>
                <a:lnTo>
                  <a:pt x="624840" y="515112"/>
                </a:lnTo>
                <a:lnTo>
                  <a:pt x="0" y="515112"/>
                </a:lnTo>
                <a:lnTo>
                  <a:pt x="0" y="0"/>
                </a:lnTo>
                <a:close/>
              </a:path>
            </a:pathLst>
          </a:custGeom>
          <a:blipFill>
            <a:blip r:embed="rId3"/>
            <a:stretch>
              <a:fillRect/>
            </a:stretch>
          </a:blipFill>
        </p:spPr>
      </p:sp>
      <p:sp>
        <p:nvSpPr>
          <p:cNvPr id="4" name="Freeform 4"/>
          <p:cNvSpPr/>
          <p:nvPr/>
        </p:nvSpPr>
        <p:spPr>
          <a:xfrm>
            <a:off x="3834232" y="1160202"/>
            <a:ext cx="4584878" cy="5697798"/>
          </a:xfrm>
          <a:custGeom>
            <a:avLst/>
            <a:gdLst/>
            <a:ahLst/>
            <a:cxnLst/>
            <a:rect l="l" t="t" r="r" b="b"/>
            <a:pathLst>
              <a:path w="4584878" h="5697798">
                <a:moveTo>
                  <a:pt x="0" y="0"/>
                </a:moveTo>
                <a:lnTo>
                  <a:pt x="4584877" y="0"/>
                </a:lnTo>
                <a:lnTo>
                  <a:pt x="4584877" y="5697798"/>
                </a:lnTo>
                <a:lnTo>
                  <a:pt x="0" y="569779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4543911" y="639661"/>
            <a:ext cx="3051991" cy="2636920"/>
          </a:xfrm>
          <a:custGeom>
            <a:avLst/>
            <a:gdLst/>
            <a:ahLst/>
            <a:cxnLst/>
            <a:rect l="l" t="t" r="r" b="b"/>
            <a:pathLst>
              <a:path w="3051991" h="2636920">
                <a:moveTo>
                  <a:pt x="0" y="0"/>
                </a:moveTo>
                <a:lnTo>
                  <a:pt x="3051991" y="0"/>
                </a:lnTo>
                <a:lnTo>
                  <a:pt x="3051991" y="2636920"/>
                </a:lnTo>
                <a:lnTo>
                  <a:pt x="0" y="2636920"/>
                </a:lnTo>
                <a:lnTo>
                  <a:pt x="0" y="0"/>
                </a:lnTo>
                <a:close/>
              </a:path>
            </a:pathLst>
          </a:custGeom>
          <a:blipFill>
            <a:blip r:embed="rId6"/>
            <a:stretch>
              <a:fillRect/>
            </a:stretch>
          </a:blipFill>
        </p:spPr>
      </p:sp>
      <p:sp>
        <p:nvSpPr>
          <p:cNvPr id="6" name="Freeform 6"/>
          <p:cNvSpPr/>
          <p:nvPr/>
        </p:nvSpPr>
        <p:spPr>
          <a:xfrm>
            <a:off x="7988075" y="3879275"/>
            <a:ext cx="4051954" cy="2978725"/>
          </a:xfrm>
          <a:custGeom>
            <a:avLst/>
            <a:gdLst/>
            <a:ahLst/>
            <a:cxnLst/>
            <a:rect l="l" t="t" r="r" b="b"/>
            <a:pathLst>
              <a:path w="4051954" h="2978725">
                <a:moveTo>
                  <a:pt x="0" y="0"/>
                </a:moveTo>
                <a:lnTo>
                  <a:pt x="4051954" y="0"/>
                </a:lnTo>
                <a:lnTo>
                  <a:pt x="4051954" y="2978725"/>
                </a:lnTo>
                <a:lnTo>
                  <a:pt x="0" y="2978725"/>
                </a:lnTo>
                <a:lnTo>
                  <a:pt x="0" y="0"/>
                </a:lnTo>
                <a:close/>
              </a:path>
            </a:pathLst>
          </a:custGeom>
          <a:blipFill>
            <a:blip r:embed="rId7"/>
            <a:stretch>
              <a:fillRect b="-36030"/>
            </a:stretch>
          </a:blipFill>
        </p:spPr>
      </p:sp>
      <p:grpSp>
        <p:nvGrpSpPr>
          <p:cNvPr id="7" name="Group 7"/>
          <p:cNvGrpSpPr>
            <a:grpSpLocks noChangeAspect="1"/>
          </p:cNvGrpSpPr>
          <p:nvPr/>
        </p:nvGrpSpPr>
        <p:grpSpPr>
          <a:xfrm>
            <a:off x="0" y="2"/>
            <a:ext cx="12192000" cy="577853"/>
            <a:chOff x="0" y="0"/>
            <a:chExt cx="12192000" cy="577850"/>
          </a:xfrm>
        </p:grpSpPr>
        <p:sp>
          <p:nvSpPr>
            <p:cNvPr id="8" name="Freeform 8"/>
            <p:cNvSpPr/>
            <p:nvPr/>
          </p:nvSpPr>
          <p:spPr>
            <a:xfrm>
              <a:off x="0" y="0"/>
              <a:ext cx="12192000" cy="577850"/>
            </a:xfrm>
            <a:custGeom>
              <a:avLst/>
              <a:gdLst/>
              <a:ahLst/>
              <a:cxnLst/>
              <a:rect l="l" t="t" r="r" b="b"/>
              <a:pathLst>
                <a:path w="12192000" h="577850">
                  <a:moveTo>
                    <a:pt x="0" y="0"/>
                  </a:moveTo>
                  <a:lnTo>
                    <a:pt x="12192000" y="0"/>
                  </a:lnTo>
                  <a:lnTo>
                    <a:pt x="12192000" y="577850"/>
                  </a:lnTo>
                  <a:lnTo>
                    <a:pt x="0" y="577850"/>
                  </a:lnTo>
                  <a:close/>
                </a:path>
              </a:pathLst>
            </a:custGeom>
            <a:solidFill>
              <a:srgbClr val="7FCCBE"/>
            </a:solidFill>
          </p:spPr>
        </p:sp>
      </p:grpSp>
      <p:sp>
        <p:nvSpPr>
          <p:cNvPr id="9" name="TextBox 9"/>
          <p:cNvSpPr txBox="1"/>
          <p:nvPr/>
        </p:nvSpPr>
        <p:spPr>
          <a:xfrm>
            <a:off x="1023356" y="2143839"/>
            <a:ext cx="313430" cy="307638"/>
          </a:xfrm>
          <a:prstGeom prst="rect">
            <a:avLst/>
          </a:prstGeom>
        </p:spPr>
        <p:txBody>
          <a:bodyPr lIns="0" tIns="0" rIns="0" bIns="0" rtlCol="0" anchor="t">
            <a:spAutoFit/>
          </a:bodyPr>
          <a:lstStyle/>
          <a:p>
            <a:pPr algn="l">
              <a:lnSpc>
                <a:spcPts val="2520"/>
              </a:lnSpc>
            </a:pPr>
            <a:r>
              <a:rPr lang="en-US" sz="1800" spc="-21">
                <a:solidFill>
                  <a:srgbClr val="3B3838"/>
                </a:solidFill>
                <a:latin typeface="Open Sans"/>
                <a:ea typeface="Open Sans"/>
                <a:cs typeface="Open Sans"/>
                <a:sym typeface="Open Sans"/>
              </a:rPr>
              <a:t>05</a:t>
            </a:r>
          </a:p>
        </p:txBody>
      </p:sp>
      <p:sp>
        <p:nvSpPr>
          <p:cNvPr id="10" name="TextBox 10"/>
          <p:cNvSpPr txBox="1"/>
          <p:nvPr/>
        </p:nvSpPr>
        <p:spPr>
          <a:xfrm>
            <a:off x="977932" y="3050286"/>
            <a:ext cx="1767135" cy="1352550"/>
          </a:xfrm>
          <a:prstGeom prst="rect">
            <a:avLst/>
          </a:prstGeom>
        </p:spPr>
        <p:txBody>
          <a:bodyPr lIns="0" tIns="0" rIns="0" bIns="0" rtlCol="0" anchor="t">
            <a:spAutoFit/>
          </a:bodyPr>
          <a:lstStyle/>
          <a:p>
            <a:pPr algn="l">
              <a:lnSpc>
                <a:spcPts val="3600"/>
              </a:lnSpc>
            </a:pPr>
            <a:r>
              <a:rPr lang="en-US" sz="3000" b="1" spc="32">
                <a:solidFill>
                  <a:srgbClr val="000000"/>
                </a:solidFill>
                <a:latin typeface="IBM Plex Sans Bold"/>
                <a:ea typeface="IBM Plex Sans Bold"/>
                <a:cs typeface="IBM Plex Sans Bold"/>
                <a:sym typeface="IBM Plex Sans Bold"/>
              </a:rPr>
              <a:t>Yeni Beceriler Öğretin</a:t>
            </a:r>
          </a:p>
        </p:txBody>
      </p:sp>
      <p:sp>
        <p:nvSpPr>
          <p:cNvPr id="11" name="TextBox 11"/>
          <p:cNvSpPr txBox="1"/>
          <p:nvPr/>
        </p:nvSpPr>
        <p:spPr>
          <a:xfrm>
            <a:off x="4704655" y="3193999"/>
            <a:ext cx="2884903" cy="966626"/>
          </a:xfrm>
          <a:prstGeom prst="rect">
            <a:avLst/>
          </a:prstGeom>
        </p:spPr>
        <p:txBody>
          <a:bodyPr lIns="0" tIns="0" rIns="0" bIns="0" rtlCol="0" anchor="t">
            <a:spAutoFit/>
          </a:bodyPr>
          <a:lstStyle/>
          <a:p>
            <a:pPr algn="ctr">
              <a:lnSpc>
                <a:spcPts val="3791"/>
              </a:lnSpc>
            </a:pPr>
            <a:r>
              <a:rPr lang="en-US" sz="3199" b="1">
                <a:solidFill>
                  <a:srgbClr val="000000"/>
                </a:solidFill>
                <a:latin typeface="Raleway Bold"/>
                <a:ea typeface="Raleway Bold"/>
                <a:cs typeface="Raleway Bold"/>
                <a:sym typeface="Raleway Bold"/>
              </a:rPr>
              <a:t>Bunları Biliyor muydunuz?</a:t>
            </a:r>
          </a:p>
        </p:txBody>
      </p:sp>
      <p:sp>
        <p:nvSpPr>
          <p:cNvPr id="12" name="TextBox 12"/>
          <p:cNvSpPr txBox="1"/>
          <p:nvPr/>
        </p:nvSpPr>
        <p:spPr>
          <a:xfrm>
            <a:off x="4216708" y="4431221"/>
            <a:ext cx="3934339" cy="1227077"/>
          </a:xfrm>
          <a:prstGeom prst="rect">
            <a:avLst/>
          </a:prstGeom>
        </p:spPr>
        <p:txBody>
          <a:bodyPr lIns="0" tIns="0" rIns="0" bIns="0" rtlCol="0" anchor="t">
            <a:spAutoFit/>
          </a:bodyPr>
          <a:lstStyle/>
          <a:p>
            <a:pPr algn="ctr">
              <a:lnSpc>
                <a:spcPts val="2399"/>
              </a:lnSpc>
            </a:pPr>
            <a:r>
              <a:rPr lang="en-US" sz="1999">
                <a:solidFill>
                  <a:srgbClr val="000000"/>
                </a:solidFill>
                <a:latin typeface="Raleway"/>
                <a:ea typeface="Raleway"/>
                <a:cs typeface="Raleway"/>
                <a:sym typeface="Raleway"/>
              </a:rPr>
              <a:t>Gevşeme ve nefes egzersizlerini öğrettiğinizde öğrencileriniz duygularını kontrol etmeyi öğrenebilir.</a:t>
            </a:r>
          </a:p>
        </p:txBody>
      </p:sp>
      <p:sp>
        <p:nvSpPr>
          <p:cNvPr id="13" name="TextBox 13"/>
          <p:cNvSpPr txBox="1"/>
          <p:nvPr/>
        </p:nvSpPr>
        <p:spPr>
          <a:xfrm>
            <a:off x="4796942" y="6006589"/>
            <a:ext cx="308562" cy="505768"/>
          </a:xfrm>
          <a:prstGeom prst="rect">
            <a:avLst/>
          </a:prstGeom>
        </p:spPr>
        <p:txBody>
          <a:bodyPr lIns="0" tIns="0" rIns="0" bIns="0" rtlCol="0" anchor="t">
            <a:spAutoFit/>
          </a:bodyPr>
          <a:lstStyle/>
          <a:p>
            <a:pPr algn="l">
              <a:lnSpc>
                <a:spcPts val="4200"/>
              </a:lnSpc>
            </a:pPr>
            <a:r>
              <a:rPr lang="en-US" sz="3000" spc="48">
                <a:solidFill>
                  <a:srgbClr val="000000"/>
                </a:solidFill>
                <a:latin typeface="Open Sans"/>
                <a:ea typeface="Open Sans"/>
                <a:cs typeface="Open Sans"/>
                <a:sym typeface="Open Sans"/>
              </a:rPr>
              <a:t>Ø</a:t>
            </a:r>
          </a:p>
        </p:txBody>
      </p:sp>
      <p:sp>
        <p:nvSpPr>
          <p:cNvPr id="14" name="TextBox 14"/>
          <p:cNvSpPr txBox="1"/>
          <p:nvPr/>
        </p:nvSpPr>
        <p:spPr>
          <a:xfrm>
            <a:off x="5139842" y="5986748"/>
            <a:ext cx="2333739" cy="521399"/>
          </a:xfrm>
          <a:prstGeom prst="rect">
            <a:avLst/>
          </a:prstGeom>
        </p:spPr>
        <p:txBody>
          <a:bodyPr lIns="0" tIns="0" rIns="0" bIns="0" rtlCol="0" anchor="t">
            <a:spAutoFit/>
          </a:bodyPr>
          <a:lstStyle/>
          <a:p>
            <a:pPr algn="l">
              <a:lnSpc>
                <a:spcPts val="4200"/>
              </a:lnSpc>
            </a:pPr>
            <a:r>
              <a:rPr lang="en-US" sz="3000" i="1">
                <a:solidFill>
                  <a:srgbClr val="000000"/>
                </a:solidFill>
                <a:latin typeface="Raleway Italics"/>
                <a:ea typeface="Raleway Italics"/>
                <a:cs typeface="Raleway Italics"/>
                <a:sym typeface="Raleway Italics"/>
              </a:rPr>
              <a:t>İşte bir örnek!</a:t>
            </a:r>
          </a:p>
        </p:txBody>
      </p:sp>
      <p:sp>
        <p:nvSpPr>
          <p:cNvPr id="15" name="TextBox 15"/>
          <p:cNvSpPr txBox="1"/>
          <p:nvPr/>
        </p:nvSpPr>
        <p:spPr>
          <a:xfrm>
            <a:off x="3786188" y="20869"/>
            <a:ext cx="4703836" cy="482765"/>
          </a:xfrm>
          <a:prstGeom prst="rect">
            <a:avLst/>
          </a:prstGeom>
        </p:spPr>
        <p:txBody>
          <a:bodyPr lIns="0" tIns="0" rIns="0" bIns="0" rtlCol="0" anchor="t">
            <a:spAutoFit/>
          </a:bodyPr>
          <a:lstStyle/>
          <a:p>
            <a:pPr algn="l">
              <a:lnSpc>
                <a:spcPts val="3843"/>
              </a:lnSpc>
            </a:pPr>
            <a:r>
              <a:rPr lang="en-US" sz="2745" spc="52">
                <a:solidFill>
                  <a:srgbClr val="FFFFFF"/>
                </a:solidFill>
                <a:latin typeface="Raleway Light"/>
                <a:ea typeface="Raleway Light"/>
                <a:cs typeface="Raleway Light"/>
                <a:sym typeface="Raleway Light"/>
              </a:rPr>
              <a:t>Öğrenci Destekleme Yolları</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013360" y="968102"/>
            <a:ext cx="5581640" cy="5603967"/>
          </a:xfrm>
          <a:custGeom>
            <a:avLst/>
            <a:gdLst/>
            <a:ahLst/>
            <a:cxnLst/>
            <a:rect l="l" t="t" r="r" b="b"/>
            <a:pathLst>
              <a:path w="5581640" h="5603967">
                <a:moveTo>
                  <a:pt x="0" y="0"/>
                </a:moveTo>
                <a:lnTo>
                  <a:pt x="5581640" y="0"/>
                </a:lnTo>
                <a:lnTo>
                  <a:pt x="5581640" y="5603967"/>
                </a:lnTo>
                <a:lnTo>
                  <a:pt x="0" y="5603967"/>
                </a:lnTo>
                <a:lnTo>
                  <a:pt x="0" y="0"/>
                </a:lnTo>
                <a:close/>
              </a:path>
            </a:pathLst>
          </a:custGeom>
          <a:blipFill>
            <a:blip r:embed="rId2"/>
            <a:stretch>
              <a:fillRect/>
            </a:stretch>
          </a:blipFill>
        </p:spPr>
      </p:sp>
      <p:sp>
        <p:nvSpPr>
          <p:cNvPr id="3" name="Freeform 3"/>
          <p:cNvSpPr/>
          <p:nvPr/>
        </p:nvSpPr>
        <p:spPr>
          <a:xfrm>
            <a:off x="197930" y="500072"/>
            <a:ext cx="3210782" cy="4299137"/>
          </a:xfrm>
          <a:custGeom>
            <a:avLst/>
            <a:gdLst/>
            <a:ahLst/>
            <a:cxnLst/>
            <a:rect l="l" t="t" r="r" b="b"/>
            <a:pathLst>
              <a:path w="3210782" h="4299137">
                <a:moveTo>
                  <a:pt x="0" y="0"/>
                </a:moveTo>
                <a:lnTo>
                  <a:pt x="3210782" y="0"/>
                </a:lnTo>
                <a:lnTo>
                  <a:pt x="3210782" y="4299137"/>
                </a:lnTo>
                <a:lnTo>
                  <a:pt x="0" y="4299137"/>
                </a:lnTo>
                <a:lnTo>
                  <a:pt x="0" y="0"/>
                </a:lnTo>
                <a:close/>
              </a:path>
            </a:pathLst>
          </a:custGeom>
          <a:blipFill>
            <a:blip r:embed="rId3"/>
            <a:stretch>
              <a:fillRect l="-390854" r="-15243"/>
            </a:stretch>
          </a:blipFill>
        </p:spPr>
      </p:sp>
      <p:sp>
        <p:nvSpPr>
          <p:cNvPr id="4" name="Freeform 4"/>
          <p:cNvSpPr/>
          <p:nvPr/>
        </p:nvSpPr>
        <p:spPr>
          <a:xfrm>
            <a:off x="871728" y="1399032"/>
            <a:ext cx="624840" cy="515112"/>
          </a:xfrm>
          <a:custGeom>
            <a:avLst/>
            <a:gdLst/>
            <a:ahLst/>
            <a:cxnLst/>
            <a:rect l="l" t="t" r="r" b="b"/>
            <a:pathLst>
              <a:path w="624840" h="515112">
                <a:moveTo>
                  <a:pt x="0" y="0"/>
                </a:moveTo>
                <a:lnTo>
                  <a:pt x="624840" y="0"/>
                </a:lnTo>
                <a:lnTo>
                  <a:pt x="624840" y="515112"/>
                </a:lnTo>
                <a:lnTo>
                  <a:pt x="0" y="515112"/>
                </a:lnTo>
                <a:lnTo>
                  <a:pt x="0" y="0"/>
                </a:lnTo>
                <a:close/>
              </a:path>
            </a:pathLst>
          </a:custGeom>
          <a:blipFill>
            <a:blip r:embed="rId4"/>
            <a:stretch>
              <a:fillRect/>
            </a:stretch>
          </a:blipFill>
        </p:spPr>
      </p:sp>
      <p:grpSp>
        <p:nvGrpSpPr>
          <p:cNvPr id="5" name="Group 5"/>
          <p:cNvGrpSpPr>
            <a:grpSpLocks noChangeAspect="1"/>
          </p:cNvGrpSpPr>
          <p:nvPr/>
        </p:nvGrpSpPr>
        <p:grpSpPr>
          <a:xfrm>
            <a:off x="0" y="2"/>
            <a:ext cx="12192000" cy="577853"/>
            <a:chOff x="0" y="0"/>
            <a:chExt cx="12192000" cy="577850"/>
          </a:xfrm>
        </p:grpSpPr>
        <p:sp>
          <p:nvSpPr>
            <p:cNvPr id="6" name="Freeform 6"/>
            <p:cNvSpPr/>
            <p:nvPr/>
          </p:nvSpPr>
          <p:spPr>
            <a:xfrm>
              <a:off x="0" y="0"/>
              <a:ext cx="12192000" cy="577850"/>
            </a:xfrm>
            <a:custGeom>
              <a:avLst/>
              <a:gdLst/>
              <a:ahLst/>
              <a:cxnLst/>
              <a:rect l="l" t="t" r="r" b="b"/>
              <a:pathLst>
                <a:path w="12192000" h="577850">
                  <a:moveTo>
                    <a:pt x="0" y="0"/>
                  </a:moveTo>
                  <a:lnTo>
                    <a:pt x="12192000" y="0"/>
                  </a:lnTo>
                  <a:lnTo>
                    <a:pt x="12192000" y="577850"/>
                  </a:lnTo>
                  <a:lnTo>
                    <a:pt x="0" y="577850"/>
                  </a:lnTo>
                  <a:close/>
                </a:path>
              </a:pathLst>
            </a:custGeom>
            <a:solidFill>
              <a:srgbClr val="7FCCBE"/>
            </a:solidFill>
          </p:spPr>
        </p:sp>
      </p:grpSp>
      <p:sp>
        <p:nvSpPr>
          <p:cNvPr id="7" name="TextBox 7"/>
          <p:cNvSpPr txBox="1"/>
          <p:nvPr/>
        </p:nvSpPr>
        <p:spPr>
          <a:xfrm>
            <a:off x="1023356" y="1445847"/>
            <a:ext cx="313430" cy="307638"/>
          </a:xfrm>
          <a:prstGeom prst="rect">
            <a:avLst/>
          </a:prstGeom>
        </p:spPr>
        <p:txBody>
          <a:bodyPr lIns="0" tIns="0" rIns="0" bIns="0" rtlCol="0" anchor="t">
            <a:spAutoFit/>
          </a:bodyPr>
          <a:lstStyle/>
          <a:p>
            <a:pPr algn="l">
              <a:lnSpc>
                <a:spcPts val="2520"/>
              </a:lnSpc>
            </a:pPr>
            <a:r>
              <a:rPr lang="en-US" sz="1800" spc="-21">
                <a:solidFill>
                  <a:srgbClr val="3B3838"/>
                </a:solidFill>
                <a:latin typeface="Open Sans"/>
                <a:ea typeface="Open Sans"/>
                <a:cs typeface="Open Sans"/>
                <a:sym typeface="Open Sans"/>
              </a:rPr>
              <a:t>05</a:t>
            </a:r>
          </a:p>
        </p:txBody>
      </p:sp>
      <p:sp>
        <p:nvSpPr>
          <p:cNvPr id="8" name="TextBox 8"/>
          <p:cNvSpPr txBox="1"/>
          <p:nvPr/>
        </p:nvSpPr>
        <p:spPr>
          <a:xfrm>
            <a:off x="982875" y="2468118"/>
            <a:ext cx="1767135" cy="1352550"/>
          </a:xfrm>
          <a:prstGeom prst="rect">
            <a:avLst/>
          </a:prstGeom>
        </p:spPr>
        <p:txBody>
          <a:bodyPr lIns="0" tIns="0" rIns="0" bIns="0" rtlCol="0" anchor="t">
            <a:spAutoFit/>
          </a:bodyPr>
          <a:lstStyle/>
          <a:p>
            <a:pPr algn="l">
              <a:lnSpc>
                <a:spcPts val="3600"/>
              </a:lnSpc>
            </a:pPr>
            <a:r>
              <a:rPr lang="en-US" sz="3000" b="1" spc="32">
                <a:solidFill>
                  <a:srgbClr val="000000"/>
                </a:solidFill>
                <a:latin typeface="IBM Plex Sans Bold"/>
                <a:ea typeface="IBM Plex Sans Bold"/>
                <a:cs typeface="IBM Plex Sans Bold"/>
                <a:sym typeface="IBM Plex Sans Bold"/>
              </a:rPr>
              <a:t>Yeni Beceriler Öğretin</a:t>
            </a:r>
          </a:p>
        </p:txBody>
      </p:sp>
      <p:sp>
        <p:nvSpPr>
          <p:cNvPr id="9" name="TextBox 9"/>
          <p:cNvSpPr txBox="1"/>
          <p:nvPr/>
        </p:nvSpPr>
        <p:spPr>
          <a:xfrm>
            <a:off x="977932" y="4369118"/>
            <a:ext cx="3586705" cy="1712852"/>
          </a:xfrm>
          <a:prstGeom prst="rect">
            <a:avLst/>
          </a:prstGeom>
        </p:spPr>
        <p:txBody>
          <a:bodyPr lIns="0" tIns="0" rIns="0" bIns="0" rtlCol="0" anchor="t">
            <a:spAutoFit/>
          </a:bodyPr>
          <a:lstStyle/>
          <a:p>
            <a:pPr algn="l">
              <a:lnSpc>
                <a:spcPts val="2691"/>
              </a:lnSpc>
            </a:pPr>
            <a:r>
              <a:rPr lang="en-US" sz="1999" b="1">
                <a:solidFill>
                  <a:srgbClr val="000000"/>
                </a:solidFill>
                <a:latin typeface="Raleway Medium"/>
                <a:ea typeface="Raleway Medium"/>
                <a:cs typeface="Raleway Medium"/>
                <a:sym typeface="Raleway Medium"/>
              </a:rPr>
              <a:t>Okul ve sınıf içi faaliyetlerle nefes ve gevşeme egzersizlerini bütünleştirerek </a:t>
            </a:r>
            <a:r>
              <a:rPr lang="en-US" sz="1999" b="1" i="1">
                <a:solidFill>
                  <a:srgbClr val="000000"/>
                </a:solidFill>
                <a:latin typeface="Raleway Medium Italics"/>
                <a:ea typeface="Raleway Medium Italics"/>
                <a:cs typeface="Raleway Medium Italics"/>
                <a:sym typeface="Raleway Medium Italics"/>
              </a:rPr>
              <a:t>duygu düzenleme becerilerini </a:t>
            </a:r>
            <a:r>
              <a:rPr lang="en-US" sz="1999" b="1">
                <a:solidFill>
                  <a:srgbClr val="000000"/>
                </a:solidFill>
                <a:latin typeface="Raleway Medium"/>
                <a:ea typeface="Raleway Medium"/>
                <a:cs typeface="Raleway Medium"/>
                <a:sym typeface="Raleway Medium"/>
              </a:rPr>
              <a:t>geliştirin. </a:t>
            </a:r>
          </a:p>
        </p:txBody>
      </p:sp>
      <p:sp>
        <p:nvSpPr>
          <p:cNvPr id="10" name="TextBox 10"/>
          <p:cNvSpPr txBox="1"/>
          <p:nvPr/>
        </p:nvSpPr>
        <p:spPr>
          <a:xfrm>
            <a:off x="5905776" y="4609529"/>
            <a:ext cx="1367161" cy="350777"/>
          </a:xfrm>
          <a:prstGeom prst="rect">
            <a:avLst/>
          </a:prstGeom>
        </p:spPr>
        <p:txBody>
          <a:bodyPr lIns="0" tIns="0" rIns="0" bIns="0" rtlCol="0" anchor="t">
            <a:spAutoFit/>
          </a:bodyPr>
          <a:lstStyle/>
          <a:p>
            <a:pPr algn="l">
              <a:lnSpc>
                <a:spcPts val="2799"/>
              </a:lnSpc>
            </a:pPr>
            <a:r>
              <a:rPr lang="en-US" sz="1999" b="1" spc="1">
                <a:solidFill>
                  <a:srgbClr val="FFFFFF"/>
                </a:solidFill>
                <a:latin typeface="Raleway Semi-Bold"/>
                <a:ea typeface="Raleway Semi-Bold"/>
                <a:cs typeface="Raleway Semi-Bold"/>
                <a:sym typeface="Raleway Semi-Bold"/>
              </a:rPr>
              <a:t>Kokladığın </a:t>
            </a:r>
          </a:p>
        </p:txBody>
      </p:sp>
      <p:sp>
        <p:nvSpPr>
          <p:cNvPr id="11" name="TextBox 11"/>
          <p:cNvSpPr txBox="1"/>
          <p:nvPr/>
        </p:nvSpPr>
        <p:spPr>
          <a:xfrm>
            <a:off x="5721420" y="2640521"/>
            <a:ext cx="1658369" cy="350777"/>
          </a:xfrm>
          <a:prstGeom prst="rect">
            <a:avLst/>
          </a:prstGeom>
        </p:spPr>
        <p:txBody>
          <a:bodyPr lIns="0" tIns="0" rIns="0" bIns="0" rtlCol="0" anchor="t">
            <a:spAutoFit/>
          </a:bodyPr>
          <a:lstStyle/>
          <a:p>
            <a:pPr algn="l">
              <a:lnSpc>
                <a:spcPts val="2799"/>
              </a:lnSpc>
            </a:pPr>
            <a:r>
              <a:rPr lang="en-US" sz="1999" b="1">
                <a:solidFill>
                  <a:srgbClr val="FFFFFF"/>
                </a:solidFill>
                <a:latin typeface="Raleway Semi-Bold"/>
                <a:ea typeface="Raleway Semi-Bold"/>
                <a:cs typeface="Raleway Semi-Bold"/>
                <a:sym typeface="Raleway Semi-Bold"/>
              </a:rPr>
              <a:t>Dokunduğun </a:t>
            </a:r>
          </a:p>
        </p:txBody>
      </p:sp>
      <p:sp>
        <p:nvSpPr>
          <p:cNvPr id="12" name="TextBox 12"/>
          <p:cNvSpPr txBox="1"/>
          <p:nvPr/>
        </p:nvSpPr>
        <p:spPr>
          <a:xfrm>
            <a:off x="6770427" y="3640265"/>
            <a:ext cx="1347578" cy="350777"/>
          </a:xfrm>
          <a:prstGeom prst="rect">
            <a:avLst/>
          </a:prstGeom>
        </p:spPr>
        <p:txBody>
          <a:bodyPr lIns="0" tIns="0" rIns="0" bIns="0" rtlCol="0" anchor="t">
            <a:spAutoFit/>
          </a:bodyPr>
          <a:lstStyle/>
          <a:p>
            <a:pPr algn="l">
              <a:lnSpc>
                <a:spcPts val="2799"/>
              </a:lnSpc>
            </a:pPr>
            <a:r>
              <a:rPr lang="en-US" sz="1999" b="1">
                <a:solidFill>
                  <a:srgbClr val="FFFFFF"/>
                </a:solidFill>
                <a:latin typeface="Raleway Semi-Bold"/>
                <a:ea typeface="Raleway Semi-Bold"/>
                <a:cs typeface="Raleway Semi-Bold"/>
                <a:sym typeface="Raleway Semi-Bold"/>
              </a:rPr>
              <a:t>Duyduğun </a:t>
            </a:r>
          </a:p>
        </p:txBody>
      </p:sp>
      <p:sp>
        <p:nvSpPr>
          <p:cNvPr id="13" name="TextBox 13"/>
          <p:cNvSpPr txBox="1"/>
          <p:nvPr/>
        </p:nvSpPr>
        <p:spPr>
          <a:xfrm>
            <a:off x="6824072" y="1625537"/>
            <a:ext cx="1300686" cy="350777"/>
          </a:xfrm>
          <a:prstGeom prst="rect">
            <a:avLst/>
          </a:prstGeom>
        </p:spPr>
        <p:txBody>
          <a:bodyPr lIns="0" tIns="0" rIns="0" bIns="0" rtlCol="0" anchor="t">
            <a:spAutoFit/>
          </a:bodyPr>
          <a:lstStyle/>
          <a:p>
            <a:pPr algn="l">
              <a:lnSpc>
                <a:spcPts val="2799"/>
              </a:lnSpc>
            </a:pPr>
            <a:r>
              <a:rPr lang="en-US" sz="1999" b="1">
                <a:solidFill>
                  <a:srgbClr val="FFFFFF"/>
                </a:solidFill>
                <a:latin typeface="Raleway Semi-Bold"/>
                <a:ea typeface="Raleway Semi-Bold"/>
                <a:cs typeface="Raleway Semi-Bold"/>
                <a:sym typeface="Raleway Semi-Bold"/>
              </a:rPr>
              <a:t>Gördüğün </a:t>
            </a:r>
          </a:p>
        </p:txBody>
      </p:sp>
      <p:sp>
        <p:nvSpPr>
          <p:cNvPr id="14" name="TextBox 14"/>
          <p:cNvSpPr txBox="1"/>
          <p:nvPr/>
        </p:nvSpPr>
        <p:spPr>
          <a:xfrm>
            <a:off x="6754530" y="5667185"/>
            <a:ext cx="1715319" cy="350777"/>
          </a:xfrm>
          <a:prstGeom prst="rect">
            <a:avLst/>
          </a:prstGeom>
        </p:spPr>
        <p:txBody>
          <a:bodyPr lIns="0" tIns="0" rIns="0" bIns="0" rtlCol="0" anchor="t">
            <a:spAutoFit/>
          </a:bodyPr>
          <a:lstStyle/>
          <a:p>
            <a:pPr algn="l">
              <a:lnSpc>
                <a:spcPts val="2799"/>
              </a:lnSpc>
            </a:pPr>
            <a:r>
              <a:rPr lang="en-US" sz="1999" b="1" spc="1">
                <a:solidFill>
                  <a:srgbClr val="FFFFFF"/>
                </a:solidFill>
                <a:latin typeface="Raleway Semi-Bold"/>
                <a:ea typeface="Raleway Semi-Bold"/>
                <a:cs typeface="Raleway Semi-Bold"/>
                <a:sym typeface="Raleway Semi-Bold"/>
              </a:rPr>
              <a:t>Tadını aldığın </a:t>
            </a:r>
          </a:p>
        </p:txBody>
      </p:sp>
      <p:sp>
        <p:nvSpPr>
          <p:cNvPr id="15" name="TextBox 15"/>
          <p:cNvSpPr txBox="1"/>
          <p:nvPr/>
        </p:nvSpPr>
        <p:spPr>
          <a:xfrm>
            <a:off x="8442065" y="3640265"/>
            <a:ext cx="1274464" cy="350777"/>
          </a:xfrm>
          <a:prstGeom prst="rect">
            <a:avLst/>
          </a:prstGeom>
        </p:spPr>
        <p:txBody>
          <a:bodyPr lIns="0" tIns="0" rIns="0" bIns="0" rtlCol="0" anchor="t">
            <a:spAutoFit/>
          </a:bodyPr>
          <a:lstStyle/>
          <a:p>
            <a:pPr algn="l">
              <a:lnSpc>
                <a:spcPts val="2799"/>
              </a:lnSpc>
            </a:pPr>
            <a:r>
              <a:rPr lang="en-US" sz="1999" b="1" spc="1">
                <a:solidFill>
                  <a:srgbClr val="FFFFFF"/>
                </a:solidFill>
                <a:latin typeface="Raleway Semi-Bold"/>
                <a:ea typeface="Raleway Semi-Bold"/>
                <a:cs typeface="Raleway Semi-Bold"/>
                <a:sym typeface="Raleway Semi-Bold"/>
              </a:rPr>
              <a:t> şeyi söyle</a:t>
            </a:r>
          </a:p>
        </p:txBody>
      </p:sp>
      <p:sp>
        <p:nvSpPr>
          <p:cNvPr id="16" name="TextBox 16"/>
          <p:cNvSpPr txBox="1"/>
          <p:nvPr/>
        </p:nvSpPr>
        <p:spPr>
          <a:xfrm>
            <a:off x="8449675" y="1625537"/>
            <a:ext cx="1274464" cy="350777"/>
          </a:xfrm>
          <a:prstGeom prst="rect">
            <a:avLst/>
          </a:prstGeom>
        </p:spPr>
        <p:txBody>
          <a:bodyPr lIns="0" tIns="0" rIns="0" bIns="0" rtlCol="0" anchor="t">
            <a:spAutoFit/>
          </a:bodyPr>
          <a:lstStyle/>
          <a:p>
            <a:pPr algn="l">
              <a:lnSpc>
                <a:spcPts val="2799"/>
              </a:lnSpc>
            </a:pPr>
            <a:r>
              <a:rPr lang="en-US" sz="1999" b="1" spc="1">
                <a:solidFill>
                  <a:srgbClr val="FFFFFF"/>
                </a:solidFill>
                <a:latin typeface="Raleway Semi-Bold"/>
                <a:ea typeface="Raleway Semi-Bold"/>
                <a:cs typeface="Raleway Semi-Bold"/>
                <a:sym typeface="Raleway Semi-Bold"/>
              </a:rPr>
              <a:t> şeyi söyle</a:t>
            </a:r>
          </a:p>
        </p:txBody>
      </p:sp>
      <p:sp>
        <p:nvSpPr>
          <p:cNvPr id="17" name="TextBox 17"/>
          <p:cNvSpPr txBox="1"/>
          <p:nvPr/>
        </p:nvSpPr>
        <p:spPr>
          <a:xfrm>
            <a:off x="8735730" y="5667185"/>
            <a:ext cx="1274464" cy="350777"/>
          </a:xfrm>
          <a:prstGeom prst="rect">
            <a:avLst/>
          </a:prstGeom>
        </p:spPr>
        <p:txBody>
          <a:bodyPr lIns="0" tIns="0" rIns="0" bIns="0" rtlCol="0" anchor="t">
            <a:spAutoFit/>
          </a:bodyPr>
          <a:lstStyle/>
          <a:p>
            <a:pPr algn="l">
              <a:lnSpc>
                <a:spcPts val="2799"/>
              </a:lnSpc>
            </a:pPr>
            <a:r>
              <a:rPr lang="en-US" sz="1999" b="1" spc="1">
                <a:solidFill>
                  <a:srgbClr val="FFFFFF"/>
                </a:solidFill>
                <a:latin typeface="Raleway Semi-Bold"/>
                <a:ea typeface="Raleway Semi-Bold"/>
                <a:cs typeface="Raleway Semi-Bold"/>
                <a:sym typeface="Raleway Semi-Bold"/>
              </a:rPr>
              <a:t> şeyi söyle</a:t>
            </a:r>
          </a:p>
        </p:txBody>
      </p:sp>
      <p:sp>
        <p:nvSpPr>
          <p:cNvPr id="18" name="TextBox 18"/>
          <p:cNvSpPr txBox="1"/>
          <p:nvPr/>
        </p:nvSpPr>
        <p:spPr>
          <a:xfrm>
            <a:off x="4426058" y="659321"/>
            <a:ext cx="6377750" cy="350777"/>
          </a:xfrm>
          <a:prstGeom prst="rect">
            <a:avLst/>
          </a:prstGeom>
        </p:spPr>
        <p:txBody>
          <a:bodyPr lIns="0" tIns="0" rIns="0" bIns="0" rtlCol="0" anchor="t">
            <a:spAutoFit/>
          </a:bodyPr>
          <a:lstStyle/>
          <a:p>
            <a:pPr algn="l">
              <a:lnSpc>
                <a:spcPts val="2799"/>
              </a:lnSpc>
            </a:pPr>
            <a:r>
              <a:rPr lang="en-US" sz="1999" b="1">
                <a:solidFill>
                  <a:srgbClr val="000000"/>
                </a:solidFill>
                <a:latin typeface="Raleway Bold"/>
                <a:ea typeface="Raleway Bold"/>
                <a:cs typeface="Raleway Bold"/>
                <a:sym typeface="Raleway Bold"/>
              </a:rPr>
              <a:t>Var Olan Becerileri Geliştirin, Yeni Beceriler Öğretin</a:t>
            </a:r>
          </a:p>
        </p:txBody>
      </p:sp>
      <p:sp>
        <p:nvSpPr>
          <p:cNvPr id="19" name="TextBox 19"/>
          <p:cNvSpPr txBox="1"/>
          <p:nvPr/>
        </p:nvSpPr>
        <p:spPr>
          <a:xfrm>
            <a:off x="8100422" y="1116616"/>
            <a:ext cx="356883" cy="948376"/>
          </a:xfrm>
          <a:prstGeom prst="rect">
            <a:avLst/>
          </a:prstGeom>
        </p:spPr>
        <p:txBody>
          <a:bodyPr lIns="0" tIns="0" rIns="0" bIns="0" rtlCol="0" anchor="t">
            <a:spAutoFit/>
          </a:bodyPr>
          <a:lstStyle/>
          <a:p>
            <a:pPr algn="l">
              <a:lnSpc>
                <a:spcPts val="7809"/>
              </a:lnSpc>
            </a:pPr>
            <a:r>
              <a:rPr lang="en-US" sz="4999" b="1">
                <a:solidFill>
                  <a:srgbClr val="FFFFFF"/>
                </a:solidFill>
                <a:latin typeface="Raleway Semi-Bold"/>
                <a:ea typeface="Raleway Semi-Bold"/>
                <a:cs typeface="Raleway Semi-Bold"/>
                <a:sym typeface="Raleway Semi-Bold"/>
              </a:rPr>
              <a:t>5</a:t>
            </a:r>
          </a:p>
        </p:txBody>
      </p:sp>
      <p:sp>
        <p:nvSpPr>
          <p:cNvPr id="20" name="TextBox 20"/>
          <p:cNvSpPr txBox="1"/>
          <p:nvPr/>
        </p:nvSpPr>
        <p:spPr>
          <a:xfrm>
            <a:off x="7348604" y="2131600"/>
            <a:ext cx="1640415" cy="948376"/>
          </a:xfrm>
          <a:prstGeom prst="rect">
            <a:avLst/>
          </a:prstGeom>
        </p:spPr>
        <p:txBody>
          <a:bodyPr lIns="0" tIns="0" rIns="0" bIns="0" rtlCol="0" anchor="t">
            <a:spAutoFit/>
          </a:bodyPr>
          <a:lstStyle/>
          <a:p>
            <a:pPr algn="l">
              <a:lnSpc>
                <a:spcPts val="7809"/>
              </a:lnSpc>
            </a:pPr>
            <a:r>
              <a:rPr lang="en-US" sz="4999" b="1" spc="4">
                <a:solidFill>
                  <a:srgbClr val="FFFFFF"/>
                </a:solidFill>
                <a:latin typeface="Raleway Semi-Bold"/>
                <a:ea typeface="Raleway Semi-Bold"/>
                <a:cs typeface="Raleway Semi-Bold"/>
                <a:sym typeface="Raleway Semi-Bold"/>
              </a:rPr>
              <a:t>4 şeyi söyle</a:t>
            </a:r>
          </a:p>
        </p:txBody>
      </p:sp>
      <p:sp>
        <p:nvSpPr>
          <p:cNvPr id="21" name="TextBox 21"/>
          <p:cNvSpPr txBox="1"/>
          <p:nvPr/>
        </p:nvSpPr>
        <p:spPr>
          <a:xfrm>
            <a:off x="8092811" y="3131344"/>
            <a:ext cx="355587" cy="948376"/>
          </a:xfrm>
          <a:prstGeom prst="rect">
            <a:avLst/>
          </a:prstGeom>
        </p:spPr>
        <p:txBody>
          <a:bodyPr lIns="0" tIns="0" rIns="0" bIns="0" rtlCol="0" anchor="t">
            <a:spAutoFit/>
          </a:bodyPr>
          <a:lstStyle/>
          <a:p>
            <a:pPr algn="l">
              <a:lnSpc>
                <a:spcPts val="7809"/>
              </a:lnSpc>
            </a:pPr>
            <a:r>
              <a:rPr lang="en-US" sz="4999" b="1">
                <a:solidFill>
                  <a:srgbClr val="FFFFFF"/>
                </a:solidFill>
                <a:latin typeface="Raleway Semi-Bold"/>
                <a:ea typeface="Raleway Semi-Bold"/>
                <a:cs typeface="Raleway Semi-Bold"/>
                <a:sym typeface="Raleway Semi-Bold"/>
              </a:rPr>
              <a:t>3</a:t>
            </a:r>
          </a:p>
        </p:txBody>
      </p:sp>
      <p:sp>
        <p:nvSpPr>
          <p:cNvPr id="22" name="TextBox 22"/>
          <p:cNvSpPr txBox="1"/>
          <p:nvPr/>
        </p:nvSpPr>
        <p:spPr>
          <a:xfrm>
            <a:off x="7247220" y="4100608"/>
            <a:ext cx="1630699" cy="948376"/>
          </a:xfrm>
          <a:prstGeom prst="rect">
            <a:avLst/>
          </a:prstGeom>
        </p:spPr>
        <p:txBody>
          <a:bodyPr lIns="0" tIns="0" rIns="0" bIns="0" rtlCol="0" anchor="t">
            <a:spAutoFit/>
          </a:bodyPr>
          <a:lstStyle/>
          <a:p>
            <a:pPr algn="l">
              <a:lnSpc>
                <a:spcPts val="7809"/>
              </a:lnSpc>
            </a:pPr>
            <a:r>
              <a:rPr lang="en-US" sz="4999" b="1" spc="4">
                <a:solidFill>
                  <a:srgbClr val="FFFFFF"/>
                </a:solidFill>
                <a:latin typeface="Raleway Semi-Bold"/>
                <a:ea typeface="Raleway Semi-Bold"/>
                <a:cs typeface="Raleway Semi-Bold"/>
                <a:sym typeface="Raleway Semi-Bold"/>
              </a:rPr>
              <a:t>2 şeyi söyle</a:t>
            </a:r>
          </a:p>
        </p:txBody>
      </p:sp>
      <p:sp>
        <p:nvSpPr>
          <p:cNvPr id="23" name="TextBox 23"/>
          <p:cNvSpPr txBox="1"/>
          <p:nvPr/>
        </p:nvSpPr>
        <p:spPr>
          <a:xfrm>
            <a:off x="8437283" y="5034439"/>
            <a:ext cx="305067" cy="1072201"/>
          </a:xfrm>
          <a:prstGeom prst="rect">
            <a:avLst/>
          </a:prstGeom>
        </p:spPr>
        <p:txBody>
          <a:bodyPr lIns="0" tIns="0" rIns="0" bIns="0" rtlCol="0" anchor="t">
            <a:spAutoFit/>
          </a:bodyPr>
          <a:lstStyle/>
          <a:p>
            <a:pPr algn="l">
              <a:lnSpc>
                <a:spcPts val="9144"/>
              </a:lnSpc>
            </a:pPr>
            <a:r>
              <a:rPr lang="en-US" sz="4999" b="1">
                <a:solidFill>
                  <a:srgbClr val="FFFFFF"/>
                </a:solidFill>
                <a:latin typeface="Raleway Semi-Bold"/>
                <a:ea typeface="Raleway Semi-Bold"/>
                <a:cs typeface="Raleway Semi-Bold"/>
                <a:sym typeface="Raleway Semi-Bold"/>
              </a:rPr>
              <a:t>1</a:t>
            </a:r>
          </a:p>
        </p:txBody>
      </p:sp>
      <p:sp>
        <p:nvSpPr>
          <p:cNvPr id="24" name="TextBox 24"/>
          <p:cNvSpPr txBox="1"/>
          <p:nvPr/>
        </p:nvSpPr>
        <p:spPr>
          <a:xfrm>
            <a:off x="3786188" y="20869"/>
            <a:ext cx="4703836" cy="482765"/>
          </a:xfrm>
          <a:prstGeom prst="rect">
            <a:avLst/>
          </a:prstGeom>
        </p:spPr>
        <p:txBody>
          <a:bodyPr lIns="0" tIns="0" rIns="0" bIns="0" rtlCol="0" anchor="t">
            <a:spAutoFit/>
          </a:bodyPr>
          <a:lstStyle/>
          <a:p>
            <a:pPr algn="l">
              <a:lnSpc>
                <a:spcPts val="3843"/>
              </a:lnSpc>
            </a:pPr>
            <a:r>
              <a:rPr lang="en-US" sz="2745" spc="52">
                <a:solidFill>
                  <a:srgbClr val="FFFFFF"/>
                </a:solidFill>
                <a:latin typeface="Raleway Light"/>
                <a:ea typeface="Raleway Light"/>
                <a:cs typeface="Raleway Light"/>
                <a:sym typeface="Raleway Light"/>
              </a:rPr>
              <a:t>Öğrenci Destekleme Yolları</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38195" y="1359017"/>
            <a:ext cx="3070517" cy="3322044"/>
          </a:xfrm>
          <a:custGeom>
            <a:avLst/>
            <a:gdLst/>
            <a:ahLst/>
            <a:cxnLst/>
            <a:rect l="l" t="t" r="r" b="b"/>
            <a:pathLst>
              <a:path w="3070517" h="3322044">
                <a:moveTo>
                  <a:pt x="0" y="0"/>
                </a:moveTo>
                <a:lnTo>
                  <a:pt x="3070517" y="0"/>
                </a:lnTo>
                <a:lnTo>
                  <a:pt x="3070517" y="3322044"/>
                </a:lnTo>
                <a:lnTo>
                  <a:pt x="0" y="3322044"/>
                </a:lnTo>
                <a:lnTo>
                  <a:pt x="0" y="0"/>
                </a:lnTo>
                <a:close/>
              </a:path>
            </a:pathLst>
          </a:custGeom>
          <a:blipFill>
            <a:blip r:embed="rId2"/>
            <a:stretch>
              <a:fillRect t="-17938" r="-315506" b="-11746"/>
            </a:stretch>
          </a:blipFill>
        </p:spPr>
      </p:sp>
      <p:sp>
        <p:nvSpPr>
          <p:cNvPr id="3" name="Freeform 3"/>
          <p:cNvSpPr/>
          <p:nvPr/>
        </p:nvSpPr>
        <p:spPr>
          <a:xfrm>
            <a:off x="3901707" y="1160202"/>
            <a:ext cx="7716698" cy="5697798"/>
          </a:xfrm>
          <a:custGeom>
            <a:avLst/>
            <a:gdLst/>
            <a:ahLst/>
            <a:cxnLst/>
            <a:rect l="l" t="t" r="r" b="b"/>
            <a:pathLst>
              <a:path w="7716698" h="5697798">
                <a:moveTo>
                  <a:pt x="0" y="0"/>
                </a:moveTo>
                <a:lnTo>
                  <a:pt x="7716697" y="0"/>
                </a:lnTo>
                <a:lnTo>
                  <a:pt x="7716697" y="5697798"/>
                </a:lnTo>
                <a:lnTo>
                  <a:pt x="0" y="569779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868680" y="1719072"/>
            <a:ext cx="630936" cy="515112"/>
          </a:xfrm>
          <a:custGeom>
            <a:avLst/>
            <a:gdLst/>
            <a:ahLst/>
            <a:cxnLst/>
            <a:rect l="l" t="t" r="r" b="b"/>
            <a:pathLst>
              <a:path w="630936" h="515112">
                <a:moveTo>
                  <a:pt x="0" y="0"/>
                </a:moveTo>
                <a:lnTo>
                  <a:pt x="630936" y="0"/>
                </a:lnTo>
                <a:lnTo>
                  <a:pt x="630936" y="515112"/>
                </a:lnTo>
                <a:lnTo>
                  <a:pt x="0" y="515112"/>
                </a:lnTo>
                <a:lnTo>
                  <a:pt x="0" y="0"/>
                </a:lnTo>
                <a:close/>
              </a:path>
            </a:pathLst>
          </a:custGeom>
          <a:blipFill>
            <a:blip r:embed="rId5"/>
            <a:stretch>
              <a:fillRect/>
            </a:stretch>
          </a:blipFill>
        </p:spPr>
      </p:sp>
      <p:sp>
        <p:nvSpPr>
          <p:cNvPr id="5" name="Freeform 5"/>
          <p:cNvSpPr/>
          <p:nvPr/>
        </p:nvSpPr>
        <p:spPr>
          <a:xfrm>
            <a:off x="338195" y="4521898"/>
            <a:ext cx="3506038" cy="2334606"/>
          </a:xfrm>
          <a:custGeom>
            <a:avLst/>
            <a:gdLst/>
            <a:ahLst/>
            <a:cxnLst/>
            <a:rect l="l" t="t" r="r" b="b"/>
            <a:pathLst>
              <a:path w="3506038" h="2334606">
                <a:moveTo>
                  <a:pt x="0" y="0"/>
                </a:moveTo>
                <a:lnTo>
                  <a:pt x="3506038" y="0"/>
                </a:lnTo>
                <a:lnTo>
                  <a:pt x="3506038" y="2334607"/>
                </a:lnTo>
                <a:lnTo>
                  <a:pt x="0" y="2334607"/>
                </a:lnTo>
                <a:lnTo>
                  <a:pt x="0" y="0"/>
                </a:lnTo>
                <a:close/>
              </a:path>
            </a:pathLst>
          </a:custGeom>
          <a:blipFill>
            <a:blip r:embed="rId6"/>
            <a:stretch>
              <a:fillRect/>
            </a:stretch>
          </a:blipFill>
        </p:spPr>
      </p:sp>
      <p:grpSp>
        <p:nvGrpSpPr>
          <p:cNvPr id="6" name="Group 6"/>
          <p:cNvGrpSpPr>
            <a:grpSpLocks noChangeAspect="1"/>
          </p:cNvGrpSpPr>
          <p:nvPr/>
        </p:nvGrpSpPr>
        <p:grpSpPr>
          <a:xfrm>
            <a:off x="0" y="2"/>
            <a:ext cx="12192000" cy="577853"/>
            <a:chOff x="0" y="0"/>
            <a:chExt cx="12192000" cy="577850"/>
          </a:xfrm>
        </p:grpSpPr>
        <p:sp>
          <p:nvSpPr>
            <p:cNvPr id="7" name="Freeform 7"/>
            <p:cNvSpPr/>
            <p:nvPr/>
          </p:nvSpPr>
          <p:spPr>
            <a:xfrm>
              <a:off x="0" y="0"/>
              <a:ext cx="12192000" cy="577850"/>
            </a:xfrm>
            <a:custGeom>
              <a:avLst/>
              <a:gdLst/>
              <a:ahLst/>
              <a:cxnLst/>
              <a:rect l="l" t="t" r="r" b="b"/>
              <a:pathLst>
                <a:path w="12192000" h="577850">
                  <a:moveTo>
                    <a:pt x="0" y="0"/>
                  </a:moveTo>
                  <a:lnTo>
                    <a:pt x="12192000" y="0"/>
                  </a:lnTo>
                  <a:lnTo>
                    <a:pt x="12192000" y="577850"/>
                  </a:lnTo>
                  <a:lnTo>
                    <a:pt x="0" y="577850"/>
                  </a:lnTo>
                  <a:close/>
                </a:path>
              </a:pathLst>
            </a:custGeom>
            <a:solidFill>
              <a:srgbClr val="7FCCBE"/>
            </a:solidFill>
          </p:spPr>
        </p:sp>
      </p:grpSp>
      <p:sp>
        <p:nvSpPr>
          <p:cNvPr id="8" name="TextBox 8"/>
          <p:cNvSpPr txBox="1"/>
          <p:nvPr/>
        </p:nvSpPr>
        <p:spPr>
          <a:xfrm>
            <a:off x="4146385" y="1650997"/>
            <a:ext cx="155448" cy="338633"/>
          </a:xfrm>
          <a:prstGeom prst="rect">
            <a:avLst/>
          </a:prstGeom>
        </p:spPr>
        <p:txBody>
          <a:bodyPr lIns="0" tIns="0" rIns="0" bIns="0" rtlCol="0" anchor="t">
            <a:spAutoFit/>
          </a:bodyPr>
          <a:lstStyle/>
          <a:p>
            <a:pPr algn="l">
              <a:lnSpc>
                <a:spcPts val="2799"/>
              </a:lnSpc>
            </a:pPr>
            <a:r>
              <a:rPr lang="en-US" sz="1999">
                <a:solidFill>
                  <a:srgbClr val="000000"/>
                </a:solidFill>
                <a:latin typeface="Courier New OS"/>
                <a:ea typeface="Courier New OS"/>
                <a:cs typeface="Courier New OS"/>
                <a:sym typeface="Courier New OS"/>
              </a:rPr>
              <a:t>o</a:t>
            </a:r>
          </a:p>
        </p:txBody>
      </p:sp>
      <p:sp>
        <p:nvSpPr>
          <p:cNvPr id="9" name="TextBox 9"/>
          <p:cNvSpPr txBox="1"/>
          <p:nvPr/>
        </p:nvSpPr>
        <p:spPr>
          <a:xfrm>
            <a:off x="4146385" y="4125973"/>
            <a:ext cx="155448" cy="338633"/>
          </a:xfrm>
          <a:prstGeom prst="rect">
            <a:avLst/>
          </a:prstGeom>
        </p:spPr>
        <p:txBody>
          <a:bodyPr lIns="0" tIns="0" rIns="0" bIns="0" rtlCol="0" anchor="t">
            <a:spAutoFit/>
          </a:bodyPr>
          <a:lstStyle/>
          <a:p>
            <a:pPr algn="l">
              <a:lnSpc>
                <a:spcPts val="2799"/>
              </a:lnSpc>
            </a:pPr>
            <a:r>
              <a:rPr lang="en-US" sz="1999">
                <a:solidFill>
                  <a:srgbClr val="000000"/>
                </a:solidFill>
                <a:latin typeface="Courier New OS"/>
                <a:ea typeface="Courier New OS"/>
                <a:cs typeface="Courier New OS"/>
                <a:sym typeface="Courier New OS"/>
              </a:rPr>
              <a:t>o</a:t>
            </a:r>
          </a:p>
        </p:txBody>
      </p:sp>
      <p:sp>
        <p:nvSpPr>
          <p:cNvPr id="10" name="TextBox 10"/>
          <p:cNvSpPr txBox="1"/>
          <p:nvPr/>
        </p:nvSpPr>
        <p:spPr>
          <a:xfrm>
            <a:off x="4146385" y="5116573"/>
            <a:ext cx="155448" cy="338633"/>
          </a:xfrm>
          <a:prstGeom prst="rect">
            <a:avLst/>
          </a:prstGeom>
        </p:spPr>
        <p:txBody>
          <a:bodyPr lIns="0" tIns="0" rIns="0" bIns="0" rtlCol="0" anchor="t">
            <a:spAutoFit/>
          </a:bodyPr>
          <a:lstStyle/>
          <a:p>
            <a:pPr algn="l">
              <a:lnSpc>
                <a:spcPts val="2799"/>
              </a:lnSpc>
            </a:pPr>
            <a:r>
              <a:rPr lang="en-US" sz="1999">
                <a:solidFill>
                  <a:srgbClr val="000000"/>
                </a:solidFill>
                <a:latin typeface="Courier New OS"/>
                <a:ea typeface="Courier New OS"/>
                <a:cs typeface="Courier New OS"/>
                <a:sym typeface="Courier New OS"/>
              </a:rPr>
              <a:t>o</a:t>
            </a:r>
          </a:p>
        </p:txBody>
      </p:sp>
      <p:sp>
        <p:nvSpPr>
          <p:cNvPr id="11" name="TextBox 11"/>
          <p:cNvSpPr txBox="1"/>
          <p:nvPr/>
        </p:nvSpPr>
        <p:spPr>
          <a:xfrm>
            <a:off x="4489285" y="1537907"/>
            <a:ext cx="7177926" cy="3126743"/>
          </a:xfrm>
          <a:prstGeom prst="rect">
            <a:avLst/>
          </a:prstGeom>
        </p:spPr>
        <p:txBody>
          <a:bodyPr lIns="0" tIns="0" rIns="0" bIns="0" rtlCol="0" anchor="t">
            <a:spAutoFit/>
          </a:bodyPr>
          <a:lstStyle/>
          <a:p>
            <a:pPr algn="l">
              <a:lnSpc>
                <a:spcPts val="2501"/>
              </a:lnSpc>
            </a:pPr>
            <a:r>
              <a:rPr lang="en-US" sz="1999">
                <a:solidFill>
                  <a:srgbClr val="000000"/>
                </a:solidFill>
                <a:latin typeface="Raleway"/>
                <a:ea typeface="Raleway"/>
                <a:cs typeface="Raleway"/>
                <a:sym typeface="Raleway"/>
              </a:rPr>
              <a:t>Öğrencileri yeni uğraşılar bulmaları ve bu uğraşılarda kendilerini geliştirmeleri için destekleyin. Kendileriyle ilgili fark ettiklerini (örn., ilgi, yetenek) sizle paylaşmalarını isteyin. Bu uğraşıları bulurken ve kendilerini geliştirirken ne tür kararlar verdiklerini ve bu kararı nasıl verdiklerini sorun. Öğrencilerin karar verme sürecinde attığı adımları takdir edin. </a:t>
            </a:r>
          </a:p>
          <a:p>
            <a:pPr algn="l">
              <a:lnSpc>
                <a:spcPts val="4999"/>
              </a:lnSpc>
            </a:pPr>
            <a:r>
              <a:rPr lang="en-US" sz="1999">
                <a:solidFill>
                  <a:srgbClr val="000000"/>
                </a:solidFill>
                <a:latin typeface="Raleway"/>
                <a:ea typeface="Raleway"/>
                <a:cs typeface="Raleway"/>
                <a:sym typeface="Raleway"/>
              </a:rPr>
              <a:t>Öğrencilerin karar vermek, problem çözmek ve çatışma </a:t>
            </a:r>
          </a:p>
          <a:p>
            <a:pPr algn="l">
              <a:lnSpc>
                <a:spcPts val="999"/>
              </a:lnSpc>
            </a:pPr>
            <a:r>
              <a:rPr lang="en-US" sz="1999" spc="1">
                <a:solidFill>
                  <a:srgbClr val="000000"/>
                </a:solidFill>
                <a:latin typeface="Raleway"/>
                <a:ea typeface="Raleway"/>
                <a:cs typeface="Raleway"/>
                <a:sym typeface="Raleway"/>
              </a:rPr>
              <a:t>çözmek için gösterdiği çabaları takdir edin. </a:t>
            </a:r>
          </a:p>
        </p:txBody>
      </p:sp>
      <p:sp>
        <p:nvSpPr>
          <p:cNvPr id="12" name="TextBox 12"/>
          <p:cNvSpPr txBox="1"/>
          <p:nvPr/>
        </p:nvSpPr>
        <p:spPr>
          <a:xfrm>
            <a:off x="4489285" y="4774883"/>
            <a:ext cx="7100268" cy="1514351"/>
          </a:xfrm>
          <a:prstGeom prst="rect">
            <a:avLst/>
          </a:prstGeom>
        </p:spPr>
        <p:txBody>
          <a:bodyPr lIns="0" tIns="0" rIns="0" bIns="0" rtlCol="0" anchor="t">
            <a:spAutoFit/>
          </a:bodyPr>
          <a:lstStyle/>
          <a:p>
            <a:pPr algn="l">
              <a:lnSpc>
                <a:spcPts val="4999"/>
              </a:lnSpc>
            </a:pPr>
            <a:r>
              <a:rPr lang="en-US" sz="1999" spc="1">
                <a:solidFill>
                  <a:srgbClr val="000000"/>
                </a:solidFill>
                <a:latin typeface="Raleway"/>
                <a:ea typeface="Raleway"/>
                <a:cs typeface="Raleway"/>
                <a:sym typeface="Raleway"/>
              </a:rPr>
              <a:t>Sınıf ve okul içi faaliyetleri, öğrencilerin bu faaliyetlerle ilgili </a:t>
            </a:r>
          </a:p>
          <a:p>
            <a:pPr algn="l">
              <a:lnSpc>
                <a:spcPts val="999"/>
              </a:lnSpc>
            </a:pPr>
            <a:r>
              <a:rPr lang="en-US" sz="1999">
                <a:solidFill>
                  <a:srgbClr val="000000"/>
                </a:solidFill>
                <a:latin typeface="Raleway"/>
                <a:ea typeface="Raleway"/>
                <a:cs typeface="Raleway"/>
                <a:sym typeface="Raleway"/>
              </a:rPr>
              <a:t>duygu ve düşüncelerini aldıktan sonra sonlandırın. </a:t>
            </a:r>
          </a:p>
          <a:p>
            <a:pPr algn="l">
              <a:lnSpc>
                <a:spcPts val="3991"/>
              </a:lnSpc>
            </a:pPr>
            <a:r>
              <a:rPr lang="en-US" sz="1999">
                <a:solidFill>
                  <a:srgbClr val="000000"/>
                </a:solidFill>
                <a:latin typeface="Raleway"/>
                <a:ea typeface="Raleway"/>
                <a:cs typeface="Raleway"/>
                <a:sym typeface="Raleway"/>
              </a:rPr>
              <a:t>Faaliyetler süresince öğrencilerin deneyimlerini </a:t>
            </a:r>
          </a:p>
          <a:p>
            <a:pPr algn="l">
              <a:lnSpc>
                <a:spcPts val="999"/>
              </a:lnSpc>
            </a:pPr>
            <a:r>
              <a:rPr lang="en-US" sz="1999">
                <a:solidFill>
                  <a:srgbClr val="000000"/>
                </a:solidFill>
                <a:latin typeface="Raleway"/>
                <a:ea typeface="Raleway"/>
                <a:cs typeface="Raleway"/>
                <a:sym typeface="Raleway"/>
              </a:rPr>
              <a:t>arkadaşlarıyla paylaşmaları için öğrencileri cesaretlendirin. </a:t>
            </a:r>
          </a:p>
        </p:txBody>
      </p:sp>
      <p:sp>
        <p:nvSpPr>
          <p:cNvPr id="13" name="TextBox 13"/>
          <p:cNvSpPr txBox="1"/>
          <p:nvPr/>
        </p:nvSpPr>
        <p:spPr>
          <a:xfrm>
            <a:off x="1020185" y="1765887"/>
            <a:ext cx="321354" cy="307638"/>
          </a:xfrm>
          <a:prstGeom prst="rect">
            <a:avLst/>
          </a:prstGeom>
        </p:spPr>
        <p:txBody>
          <a:bodyPr lIns="0" tIns="0" rIns="0" bIns="0" rtlCol="0" anchor="t">
            <a:spAutoFit/>
          </a:bodyPr>
          <a:lstStyle/>
          <a:p>
            <a:pPr algn="l">
              <a:lnSpc>
                <a:spcPts val="2520"/>
              </a:lnSpc>
            </a:pPr>
            <a:r>
              <a:rPr lang="en-US" sz="1800" spc="-21">
                <a:solidFill>
                  <a:srgbClr val="3B3838"/>
                </a:solidFill>
                <a:latin typeface="Open Sans"/>
                <a:ea typeface="Open Sans"/>
                <a:cs typeface="Open Sans"/>
                <a:sym typeface="Open Sans"/>
              </a:rPr>
              <a:t>06</a:t>
            </a:r>
          </a:p>
        </p:txBody>
      </p:sp>
      <p:sp>
        <p:nvSpPr>
          <p:cNvPr id="14" name="TextBox 14"/>
          <p:cNvSpPr txBox="1"/>
          <p:nvPr/>
        </p:nvSpPr>
        <p:spPr>
          <a:xfrm>
            <a:off x="912895" y="2647950"/>
            <a:ext cx="3043209" cy="1352550"/>
          </a:xfrm>
          <a:prstGeom prst="rect">
            <a:avLst/>
          </a:prstGeom>
        </p:spPr>
        <p:txBody>
          <a:bodyPr lIns="0" tIns="0" rIns="0" bIns="0" rtlCol="0" anchor="t">
            <a:spAutoFit/>
          </a:bodyPr>
          <a:lstStyle/>
          <a:p>
            <a:pPr algn="l">
              <a:lnSpc>
                <a:spcPts val="3600"/>
              </a:lnSpc>
            </a:pPr>
            <a:r>
              <a:rPr lang="en-US" sz="3000" b="1" spc="32">
                <a:solidFill>
                  <a:srgbClr val="000000"/>
                </a:solidFill>
                <a:latin typeface="IBM Plex Sans Bold"/>
                <a:ea typeface="IBM Plex Sans Bold"/>
                <a:cs typeface="IBM Plex Sans Bold"/>
                <a:sym typeface="IBM Plex Sans Bold"/>
              </a:rPr>
              <a:t>Cesaretlendirin, Destekleyin, Takdir Edin</a:t>
            </a:r>
          </a:p>
        </p:txBody>
      </p:sp>
      <p:sp>
        <p:nvSpPr>
          <p:cNvPr id="15" name="TextBox 15"/>
          <p:cNvSpPr txBox="1"/>
          <p:nvPr/>
        </p:nvSpPr>
        <p:spPr>
          <a:xfrm>
            <a:off x="3786188" y="20869"/>
            <a:ext cx="4703836" cy="482765"/>
          </a:xfrm>
          <a:prstGeom prst="rect">
            <a:avLst/>
          </a:prstGeom>
        </p:spPr>
        <p:txBody>
          <a:bodyPr lIns="0" tIns="0" rIns="0" bIns="0" rtlCol="0" anchor="t">
            <a:spAutoFit/>
          </a:bodyPr>
          <a:lstStyle/>
          <a:p>
            <a:pPr algn="l">
              <a:lnSpc>
                <a:spcPts val="3843"/>
              </a:lnSpc>
            </a:pPr>
            <a:r>
              <a:rPr lang="en-US" sz="2745" spc="52">
                <a:solidFill>
                  <a:srgbClr val="FFFFFF"/>
                </a:solidFill>
                <a:latin typeface="Raleway Light"/>
                <a:ea typeface="Raleway Light"/>
                <a:cs typeface="Raleway Light"/>
                <a:sym typeface="Raleway Light"/>
              </a:rPr>
              <a:t>Öğrenci Destekleme Yolları</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38195" y="1169680"/>
            <a:ext cx="3070517" cy="4308186"/>
          </a:xfrm>
          <a:custGeom>
            <a:avLst/>
            <a:gdLst/>
            <a:ahLst/>
            <a:cxnLst/>
            <a:rect l="l" t="t" r="r" b="b"/>
            <a:pathLst>
              <a:path w="3070517" h="4308186">
                <a:moveTo>
                  <a:pt x="0" y="0"/>
                </a:moveTo>
                <a:lnTo>
                  <a:pt x="3070517" y="0"/>
                </a:lnTo>
                <a:lnTo>
                  <a:pt x="3070517" y="4308186"/>
                </a:lnTo>
                <a:lnTo>
                  <a:pt x="0" y="4308186"/>
                </a:lnTo>
                <a:lnTo>
                  <a:pt x="0" y="0"/>
                </a:lnTo>
                <a:close/>
              </a:path>
            </a:pathLst>
          </a:custGeom>
          <a:blipFill>
            <a:blip r:embed="rId2"/>
            <a:stretch>
              <a:fillRect r="-315506"/>
            </a:stretch>
          </a:blipFill>
        </p:spPr>
      </p:sp>
      <p:sp>
        <p:nvSpPr>
          <p:cNvPr id="3" name="Freeform 3"/>
          <p:cNvSpPr/>
          <p:nvPr/>
        </p:nvSpPr>
        <p:spPr>
          <a:xfrm>
            <a:off x="3901707" y="863670"/>
            <a:ext cx="7716698" cy="1687820"/>
          </a:xfrm>
          <a:custGeom>
            <a:avLst/>
            <a:gdLst/>
            <a:ahLst/>
            <a:cxnLst/>
            <a:rect l="l" t="t" r="r" b="b"/>
            <a:pathLst>
              <a:path w="7716698" h="1687820">
                <a:moveTo>
                  <a:pt x="0" y="0"/>
                </a:moveTo>
                <a:lnTo>
                  <a:pt x="7716697" y="0"/>
                </a:lnTo>
                <a:lnTo>
                  <a:pt x="7716697" y="1687820"/>
                </a:lnTo>
                <a:lnTo>
                  <a:pt x="0" y="168782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868680" y="2127504"/>
            <a:ext cx="630936" cy="512064"/>
          </a:xfrm>
          <a:custGeom>
            <a:avLst/>
            <a:gdLst/>
            <a:ahLst/>
            <a:cxnLst/>
            <a:rect l="l" t="t" r="r" b="b"/>
            <a:pathLst>
              <a:path w="630936" h="512064">
                <a:moveTo>
                  <a:pt x="0" y="0"/>
                </a:moveTo>
                <a:lnTo>
                  <a:pt x="630936" y="0"/>
                </a:lnTo>
                <a:lnTo>
                  <a:pt x="630936" y="512064"/>
                </a:lnTo>
                <a:lnTo>
                  <a:pt x="0" y="512064"/>
                </a:lnTo>
                <a:lnTo>
                  <a:pt x="0" y="0"/>
                </a:lnTo>
                <a:close/>
              </a:path>
            </a:pathLst>
          </a:custGeom>
          <a:blipFill>
            <a:blip r:embed="rId5"/>
            <a:stretch>
              <a:fillRect/>
            </a:stretch>
          </a:blipFill>
        </p:spPr>
      </p:sp>
      <p:sp>
        <p:nvSpPr>
          <p:cNvPr id="5" name="Freeform 5"/>
          <p:cNvSpPr/>
          <p:nvPr/>
        </p:nvSpPr>
        <p:spPr>
          <a:xfrm>
            <a:off x="5696541" y="2780262"/>
            <a:ext cx="5454367" cy="3823840"/>
          </a:xfrm>
          <a:custGeom>
            <a:avLst/>
            <a:gdLst/>
            <a:ahLst/>
            <a:cxnLst/>
            <a:rect l="l" t="t" r="r" b="b"/>
            <a:pathLst>
              <a:path w="5454367" h="3823840">
                <a:moveTo>
                  <a:pt x="0" y="0"/>
                </a:moveTo>
                <a:lnTo>
                  <a:pt x="5454367" y="0"/>
                </a:lnTo>
                <a:lnTo>
                  <a:pt x="5454367" y="3823840"/>
                </a:lnTo>
                <a:lnTo>
                  <a:pt x="0" y="3823840"/>
                </a:lnTo>
                <a:lnTo>
                  <a:pt x="0" y="0"/>
                </a:lnTo>
                <a:close/>
              </a:path>
            </a:pathLst>
          </a:custGeom>
          <a:blipFill>
            <a:blip r:embed="rId6"/>
            <a:stretch>
              <a:fillRect/>
            </a:stretch>
          </a:blipFill>
        </p:spPr>
      </p:sp>
      <p:sp>
        <p:nvSpPr>
          <p:cNvPr id="6" name="Freeform 6"/>
          <p:cNvSpPr/>
          <p:nvPr/>
        </p:nvSpPr>
        <p:spPr>
          <a:xfrm>
            <a:off x="4637322" y="2058648"/>
            <a:ext cx="2557920" cy="4545454"/>
          </a:xfrm>
          <a:custGeom>
            <a:avLst/>
            <a:gdLst/>
            <a:ahLst/>
            <a:cxnLst/>
            <a:rect l="l" t="t" r="r" b="b"/>
            <a:pathLst>
              <a:path w="2557920" h="4545454">
                <a:moveTo>
                  <a:pt x="0" y="0"/>
                </a:moveTo>
                <a:lnTo>
                  <a:pt x="2557920" y="0"/>
                </a:lnTo>
                <a:lnTo>
                  <a:pt x="2557920" y="4545454"/>
                </a:lnTo>
                <a:lnTo>
                  <a:pt x="0" y="4545454"/>
                </a:lnTo>
                <a:lnTo>
                  <a:pt x="0" y="0"/>
                </a:lnTo>
                <a:close/>
              </a:path>
            </a:pathLst>
          </a:custGeom>
          <a:blipFill>
            <a:blip r:embed="rId7"/>
            <a:stretch>
              <a:fillRect b="-4234"/>
            </a:stretch>
          </a:blipFill>
        </p:spPr>
      </p:sp>
      <p:grpSp>
        <p:nvGrpSpPr>
          <p:cNvPr id="7" name="Group 7"/>
          <p:cNvGrpSpPr>
            <a:grpSpLocks noChangeAspect="1"/>
          </p:cNvGrpSpPr>
          <p:nvPr/>
        </p:nvGrpSpPr>
        <p:grpSpPr>
          <a:xfrm>
            <a:off x="0" y="2"/>
            <a:ext cx="12192000" cy="577853"/>
            <a:chOff x="0" y="0"/>
            <a:chExt cx="12192000" cy="577850"/>
          </a:xfrm>
        </p:grpSpPr>
        <p:sp>
          <p:nvSpPr>
            <p:cNvPr id="8" name="Freeform 8"/>
            <p:cNvSpPr/>
            <p:nvPr/>
          </p:nvSpPr>
          <p:spPr>
            <a:xfrm>
              <a:off x="0" y="0"/>
              <a:ext cx="12192000" cy="577850"/>
            </a:xfrm>
            <a:custGeom>
              <a:avLst/>
              <a:gdLst/>
              <a:ahLst/>
              <a:cxnLst/>
              <a:rect l="l" t="t" r="r" b="b"/>
              <a:pathLst>
                <a:path w="12192000" h="577850">
                  <a:moveTo>
                    <a:pt x="0" y="0"/>
                  </a:moveTo>
                  <a:lnTo>
                    <a:pt x="12192000" y="0"/>
                  </a:lnTo>
                  <a:lnTo>
                    <a:pt x="12192000" y="577850"/>
                  </a:lnTo>
                  <a:lnTo>
                    <a:pt x="0" y="577850"/>
                  </a:lnTo>
                  <a:close/>
                </a:path>
              </a:pathLst>
            </a:custGeom>
            <a:solidFill>
              <a:srgbClr val="7FCCBE"/>
            </a:solidFill>
          </p:spPr>
        </p:sp>
      </p:grpSp>
      <p:sp>
        <p:nvSpPr>
          <p:cNvPr id="9" name="TextBox 9"/>
          <p:cNvSpPr txBox="1"/>
          <p:nvPr/>
        </p:nvSpPr>
        <p:spPr>
          <a:xfrm>
            <a:off x="4522470" y="1144334"/>
            <a:ext cx="6626304" cy="1027052"/>
          </a:xfrm>
          <a:prstGeom prst="rect">
            <a:avLst/>
          </a:prstGeom>
        </p:spPr>
        <p:txBody>
          <a:bodyPr lIns="0" tIns="0" rIns="0" bIns="0" rtlCol="0" anchor="t">
            <a:spAutoFit/>
          </a:bodyPr>
          <a:lstStyle/>
          <a:p>
            <a:pPr algn="ctr">
              <a:lnSpc>
                <a:spcPts val="2695"/>
              </a:lnSpc>
            </a:pPr>
            <a:r>
              <a:rPr lang="en-US" sz="1999">
                <a:solidFill>
                  <a:srgbClr val="000000"/>
                </a:solidFill>
                <a:latin typeface="Raleway"/>
                <a:ea typeface="Raleway"/>
                <a:cs typeface="Raleway"/>
                <a:sym typeface="Raleway"/>
              </a:rPr>
              <a:t>Sosyal-duygusal becerileri geliştirirken öğrencilerin bu becerilerle ilgili gösterdiği gelişmeleri takdir edin ve bu gelişimi sürdürmeleri için onları cesaretlendirin. </a:t>
            </a:r>
          </a:p>
        </p:txBody>
      </p:sp>
      <p:sp>
        <p:nvSpPr>
          <p:cNvPr id="10" name="TextBox 10"/>
          <p:cNvSpPr txBox="1"/>
          <p:nvPr/>
        </p:nvSpPr>
        <p:spPr>
          <a:xfrm>
            <a:off x="1020185" y="2171271"/>
            <a:ext cx="321354" cy="307638"/>
          </a:xfrm>
          <a:prstGeom prst="rect">
            <a:avLst/>
          </a:prstGeom>
        </p:spPr>
        <p:txBody>
          <a:bodyPr lIns="0" tIns="0" rIns="0" bIns="0" rtlCol="0" anchor="t">
            <a:spAutoFit/>
          </a:bodyPr>
          <a:lstStyle/>
          <a:p>
            <a:pPr algn="l">
              <a:lnSpc>
                <a:spcPts val="2520"/>
              </a:lnSpc>
            </a:pPr>
            <a:r>
              <a:rPr lang="en-US" sz="1800" spc="-21">
                <a:solidFill>
                  <a:srgbClr val="3B3838"/>
                </a:solidFill>
                <a:latin typeface="Open Sans"/>
                <a:ea typeface="Open Sans"/>
                <a:cs typeface="Open Sans"/>
                <a:sym typeface="Open Sans"/>
              </a:rPr>
              <a:t>06</a:t>
            </a:r>
          </a:p>
        </p:txBody>
      </p:sp>
      <p:sp>
        <p:nvSpPr>
          <p:cNvPr id="11" name="TextBox 11"/>
          <p:cNvSpPr txBox="1"/>
          <p:nvPr/>
        </p:nvSpPr>
        <p:spPr>
          <a:xfrm>
            <a:off x="922630" y="2955798"/>
            <a:ext cx="3043209" cy="1352550"/>
          </a:xfrm>
          <a:prstGeom prst="rect">
            <a:avLst/>
          </a:prstGeom>
        </p:spPr>
        <p:txBody>
          <a:bodyPr lIns="0" tIns="0" rIns="0" bIns="0" rtlCol="0" anchor="t">
            <a:spAutoFit/>
          </a:bodyPr>
          <a:lstStyle/>
          <a:p>
            <a:pPr algn="l">
              <a:lnSpc>
                <a:spcPts val="3600"/>
              </a:lnSpc>
            </a:pPr>
            <a:r>
              <a:rPr lang="en-US" sz="3000" b="1" spc="32">
                <a:solidFill>
                  <a:srgbClr val="000000"/>
                </a:solidFill>
                <a:latin typeface="IBM Plex Sans Bold"/>
                <a:ea typeface="IBM Plex Sans Bold"/>
                <a:cs typeface="IBM Plex Sans Bold"/>
                <a:sym typeface="IBM Plex Sans Bold"/>
              </a:rPr>
              <a:t>Cesaretlendirin, Destekleyin, Takdir Edin</a:t>
            </a:r>
          </a:p>
        </p:txBody>
      </p:sp>
      <p:sp>
        <p:nvSpPr>
          <p:cNvPr id="12" name="TextBox 12"/>
          <p:cNvSpPr txBox="1"/>
          <p:nvPr/>
        </p:nvSpPr>
        <p:spPr>
          <a:xfrm>
            <a:off x="6466465" y="4233110"/>
            <a:ext cx="3844557" cy="1175337"/>
          </a:xfrm>
          <a:prstGeom prst="rect">
            <a:avLst/>
          </a:prstGeom>
        </p:spPr>
        <p:txBody>
          <a:bodyPr lIns="0" tIns="0" rIns="0" bIns="0" rtlCol="0" anchor="t">
            <a:spAutoFit/>
          </a:bodyPr>
          <a:lstStyle/>
          <a:p>
            <a:pPr algn="ctr">
              <a:lnSpc>
                <a:spcPts val="2255"/>
              </a:lnSpc>
            </a:pPr>
            <a:r>
              <a:rPr lang="en-US" sz="1899">
                <a:solidFill>
                  <a:srgbClr val="FFFFFF"/>
                </a:solidFill>
                <a:latin typeface="Raleway"/>
                <a:ea typeface="Raleway"/>
                <a:cs typeface="Raleway"/>
                <a:sym typeface="Raleway"/>
              </a:rPr>
              <a:t>Fakat farklı bir grupta olsan da yeni görevler almak için istekli oldun. Bireysel özelliklerini ortaya koyarak grup olarak harika </a:t>
            </a:r>
          </a:p>
        </p:txBody>
      </p:sp>
      <p:sp>
        <p:nvSpPr>
          <p:cNvPr id="13" name="TextBox 13"/>
          <p:cNvSpPr txBox="1"/>
          <p:nvPr/>
        </p:nvSpPr>
        <p:spPr>
          <a:xfrm>
            <a:off x="7018087" y="5388302"/>
            <a:ext cx="2655599" cy="590121"/>
          </a:xfrm>
          <a:prstGeom prst="rect">
            <a:avLst/>
          </a:prstGeom>
        </p:spPr>
        <p:txBody>
          <a:bodyPr lIns="0" tIns="0" rIns="0" bIns="0" rtlCol="0" anchor="t">
            <a:spAutoFit/>
          </a:bodyPr>
          <a:lstStyle/>
          <a:p>
            <a:pPr algn="ctr">
              <a:lnSpc>
                <a:spcPts val="2255"/>
              </a:lnSpc>
            </a:pPr>
            <a:r>
              <a:rPr lang="en-US" sz="1899">
                <a:solidFill>
                  <a:srgbClr val="FFFFFF"/>
                </a:solidFill>
                <a:latin typeface="Raleway"/>
                <a:ea typeface="Raleway"/>
                <a:cs typeface="Raleway"/>
                <a:sym typeface="Raleway"/>
              </a:rPr>
              <a:t>bir ürün ortaya çıkardın.</a:t>
            </a:r>
          </a:p>
          <a:p>
            <a:pPr algn="ctr">
              <a:lnSpc>
                <a:spcPts val="2544"/>
              </a:lnSpc>
            </a:pPr>
            <a:r>
              <a:rPr lang="en-US" sz="1899" b="1">
                <a:solidFill>
                  <a:srgbClr val="FFFFFF"/>
                </a:solidFill>
                <a:latin typeface="Raleway Bold"/>
                <a:ea typeface="Raleway Bold"/>
                <a:cs typeface="Raleway Bold"/>
                <a:sym typeface="Raleway Bold"/>
              </a:rPr>
              <a:t>Tebrik ederim.</a:t>
            </a:r>
          </a:p>
        </p:txBody>
      </p:sp>
      <p:sp>
        <p:nvSpPr>
          <p:cNvPr id="14" name="TextBox 14"/>
          <p:cNvSpPr txBox="1"/>
          <p:nvPr/>
        </p:nvSpPr>
        <p:spPr>
          <a:xfrm>
            <a:off x="7293588" y="3577419"/>
            <a:ext cx="2152640" cy="291884"/>
          </a:xfrm>
          <a:prstGeom prst="rect">
            <a:avLst/>
          </a:prstGeom>
        </p:spPr>
        <p:txBody>
          <a:bodyPr lIns="0" tIns="0" rIns="0" bIns="0" rtlCol="0" anchor="t">
            <a:spAutoFit/>
          </a:bodyPr>
          <a:lstStyle/>
          <a:p>
            <a:pPr algn="l">
              <a:lnSpc>
                <a:spcPts val="2208"/>
              </a:lnSpc>
            </a:pPr>
            <a:r>
              <a:rPr lang="en-US" sz="1800" spc="1">
                <a:solidFill>
                  <a:srgbClr val="FFFFFF"/>
                </a:solidFill>
                <a:latin typeface="Raleway"/>
                <a:ea typeface="Raleway"/>
                <a:cs typeface="Raleway"/>
                <a:sym typeface="Raleway"/>
              </a:rPr>
              <a:t>İstediğin grupta yer </a:t>
            </a:r>
          </a:p>
        </p:txBody>
      </p:sp>
      <p:sp>
        <p:nvSpPr>
          <p:cNvPr id="15" name="TextBox 15"/>
          <p:cNvSpPr txBox="1"/>
          <p:nvPr/>
        </p:nvSpPr>
        <p:spPr>
          <a:xfrm>
            <a:off x="7075275" y="3857835"/>
            <a:ext cx="2539803" cy="291884"/>
          </a:xfrm>
          <a:prstGeom prst="rect">
            <a:avLst/>
          </a:prstGeom>
        </p:spPr>
        <p:txBody>
          <a:bodyPr lIns="0" tIns="0" rIns="0" bIns="0" rtlCol="0" anchor="t">
            <a:spAutoFit/>
          </a:bodyPr>
          <a:lstStyle/>
          <a:p>
            <a:pPr algn="l">
              <a:lnSpc>
                <a:spcPts val="2208"/>
              </a:lnSpc>
            </a:pPr>
            <a:r>
              <a:rPr lang="en-US" sz="1800">
                <a:solidFill>
                  <a:srgbClr val="FFFFFF"/>
                </a:solidFill>
                <a:latin typeface="Raleway"/>
                <a:ea typeface="Raleway"/>
                <a:cs typeface="Raleway"/>
                <a:sym typeface="Raleway"/>
              </a:rPr>
              <a:t>almadığın için üzüldüm.</a:t>
            </a:r>
          </a:p>
        </p:txBody>
      </p:sp>
      <p:sp>
        <p:nvSpPr>
          <p:cNvPr id="16" name="TextBox 16"/>
          <p:cNvSpPr txBox="1"/>
          <p:nvPr/>
        </p:nvSpPr>
        <p:spPr>
          <a:xfrm>
            <a:off x="3786188" y="20869"/>
            <a:ext cx="4703836" cy="482765"/>
          </a:xfrm>
          <a:prstGeom prst="rect">
            <a:avLst/>
          </a:prstGeom>
        </p:spPr>
        <p:txBody>
          <a:bodyPr lIns="0" tIns="0" rIns="0" bIns="0" rtlCol="0" anchor="t">
            <a:spAutoFit/>
          </a:bodyPr>
          <a:lstStyle/>
          <a:p>
            <a:pPr algn="l">
              <a:lnSpc>
                <a:spcPts val="3843"/>
              </a:lnSpc>
            </a:pPr>
            <a:r>
              <a:rPr lang="en-US" sz="2745" spc="52">
                <a:solidFill>
                  <a:srgbClr val="FFFFFF"/>
                </a:solidFill>
                <a:latin typeface="Raleway Light"/>
                <a:ea typeface="Raleway Light"/>
                <a:cs typeface="Raleway Light"/>
                <a:sym typeface="Raleway Light"/>
              </a:rPr>
              <a:t>Öğrenci Destekleme Yolları</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81530" y="509940"/>
            <a:ext cx="11028931" cy="6046060"/>
          </a:xfrm>
          <a:custGeom>
            <a:avLst/>
            <a:gdLst/>
            <a:ahLst/>
            <a:cxnLst/>
            <a:rect l="l" t="t" r="r" b="b"/>
            <a:pathLst>
              <a:path w="11028931" h="6046060">
                <a:moveTo>
                  <a:pt x="0" y="0"/>
                </a:moveTo>
                <a:lnTo>
                  <a:pt x="11028931" y="0"/>
                </a:lnTo>
                <a:lnTo>
                  <a:pt x="11028931" y="6046060"/>
                </a:lnTo>
                <a:lnTo>
                  <a:pt x="0" y="6046060"/>
                </a:lnTo>
                <a:lnTo>
                  <a:pt x="0" y="0"/>
                </a:lnTo>
                <a:close/>
              </a:path>
            </a:pathLst>
          </a:custGeom>
          <a:blipFill>
            <a:blip r:embed="rId2"/>
            <a:stretch>
              <a:fillRect l="-3555" t="-25164" b="-8199"/>
            </a:stretch>
          </a:blipFill>
        </p:spPr>
      </p:sp>
      <p:grpSp>
        <p:nvGrpSpPr>
          <p:cNvPr id="3" name="Group 3"/>
          <p:cNvGrpSpPr>
            <a:grpSpLocks noChangeAspect="1"/>
          </p:cNvGrpSpPr>
          <p:nvPr/>
        </p:nvGrpSpPr>
        <p:grpSpPr>
          <a:xfrm>
            <a:off x="0" y="2"/>
            <a:ext cx="12192000" cy="577853"/>
            <a:chOff x="0" y="0"/>
            <a:chExt cx="12192000" cy="577850"/>
          </a:xfrm>
        </p:grpSpPr>
        <p:sp>
          <p:nvSpPr>
            <p:cNvPr id="4" name="Freeform 4"/>
            <p:cNvSpPr/>
            <p:nvPr/>
          </p:nvSpPr>
          <p:spPr>
            <a:xfrm>
              <a:off x="0" y="0"/>
              <a:ext cx="12192000" cy="577850"/>
            </a:xfrm>
            <a:custGeom>
              <a:avLst/>
              <a:gdLst/>
              <a:ahLst/>
              <a:cxnLst/>
              <a:rect l="l" t="t" r="r" b="b"/>
              <a:pathLst>
                <a:path w="12192000" h="577850">
                  <a:moveTo>
                    <a:pt x="0" y="0"/>
                  </a:moveTo>
                  <a:lnTo>
                    <a:pt x="12192000" y="0"/>
                  </a:lnTo>
                  <a:lnTo>
                    <a:pt x="12192000" y="577850"/>
                  </a:lnTo>
                  <a:lnTo>
                    <a:pt x="0" y="577850"/>
                  </a:lnTo>
                  <a:close/>
                </a:path>
              </a:pathLst>
            </a:custGeom>
            <a:solidFill>
              <a:srgbClr val="7FCCBE"/>
            </a:solidFill>
          </p:spPr>
        </p:sp>
      </p:grpSp>
      <p:sp>
        <p:nvSpPr>
          <p:cNvPr id="5" name="TextBox 5"/>
          <p:cNvSpPr txBox="1"/>
          <p:nvPr/>
        </p:nvSpPr>
        <p:spPr>
          <a:xfrm>
            <a:off x="1883969" y="3077489"/>
            <a:ext cx="2013423" cy="751637"/>
          </a:xfrm>
          <a:prstGeom prst="rect">
            <a:avLst/>
          </a:prstGeom>
        </p:spPr>
        <p:txBody>
          <a:bodyPr lIns="0" tIns="0" rIns="0" bIns="0" rtlCol="0" anchor="t">
            <a:spAutoFit/>
          </a:bodyPr>
          <a:lstStyle/>
          <a:p>
            <a:pPr algn="l">
              <a:lnSpc>
                <a:spcPts val="2904"/>
              </a:lnSpc>
            </a:pPr>
            <a:r>
              <a:rPr lang="en-US" sz="2400" b="1">
                <a:solidFill>
                  <a:srgbClr val="3B3838"/>
                </a:solidFill>
                <a:latin typeface="Raleway Semi-Bold"/>
                <a:ea typeface="Raleway Semi-Bold"/>
                <a:cs typeface="Raleway Semi-Bold"/>
                <a:sym typeface="Raleway Semi-Bold"/>
              </a:rPr>
              <a:t>Gelişim Bağlamsaldır.</a:t>
            </a:r>
          </a:p>
        </p:txBody>
      </p:sp>
      <p:sp>
        <p:nvSpPr>
          <p:cNvPr id="6" name="TextBox 6"/>
          <p:cNvSpPr txBox="1"/>
          <p:nvPr/>
        </p:nvSpPr>
        <p:spPr>
          <a:xfrm>
            <a:off x="2697375" y="1093241"/>
            <a:ext cx="1251233" cy="751637"/>
          </a:xfrm>
          <a:prstGeom prst="rect">
            <a:avLst/>
          </a:prstGeom>
        </p:spPr>
        <p:txBody>
          <a:bodyPr lIns="0" tIns="0" rIns="0" bIns="0" rtlCol="0" anchor="t">
            <a:spAutoFit/>
          </a:bodyPr>
          <a:lstStyle/>
          <a:p>
            <a:pPr algn="l">
              <a:lnSpc>
                <a:spcPts val="2904"/>
              </a:lnSpc>
            </a:pPr>
            <a:r>
              <a:rPr lang="en-US" sz="2400" b="1">
                <a:solidFill>
                  <a:srgbClr val="3B3838"/>
                </a:solidFill>
                <a:latin typeface="Raleway Semi-Bold"/>
                <a:ea typeface="Raleway Semi-Bold"/>
                <a:cs typeface="Raleway Semi-Bold"/>
                <a:sym typeface="Raleway Semi-Bold"/>
              </a:rPr>
              <a:t>Gelişim Esnektir.</a:t>
            </a:r>
          </a:p>
        </p:txBody>
      </p:sp>
      <p:sp>
        <p:nvSpPr>
          <p:cNvPr id="7" name="TextBox 7"/>
          <p:cNvSpPr txBox="1"/>
          <p:nvPr/>
        </p:nvSpPr>
        <p:spPr>
          <a:xfrm>
            <a:off x="2505570" y="4991633"/>
            <a:ext cx="1814293" cy="751637"/>
          </a:xfrm>
          <a:prstGeom prst="rect">
            <a:avLst/>
          </a:prstGeom>
        </p:spPr>
        <p:txBody>
          <a:bodyPr lIns="0" tIns="0" rIns="0" bIns="0" rtlCol="0" anchor="t">
            <a:spAutoFit/>
          </a:bodyPr>
          <a:lstStyle/>
          <a:p>
            <a:pPr algn="l">
              <a:lnSpc>
                <a:spcPts val="2904"/>
              </a:lnSpc>
            </a:pPr>
            <a:r>
              <a:rPr lang="en-US" sz="2400" b="1">
                <a:solidFill>
                  <a:srgbClr val="3B3838"/>
                </a:solidFill>
                <a:latin typeface="Raleway Semi-Bold"/>
                <a:ea typeface="Raleway Semi-Bold"/>
                <a:cs typeface="Raleway Semi-Bold"/>
                <a:sym typeface="Raleway Semi-Bold"/>
              </a:rPr>
              <a:t>Gelişim Çok Disiplinlidir.</a:t>
            </a:r>
          </a:p>
        </p:txBody>
      </p:sp>
      <p:sp>
        <p:nvSpPr>
          <p:cNvPr id="8" name="TextBox 8"/>
          <p:cNvSpPr txBox="1"/>
          <p:nvPr/>
        </p:nvSpPr>
        <p:spPr>
          <a:xfrm>
            <a:off x="8788756" y="1049426"/>
            <a:ext cx="1431236" cy="969188"/>
          </a:xfrm>
          <a:prstGeom prst="rect">
            <a:avLst/>
          </a:prstGeom>
        </p:spPr>
        <p:txBody>
          <a:bodyPr lIns="0" tIns="0" rIns="0" bIns="0" rtlCol="0" anchor="t">
            <a:spAutoFit/>
          </a:bodyPr>
          <a:lstStyle/>
          <a:p>
            <a:pPr algn="l">
              <a:lnSpc>
                <a:spcPts val="2496"/>
              </a:lnSpc>
            </a:pPr>
            <a:r>
              <a:rPr lang="en-US" sz="2400" b="1">
                <a:solidFill>
                  <a:srgbClr val="3B3838"/>
                </a:solidFill>
                <a:latin typeface="Raleway Semi-Bold"/>
                <a:ea typeface="Raleway Semi-Bold"/>
                <a:cs typeface="Raleway Semi-Bold"/>
                <a:sym typeface="Raleway Semi-Bold"/>
              </a:rPr>
              <a:t>Gelişim Çok Yönlüdür.</a:t>
            </a:r>
          </a:p>
        </p:txBody>
      </p:sp>
      <p:sp>
        <p:nvSpPr>
          <p:cNvPr id="9" name="TextBox 9"/>
          <p:cNvSpPr txBox="1"/>
          <p:nvPr/>
        </p:nvSpPr>
        <p:spPr>
          <a:xfrm>
            <a:off x="8489194" y="4991633"/>
            <a:ext cx="1814293" cy="751637"/>
          </a:xfrm>
          <a:prstGeom prst="rect">
            <a:avLst/>
          </a:prstGeom>
        </p:spPr>
        <p:txBody>
          <a:bodyPr lIns="0" tIns="0" rIns="0" bIns="0" rtlCol="0" anchor="t">
            <a:spAutoFit/>
          </a:bodyPr>
          <a:lstStyle/>
          <a:p>
            <a:pPr algn="l">
              <a:lnSpc>
                <a:spcPts val="2904"/>
              </a:lnSpc>
            </a:pPr>
            <a:r>
              <a:rPr lang="en-US" sz="2400" b="1">
                <a:solidFill>
                  <a:srgbClr val="3B3838"/>
                </a:solidFill>
                <a:latin typeface="Raleway Semi-Bold"/>
                <a:ea typeface="Raleway Semi-Bold"/>
                <a:cs typeface="Raleway Semi-Bold"/>
                <a:sym typeface="Raleway Semi-Bold"/>
              </a:rPr>
              <a:t>Gelişim Çok Boyutludur.</a:t>
            </a:r>
          </a:p>
        </p:txBody>
      </p:sp>
      <p:sp>
        <p:nvSpPr>
          <p:cNvPr id="10" name="TextBox 10"/>
          <p:cNvSpPr txBox="1"/>
          <p:nvPr/>
        </p:nvSpPr>
        <p:spPr>
          <a:xfrm>
            <a:off x="9187015" y="2939186"/>
            <a:ext cx="1327433" cy="969188"/>
          </a:xfrm>
          <a:prstGeom prst="rect">
            <a:avLst/>
          </a:prstGeom>
        </p:spPr>
        <p:txBody>
          <a:bodyPr lIns="0" tIns="0" rIns="0" bIns="0" rtlCol="0" anchor="t">
            <a:spAutoFit/>
          </a:bodyPr>
          <a:lstStyle/>
          <a:p>
            <a:pPr algn="l">
              <a:lnSpc>
                <a:spcPts val="2496"/>
              </a:lnSpc>
            </a:pPr>
            <a:r>
              <a:rPr lang="en-US" sz="2400" b="1">
                <a:solidFill>
                  <a:srgbClr val="3B3838"/>
                </a:solidFill>
                <a:latin typeface="Raleway Semi-Bold"/>
                <a:ea typeface="Raleway Semi-Bold"/>
                <a:cs typeface="Raleway Semi-Bold"/>
                <a:sym typeface="Raleway Semi-Bold"/>
              </a:rPr>
              <a:t>Gelişim Yaşam Boyudur.</a:t>
            </a:r>
          </a:p>
        </p:txBody>
      </p:sp>
      <p:sp>
        <p:nvSpPr>
          <p:cNvPr id="11" name="TextBox 11"/>
          <p:cNvSpPr txBox="1"/>
          <p:nvPr/>
        </p:nvSpPr>
        <p:spPr>
          <a:xfrm>
            <a:off x="5062938" y="2901706"/>
            <a:ext cx="1845297" cy="313515"/>
          </a:xfrm>
          <a:prstGeom prst="rect">
            <a:avLst/>
          </a:prstGeom>
        </p:spPr>
        <p:txBody>
          <a:bodyPr lIns="0" tIns="0" rIns="0" bIns="0" rtlCol="0" anchor="t">
            <a:spAutoFit/>
          </a:bodyPr>
          <a:lstStyle/>
          <a:p>
            <a:pPr algn="l">
              <a:lnSpc>
                <a:spcPts val="2399"/>
              </a:lnSpc>
            </a:pPr>
            <a:r>
              <a:rPr lang="en-US" sz="1960" spc="-23">
                <a:solidFill>
                  <a:srgbClr val="000000"/>
                </a:solidFill>
                <a:latin typeface="Open Sans"/>
                <a:ea typeface="Open Sans"/>
                <a:cs typeface="Open Sans"/>
                <a:sym typeface="Open Sans"/>
              </a:rPr>
              <a:t>YAŞAM BOYU</a:t>
            </a:r>
          </a:p>
        </p:txBody>
      </p:sp>
      <p:sp>
        <p:nvSpPr>
          <p:cNvPr id="12" name="TextBox 12"/>
          <p:cNvSpPr txBox="1"/>
          <p:nvPr/>
        </p:nvSpPr>
        <p:spPr>
          <a:xfrm>
            <a:off x="5270516" y="3206506"/>
            <a:ext cx="1503883" cy="618315"/>
          </a:xfrm>
          <a:prstGeom prst="rect">
            <a:avLst/>
          </a:prstGeom>
        </p:spPr>
        <p:txBody>
          <a:bodyPr lIns="0" tIns="0" rIns="0" bIns="0" rtlCol="0" anchor="t">
            <a:spAutoFit/>
          </a:bodyPr>
          <a:lstStyle/>
          <a:p>
            <a:pPr algn="ctr">
              <a:lnSpc>
                <a:spcPts val="2399"/>
              </a:lnSpc>
            </a:pPr>
            <a:r>
              <a:rPr lang="en-US" sz="1960" spc="17">
                <a:solidFill>
                  <a:srgbClr val="000000"/>
                </a:solidFill>
                <a:latin typeface="Open Sans"/>
                <a:ea typeface="Open Sans"/>
                <a:cs typeface="Open Sans"/>
                <a:sym typeface="Open Sans"/>
              </a:rPr>
              <a:t>GELİŞİMİN TEMEL </a:t>
            </a:r>
          </a:p>
        </p:txBody>
      </p:sp>
      <p:sp>
        <p:nvSpPr>
          <p:cNvPr id="13" name="TextBox 13"/>
          <p:cNvSpPr txBox="1"/>
          <p:nvPr/>
        </p:nvSpPr>
        <p:spPr>
          <a:xfrm>
            <a:off x="5358594" y="3816106"/>
            <a:ext cx="1241384" cy="313515"/>
          </a:xfrm>
          <a:prstGeom prst="rect">
            <a:avLst/>
          </a:prstGeom>
        </p:spPr>
        <p:txBody>
          <a:bodyPr lIns="0" tIns="0" rIns="0" bIns="0" rtlCol="0" anchor="t">
            <a:spAutoFit/>
          </a:bodyPr>
          <a:lstStyle/>
          <a:p>
            <a:pPr algn="l">
              <a:lnSpc>
                <a:spcPts val="2399"/>
              </a:lnSpc>
            </a:pPr>
            <a:r>
              <a:rPr lang="en-US" sz="1960" spc="13">
                <a:solidFill>
                  <a:srgbClr val="000000"/>
                </a:solidFill>
                <a:latin typeface="Open Sans"/>
                <a:ea typeface="Open Sans"/>
                <a:cs typeface="Open Sans"/>
                <a:sym typeface="Open Sans"/>
              </a:rPr>
              <a:t>İLKELERİ</a:t>
            </a:r>
          </a:p>
        </p:txBody>
      </p:sp>
      <p:sp>
        <p:nvSpPr>
          <p:cNvPr id="14" name="TextBox 14"/>
          <p:cNvSpPr txBox="1"/>
          <p:nvPr/>
        </p:nvSpPr>
        <p:spPr>
          <a:xfrm>
            <a:off x="9844240" y="6387332"/>
            <a:ext cx="1795844" cy="240782"/>
          </a:xfrm>
          <a:prstGeom prst="rect">
            <a:avLst/>
          </a:prstGeom>
        </p:spPr>
        <p:txBody>
          <a:bodyPr lIns="0" tIns="0" rIns="0" bIns="0" rtlCol="0" anchor="t">
            <a:spAutoFit/>
          </a:bodyPr>
          <a:lstStyle/>
          <a:p>
            <a:pPr algn="l">
              <a:lnSpc>
                <a:spcPts val="1959"/>
              </a:lnSpc>
            </a:pPr>
            <a:r>
              <a:rPr lang="en-US" sz="1399">
                <a:solidFill>
                  <a:srgbClr val="000000"/>
                </a:solidFill>
                <a:latin typeface="Raleway"/>
                <a:ea typeface="Raleway"/>
                <a:cs typeface="Raleway"/>
                <a:sym typeface="Raleway"/>
              </a:rPr>
              <a:t>(Santrock, 2009; 2011)</a:t>
            </a:r>
          </a:p>
        </p:txBody>
      </p:sp>
      <p:sp>
        <p:nvSpPr>
          <p:cNvPr id="15" name="TextBox 15"/>
          <p:cNvSpPr txBox="1"/>
          <p:nvPr/>
        </p:nvSpPr>
        <p:spPr>
          <a:xfrm>
            <a:off x="3694109" y="20869"/>
            <a:ext cx="4893783" cy="482765"/>
          </a:xfrm>
          <a:prstGeom prst="rect">
            <a:avLst/>
          </a:prstGeom>
        </p:spPr>
        <p:txBody>
          <a:bodyPr lIns="0" tIns="0" rIns="0" bIns="0" rtlCol="0" anchor="t">
            <a:spAutoFit/>
          </a:bodyPr>
          <a:lstStyle/>
          <a:p>
            <a:pPr algn="l">
              <a:lnSpc>
                <a:spcPts val="3843"/>
              </a:lnSpc>
            </a:pPr>
            <a:r>
              <a:rPr lang="en-US" sz="2745" spc="49">
                <a:solidFill>
                  <a:srgbClr val="FFFFFF"/>
                </a:solidFill>
                <a:latin typeface="Raleway Light"/>
                <a:ea typeface="Raleway Light"/>
                <a:cs typeface="Raleway Light"/>
                <a:sym typeface="Raleway Light"/>
              </a:rPr>
              <a:t>Yaşam Boyu Gelişim Alanları</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901707" y="1292771"/>
            <a:ext cx="7716698" cy="5565229"/>
          </a:xfrm>
          <a:custGeom>
            <a:avLst/>
            <a:gdLst/>
            <a:ahLst/>
            <a:cxnLst/>
            <a:rect l="l" t="t" r="r" b="b"/>
            <a:pathLst>
              <a:path w="7716698" h="5565229">
                <a:moveTo>
                  <a:pt x="0" y="0"/>
                </a:moveTo>
                <a:lnTo>
                  <a:pt x="7716697" y="0"/>
                </a:lnTo>
                <a:lnTo>
                  <a:pt x="7716697" y="5565229"/>
                </a:lnTo>
                <a:lnTo>
                  <a:pt x="0" y="556522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460858" y="503825"/>
            <a:ext cx="2852928" cy="4290393"/>
          </a:xfrm>
          <a:custGeom>
            <a:avLst/>
            <a:gdLst/>
            <a:ahLst/>
            <a:cxnLst/>
            <a:rect l="l" t="t" r="r" b="b"/>
            <a:pathLst>
              <a:path w="2852928" h="4290393">
                <a:moveTo>
                  <a:pt x="0" y="0"/>
                </a:moveTo>
                <a:lnTo>
                  <a:pt x="2852928" y="0"/>
                </a:lnTo>
                <a:lnTo>
                  <a:pt x="2852928" y="4290393"/>
                </a:lnTo>
                <a:lnTo>
                  <a:pt x="0" y="4290393"/>
                </a:lnTo>
                <a:lnTo>
                  <a:pt x="0" y="0"/>
                </a:lnTo>
                <a:close/>
              </a:path>
            </a:pathLst>
          </a:custGeom>
          <a:blipFill>
            <a:blip r:embed="rId4"/>
            <a:stretch>
              <a:fillRect l="-112732" r="-232603"/>
            </a:stretch>
          </a:blipFill>
        </p:spPr>
      </p:sp>
      <p:sp>
        <p:nvSpPr>
          <p:cNvPr id="4" name="Freeform 4"/>
          <p:cNvSpPr/>
          <p:nvPr/>
        </p:nvSpPr>
        <p:spPr>
          <a:xfrm>
            <a:off x="859536" y="1456944"/>
            <a:ext cx="621792" cy="515112"/>
          </a:xfrm>
          <a:custGeom>
            <a:avLst/>
            <a:gdLst/>
            <a:ahLst/>
            <a:cxnLst/>
            <a:rect l="l" t="t" r="r" b="b"/>
            <a:pathLst>
              <a:path w="621792" h="515112">
                <a:moveTo>
                  <a:pt x="0" y="0"/>
                </a:moveTo>
                <a:lnTo>
                  <a:pt x="621792" y="0"/>
                </a:lnTo>
                <a:lnTo>
                  <a:pt x="621792" y="515112"/>
                </a:lnTo>
                <a:lnTo>
                  <a:pt x="0" y="515112"/>
                </a:lnTo>
                <a:lnTo>
                  <a:pt x="0" y="0"/>
                </a:lnTo>
                <a:close/>
              </a:path>
            </a:pathLst>
          </a:custGeom>
          <a:blipFill>
            <a:blip r:embed="rId5"/>
            <a:stretch>
              <a:fillRect/>
            </a:stretch>
          </a:blipFill>
        </p:spPr>
      </p:sp>
      <p:sp>
        <p:nvSpPr>
          <p:cNvPr id="5" name="Freeform 5"/>
          <p:cNvSpPr/>
          <p:nvPr/>
        </p:nvSpPr>
        <p:spPr>
          <a:xfrm>
            <a:off x="257327" y="3401482"/>
            <a:ext cx="3644379" cy="3456518"/>
          </a:xfrm>
          <a:custGeom>
            <a:avLst/>
            <a:gdLst/>
            <a:ahLst/>
            <a:cxnLst/>
            <a:rect l="l" t="t" r="r" b="b"/>
            <a:pathLst>
              <a:path w="3644379" h="3456518">
                <a:moveTo>
                  <a:pt x="0" y="0"/>
                </a:moveTo>
                <a:lnTo>
                  <a:pt x="3644380" y="0"/>
                </a:lnTo>
                <a:lnTo>
                  <a:pt x="3644380" y="3456518"/>
                </a:lnTo>
                <a:lnTo>
                  <a:pt x="0" y="3456518"/>
                </a:lnTo>
                <a:lnTo>
                  <a:pt x="0" y="0"/>
                </a:lnTo>
                <a:close/>
              </a:path>
            </a:pathLst>
          </a:custGeom>
          <a:blipFill>
            <a:blip r:embed="rId6"/>
            <a:stretch>
              <a:fillRect b="-540"/>
            </a:stretch>
          </a:blipFill>
        </p:spPr>
      </p:sp>
      <p:grpSp>
        <p:nvGrpSpPr>
          <p:cNvPr id="6" name="Group 6"/>
          <p:cNvGrpSpPr>
            <a:grpSpLocks noChangeAspect="1"/>
          </p:cNvGrpSpPr>
          <p:nvPr/>
        </p:nvGrpSpPr>
        <p:grpSpPr>
          <a:xfrm>
            <a:off x="0" y="2"/>
            <a:ext cx="12192000" cy="577853"/>
            <a:chOff x="0" y="0"/>
            <a:chExt cx="12192000" cy="577850"/>
          </a:xfrm>
        </p:grpSpPr>
        <p:sp>
          <p:nvSpPr>
            <p:cNvPr id="7" name="Freeform 7"/>
            <p:cNvSpPr/>
            <p:nvPr/>
          </p:nvSpPr>
          <p:spPr>
            <a:xfrm>
              <a:off x="0" y="0"/>
              <a:ext cx="12192000" cy="577850"/>
            </a:xfrm>
            <a:custGeom>
              <a:avLst/>
              <a:gdLst/>
              <a:ahLst/>
              <a:cxnLst/>
              <a:rect l="l" t="t" r="r" b="b"/>
              <a:pathLst>
                <a:path w="12192000" h="577850">
                  <a:moveTo>
                    <a:pt x="0" y="0"/>
                  </a:moveTo>
                  <a:lnTo>
                    <a:pt x="12192000" y="0"/>
                  </a:lnTo>
                  <a:lnTo>
                    <a:pt x="12192000" y="577850"/>
                  </a:lnTo>
                  <a:lnTo>
                    <a:pt x="0" y="577850"/>
                  </a:lnTo>
                  <a:close/>
                </a:path>
              </a:pathLst>
            </a:custGeom>
            <a:solidFill>
              <a:srgbClr val="7FCCBE"/>
            </a:solidFill>
          </p:spPr>
        </p:sp>
      </p:grpSp>
      <p:sp>
        <p:nvSpPr>
          <p:cNvPr id="8" name="TextBox 8"/>
          <p:cNvSpPr txBox="1"/>
          <p:nvPr/>
        </p:nvSpPr>
        <p:spPr>
          <a:xfrm>
            <a:off x="4173398" y="2178301"/>
            <a:ext cx="155448" cy="338633"/>
          </a:xfrm>
          <a:prstGeom prst="rect">
            <a:avLst/>
          </a:prstGeom>
        </p:spPr>
        <p:txBody>
          <a:bodyPr lIns="0" tIns="0" rIns="0" bIns="0" rtlCol="0" anchor="t">
            <a:spAutoFit/>
          </a:bodyPr>
          <a:lstStyle/>
          <a:p>
            <a:pPr algn="l">
              <a:lnSpc>
                <a:spcPts val="2799"/>
              </a:lnSpc>
            </a:pPr>
            <a:r>
              <a:rPr lang="en-US" sz="1999">
                <a:solidFill>
                  <a:srgbClr val="000000"/>
                </a:solidFill>
                <a:latin typeface="Courier New OS"/>
                <a:ea typeface="Courier New OS"/>
                <a:cs typeface="Courier New OS"/>
                <a:sym typeface="Courier New OS"/>
              </a:rPr>
              <a:t>o</a:t>
            </a:r>
          </a:p>
        </p:txBody>
      </p:sp>
      <p:sp>
        <p:nvSpPr>
          <p:cNvPr id="9" name="TextBox 9"/>
          <p:cNvSpPr txBox="1"/>
          <p:nvPr/>
        </p:nvSpPr>
        <p:spPr>
          <a:xfrm>
            <a:off x="4173398" y="3397501"/>
            <a:ext cx="155448" cy="338633"/>
          </a:xfrm>
          <a:prstGeom prst="rect">
            <a:avLst/>
          </a:prstGeom>
        </p:spPr>
        <p:txBody>
          <a:bodyPr lIns="0" tIns="0" rIns="0" bIns="0" rtlCol="0" anchor="t">
            <a:spAutoFit/>
          </a:bodyPr>
          <a:lstStyle/>
          <a:p>
            <a:pPr algn="l">
              <a:lnSpc>
                <a:spcPts val="2799"/>
              </a:lnSpc>
            </a:pPr>
            <a:r>
              <a:rPr lang="en-US" sz="1999">
                <a:solidFill>
                  <a:srgbClr val="000000"/>
                </a:solidFill>
                <a:latin typeface="Courier New OS"/>
                <a:ea typeface="Courier New OS"/>
                <a:cs typeface="Courier New OS"/>
                <a:sym typeface="Courier New OS"/>
              </a:rPr>
              <a:t>o</a:t>
            </a:r>
          </a:p>
        </p:txBody>
      </p:sp>
      <p:sp>
        <p:nvSpPr>
          <p:cNvPr id="10" name="TextBox 10"/>
          <p:cNvSpPr txBox="1"/>
          <p:nvPr/>
        </p:nvSpPr>
        <p:spPr>
          <a:xfrm>
            <a:off x="4173398" y="4311901"/>
            <a:ext cx="155448" cy="338633"/>
          </a:xfrm>
          <a:prstGeom prst="rect">
            <a:avLst/>
          </a:prstGeom>
        </p:spPr>
        <p:txBody>
          <a:bodyPr lIns="0" tIns="0" rIns="0" bIns="0" rtlCol="0" anchor="t">
            <a:spAutoFit/>
          </a:bodyPr>
          <a:lstStyle/>
          <a:p>
            <a:pPr algn="l">
              <a:lnSpc>
                <a:spcPts val="2799"/>
              </a:lnSpc>
            </a:pPr>
            <a:r>
              <a:rPr lang="en-US" sz="1999">
                <a:solidFill>
                  <a:srgbClr val="000000"/>
                </a:solidFill>
                <a:latin typeface="Courier New OS"/>
                <a:ea typeface="Courier New OS"/>
                <a:cs typeface="Courier New OS"/>
                <a:sym typeface="Courier New OS"/>
              </a:rPr>
              <a:t>o</a:t>
            </a:r>
          </a:p>
        </p:txBody>
      </p:sp>
      <p:sp>
        <p:nvSpPr>
          <p:cNvPr id="11" name="TextBox 11"/>
          <p:cNvSpPr txBox="1"/>
          <p:nvPr/>
        </p:nvSpPr>
        <p:spPr>
          <a:xfrm>
            <a:off x="4173398" y="5531101"/>
            <a:ext cx="155448" cy="338633"/>
          </a:xfrm>
          <a:prstGeom prst="rect">
            <a:avLst/>
          </a:prstGeom>
        </p:spPr>
        <p:txBody>
          <a:bodyPr lIns="0" tIns="0" rIns="0" bIns="0" rtlCol="0" anchor="t">
            <a:spAutoFit/>
          </a:bodyPr>
          <a:lstStyle/>
          <a:p>
            <a:pPr algn="l">
              <a:lnSpc>
                <a:spcPts val="2799"/>
              </a:lnSpc>
            </a:pPr>
            <a:r>
              <a:rPr lang="en-US" sz="1999">
                <a:solidFill>
                  <a:srgbClr val="000000"/>
                </a:solidFill>
                <a:latin typeface="Courier New OS"/>
                <a:ea typeface="Courier New OS"/>
                <a:cs typeface="Courier New OS"/>
                <a:sym typeface="Courier New OS"/>
              </a:rPr>
              <a:t>o</a:t>
            </a:r>
          </a:p>
        </p:txBody>
      </p:sp>
      <p:sp>
        <p:nvSpPr>
          <p:cNvPr id="12" name="TextBox 12"/>
          <p:cNvSpPr txBox="1"/>
          <p:nvPr/>
        </p:nvSpPr>
        <p:spPr>
          <a:xfrm>
            <a:off x="4516298" y="2084261"/>
            <a:ext cx="6620789" cy="3970277"/>
          </a:xfrm>
          <a:prstGeom prst="rect">
            <a:avLst/>
          </a:prstGeom>
        </p:spPr>
        <p:txBody>
          <a:bodyPr lIns="0" tIns="0" rIns="0" bIns="0" rtlCol="0" anchor="t">
            <a:spAutoFit/>
          </a:bodyPr>
          <a:lstStyle/>
          <a:p>
            <a:pPr algn="l">
              <a:lnSpc>
                <a:spcPts val="2399"/>
              </a:lnSpc>
            </a:pPr>
            <a:r>
              <a:rPr lang="en-US" sz="1999" spc="1">
                <a:solidFill>
                  <a:srgbClr val="000000"/>
                </a:solidFill>
                <a:latin typeface="Raleway"/>
                <a:ea typeface="Raleway"/>
                <a:cs typeface="Raleway"/>
                <a:sym typeface="Raleway"/>
              </a:rPr>
              <a:t>Öğrencilerin okulda öğrendiklerini pekiştirebilmeleri ve yeni becerileri günlük hayatta kullanabilmeleri için ebeveynleriyle birlikte çalışmalarını sağlayın. Öğrencinizin gelişimi için diğer çalışanların varlığının önemli olduğunu okul çalışanlarına anlatın. Diğer öğretmenlerin sınıf içi faaliyetlerde öğrencilerin sosyal duygusal becerilerini geliştirmek için neler yaptığını sorun. Okul çalışanlarının öğrenciniz hakkındaki gözlem ve görüşlerini alın. </a:t>
            </a:r>
          </a:p>
        </p:txBody>
      </p:sp>
      <p:sp>
        <p:nvSpPr>
          <p:cNvPr id="13" name="TextBox 13"/>
          <p:cNvSpPr txBox="1"/>
          <p:nvPr/>
        </p:nvSpPr>
        <p:spPr>
          <a:xfrm>
            <a:off x="977932" y="2382774"/>
            <a:ext cx="2782205" cy="1352550"/>
          </a:xfrm>
          <a:prstGeom prst="rect">
            <a:avLst/>
          </a:prstGeom>
        </p:spPr>
        <p:txBody>
          <a:bodyPr lIns="0" tIns="0" rIns="0" bIns="0" rtlCol="0" anchor="t">
            <a:spAutoFit/>
          </a:bodyPr>
          <a:lstStyle/>
          <a:p>
            <a:pPr algn="just">
              <a:lnSpc>
                <a:spcPts val="3600"/>
              </a:lnSpc>
            </a:pPr>
            <a:r>
              <a:rPr lang="en-US" sz="3000" b="1" spc="32">
                <a:solidFill>
                  <a:srgbClr val="000000"/>
                </a:solidFill>
                <a:latin typeface="IBM Plex Sans Bold"/>
                <a:ea typeface="IBM Plex Sans Bold"/>
                <a:cs typeface="IBM Plex Sans Bold"/>
                <a:sym typeface="IBM Plex Sans Bold"/>
              </a:rPr>
              <a:t>İş Birliği Yapın, Başkalarından Öğrenin</a:t>
            </a:r>
          </a:p>
        </p:txBody>
      </p:sp>
      <p:sp>
        <p:nvSpPr>
          <p:cNvPr id="14" name="TextBox 14"/>
          <p:cNvSpPr txBox="1"/>
          <p:nvPr/>
        </p:nvSpPr>
        <p:spPr>
          <a:xfrm>
            <a:off x="1010136" y="1503759"/>
            <a:ext cx="310401" cy="307638"/>
          </a:xfrm>
          <a:prstGeom prst="rect">
            <a:avLst/>
          </a:prstGeom>
        </p:spPr>
        <p:txBody>
          <a:bodyPr lIns="0" tIns="0" rIns="0" bIns="0" rtlCol="0" anchor="t">
            <a:spAutoFit/>
          </a:bodyPr>
          <a:lstStyle/>
          <a:p>
            <a:pPr algn="l">
              <a:lnSpc>
                <a:spcPts val="2520"/>
              </a:lnSpc>
            </a:pPr>
            <a:r>
              <a:rPr lang="en-US" sz="1800" spc="-21">
                <a:solidFill>
                  <a:srgbClr val="3B3838"/>
                </a:solidFill>
                <a:latin typeface="Open Sans"/>
                <a:ea typeface="Open Sans"/>
                <a:cs typeface="Open Sans"/>
                <a:sym typeface="Open Sans"/>
              </a:rPr>
              <a:t>07</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14709" y="625583"/>
            <a:ext cx="3032503" cy="4295175"/>
          </a:xfrm>
          <a:custGeom>
            <a:avLst/>
            <a:gdLst/>
            <a:ahLst/>
            <a:cxnLst/>
            <a:rect l="l" t="t" r="r" b="b"/>
            <a:pathLst>
              <a:path w="3032503" h="4295175">
                <a:moveTo>
                  <a:pt x="0" y="0"/>
                </a:moveTo>
                <a:lnTo>
                  <a:pt x="3032503" y="0"/>
                </a:lnTo>
                <a:lnTo>
                  <a:pt x="3032503" y="4295175"/>
                </a:lnTo>
                <a:lnTo>
                  <a:pt x="0" y="4295175"/>
                </a:lnTo>
                <a:lnTo>
                  <a:pt x="0" y="0"/>
                </a:lnTo>
                <a:close/>
              </a:path>
            </a:pathLst>
          </a:custGeom>
          <a:blipFill>
            <a:blip r:embed="rId2"/>
            <a:stretch>
              <a:fillRect l="-205574" r="-113853"/>
            </a:stretch>
          </a:blipFill>
        </p:spPr>
      </p:sp>
      <p:sp>
        <p:nvSpPr>
          <p:cNvPr id="3" name="Freeform 3"/>
          <p:cNvSpPr/>
          <p:nvPr/>
        </p:nvSpPr>
        <p:spPr>
          <a:xfrm>
            <a:off x="3901707" y="906008"/>
            <a:ext cx="7716698" cy="5951992"/>
          </a:xfrm>
          <a:custGeom>
            <a:avLst/>
            <a:gdLst/>
            <a:ahLst/>
            <a:cxnLst/>
            <a:rect l="l" t="t" r="r" b="b"/>
            <a:pathLst>
              <a:path w="7716698" h="5951992">
                <a:moveTo>
                  <a:pt x="0" y="0"/>
                </a:moveTo>
                <a:lnTo>
                  <a:pt x="7716697" y="0"/>
                </a:lnTo>
                <a:lnTo>
                  <a:pt x="7716697" y="5951992"/>
                </a:lnTo>
                <a:lnTo>
                  <a:pt x="0" y="595199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859536" y="1575816"/>
            <a:ext cx="624840" cy="512064"/>
          </a:xfrm>
          <a:custGeom>
            <a:avLst/>
            <a:gdLst/>
            <a:ahLst/>
            <a:cxnLst/>
            <a:rect l="l" t="t" r="r" b="b"/>
            <a:pathLst>
              <a:path w="624840" h="512064">
                <a:moveTo>
                  <a:pt x="0" y="0"/>
                </a:moveTo>
                <a:lnTo>
                  <a:pt x="624840" y="0"/>
                </a:lnTo>
                <a:lnTo>
                  <a:pt x="624840" y="512064"/>
                </a:lnTo>
                <a:lnTo>
                  <a:pt x="0" y="512064"/>
                </a:lnTo>
                <a:lnTo>
                  <a:pt x="0" y="0"/>
                </a:lnTo>
                <a:close/>
              </a:path>
            </a:pathLst>
          </a:custGeom>
          <a:blipFill>
            <a:blip r:embed="rId5"/>
            <a:stretch>
              <a:fillRect/>
            </a:stretch>
          </a:blipFill>
        </p:spPr>
      </p:sp>
      <p:sp>
        <p:nvSpPr>
          <p:cNvPr id="5" name="Freeform 5"/>
          <p:cNvSpPr/>
          <p:nvPr/>
        </p:nvSpPr>
        <p:spPr>
          <a:xfrm>
            <a:off x="175479" y="3740153"/>
            <a:ext cx="3816353" cy="3117847"/>
          </a:xfrm>
          <a:custGeom>
            <a:avLst/>
            <a:gdLst/>
            <a:ahLst/>
            <a:cxnLst/>
            <a:rect l="l" t="t" r="r" b="b"/>
            <a:pathLst>
              <a:path w="3816353" h="3117847">
                <a:moveTo>
                  <a:pt x="0" y="0"/>
                </a:moveTo>
                <a:lnTo>
                  <a:pt x="3816353" y="0"/>
                </a:lnTo>
                <a:lnTo>
                  <a:pt x="3816353" y="3117847"/>
                </a:lnTo>
                <a:lnTo>
                  <a:pt x="0" y="3117847"/>
                </a:lnTo>
                <a:lnTo>
                  <a:pt x="0" y="0"/>
                </a:lnTo>
                <a:close/>
              </a:path>
            </a:pathLst>
          </a:custGeom>
          <a:blipFill>
            <a:blip r:embed="rId6"/>
            <a:stretch>
              <a:fillRect/>
            </a:stretch>
          </a:blipFill>
        </p:spPr>
      </p:sp>
      <p:grpSp>
        <p:nvGrpSpPr>
          <p:cNvPr id="6" name="Group 6"/>
          <p:cNvGrpSpPr>
            <a:grpSpLocks noChangeAspect="1"/>
          </p:cNvGrpSpPr>
          <p:nvPr/>
        </p:nvGrpSpPr>
        <p:grpSpPr>
          <a:xfrm>
            <a:off x="0" y="2"/>
            <a:ext cx="12192000" cy="577853"/>
            <a:chOff x="0" y="0"/>
            <a:chExt cx="12192000" cy="577850"/>
          </a:xfrm>
        </p:grpSpPr>
        <p:sp>
          <p:nvSpPr>
            <p:cNvPr id="7" name="Freeform 7"/>
            <p:cNvSpPr/>
            <p:nvPr/>
          </p:nvSpPr>
          <p:spPr>
            <a:xfrm>
              <a:off x="0" y="0"/>
              <a:ext cx="12192000" cy="577850"/>
            </a:xfrm>
            <a:custGeom>
              <a:avLst/>
              <a:gdLst/>
              <a:ahLst/>
              <a:cxnLst/>
              <a:rect l="l" t="t" r="r" b="b"/>
              <a:pathLst>
                <a:path w="12192000" h="577850">
                  <a:moveTo>
                    <a:pt x="0" y="0"/>
                  </a:moveTo>
                  <a:lnTo>
                    <a:pt x="12192000" y="0"/>
                  </a:lnTo>
                  <a:lnTo>
                    <a:pt x="12192000" y="577850"/>
                  </a:lnTo>
                  <a:lnTo>
                    <a:pt x="0" y="577850"/>
                  </a:lnTo>
                  <a:close/>
                </a:path>
              </a:pathLst>
            </a:custGeom>
            <a:solidFill>
              <a:srgbClr val="7FCCBE"/>
            </a:solidFill>
          </p:spPr>
        </p:sp>
      </p:grpSp>
      <p:sp>
        <p:nvSpPr>
          <p:cNvPr id="8" name="TextBox 8"/>
          <p:cNvSpPr txBox="1"/>
          <p:nvPr/>
        </p:nvSpPr>
        <p:spPr>
          <a:xfrm>
            <a:off x="4173398" y="1559557"/>
            <a:ext cx="155448" cy="338633"/>
          </a:xfrm>
          <a:prstGeom prst="rect">
            <a:avLst/>
          </a:prstGeom>
        </p:spPr>
        <p:txBody>
          <a:bodyPr lIns="0" tIns="0" rIns="0" bIns="0" rtlCol="0" anchor="t">
            <a:spAutoFit/>
          </a:bodyPr>
          <a:lstStyle/>
          <a:p>
            <a:pPr algn="l">
              <a:lnSpc>
                <a:spcPts val="2799"/>
              </a:lnSpc>
            </a:pPr>
            <a:r>
              <a:rPr lang="en-US" sz="1999">
                <a:solidFill>
                  <a:srgbClr val="000000"/>
                </a:solidFill>
                <a:latin typeface="Courier New OS"/>
                <a:ea typeface="Courier New OS"/>
                <a:cs typeface="Courier New OS"/>
                <a:sym typeface="Courier New OS"/>
              </a:rPr>
              <a:t>o</a:t>
            </a:r>
          </a:p>
        </p:txBody>
      </p:sp>
      <p:sp>
        <p:nvSpPr>
          <p:cNvPr id="9" name="TextBox 9"/>
          <p:cNvSpPr txBox="1"/>
          <p:nvPr/>
        </p:nvSpPr>
        <p:spPr>
          <a:xfrm>
            <a:off x="4173398" y="2486149"/>
            <a:ext cx="155448" cy="338633"/>
          </a:xfrm>
          <a:prstGeom prst="rect">
            <a:avLst/>
          </a:prstGeom>
        </p:spPr>
        <p:txBody>
          <a:bodyPr lIns="0" tIns="0" rIns="0" bIns="0" rtlCol="0" anchor="t">
            <a:spAutoFit/>
          </a:bodyPr>
          <a:lstStyle/>
          <a:p>
            <a:pPr algn="l">
              <a:lnSpc>
                <a:spcPts val="2799"/>
              </a:lnSpc>
            </a:pPr>
            <a:r>
              <a:rPr lang="en-US" sz="1999">
                <a:solidFill>
                  <a:srgbClr val="000000"/>
                </a:solidFill>
                <a:latin typeface="Courier New OS"/>
                <a:ea typeface="Courier New OS"/>
                <a:cs typeface="Courier New OS"/>
                <a:sym typeface="Courier New OS"/>
              </a:rPr>
              <a:t>o</a:t>
            </a:r>
          </a:p>
        </p:txBody>
      </p:sp>
      <p:sp>
        <p:nvSpPr>
          <p:cNvPr id="10" name="TextBox 10"/>
          <p:cNvSpPr txBox="1"/>
          <p:nvPr/>
        </p:nvSpPr>
        <p:spPr>
          <a:xfrm>
            <a:off x="4173398" y="3412741"/>
            <a:ext cx="155448" cy="338633"/>
          </a:xfrm>
          <a:prstGeom prst="rect">
            <a:avLst/>
          </a:prstGeom>
        </p:spPr>
        <p:txBody>
          <a:bodyPr lIns="0" tIns="0" rIns="0" bIns="0" rtlCol="0" anchor="t">
            <a:spAutoFit/>
          </a:bodyPr>
          <a:lstStyle/>
          <a:p>
            <a:pPr algn="l">
              <a:lnSpc>
                <a:spcPts val="2799"/>
              </a:lnSpc>
            </a:pPr>
            <a:r>
              <a:rPr lang="en-US" sz="1999">
                <a:solidFill>
                  <a:srgbClr val="000000"/>
                </a:solidFill>
                <a:latin typeface="Courier New OS"/>
                <a:ea typeface="Courier New OS"/>
                <a:cs typeface="Courier New OS"/>
                <a:sym typeface="Courier New OS"/>
              </a:rPr>
              <a:t>o</a:t>
            </a:r>
          </a:p>
        </p:txBody>
      </p:sp>
      <p:sp>
        <p:nvSpPr>
          <p:cNvPr id="11" name="TextBox 11"/>
          <p:cNvSpPr txBox="1"/>
          <p:nvPr/>
        </p:nvSpPr>
        <p:spPr>
          <a:xfrm>
            <a:off x="4173398" y="4339333"/>
            <a:ext cx="155448" cy="338633"/>
          </a:xfrm>
          <a:prstGeom prst="rect">
            <a:avLst/>
          </a:prstGeom>
        </p:spPr>
        <p:txBody>
          <a:bodyPr lIns="0" tIns="0" rIns="0" bIns="0" rtlCol="0" anchor="t">
            <a:spAutoFit/>
          </a:bodyPr>
          <a:lstStyle/>
          <a:p>
            <a:pPr algn="l">
              <a:lnSpc>
                <a:spcPts val="2799"/>
              </a:lnSpc>
            </a:pPr>
            <a:r>
              <a:rPr lang="en-US" sz="1999">
                <a:solidFill>
                  <a:srgbClr val="000000"/>
                </a:solidFill>
                <a:latin typeface="Courier New OS"/>
                <a:ea typeface="Courier New OS"/>
                <a:cs typeface="Courier New OS"/>
                <a:sym typeface="Courier New OS"/>
              </a:rPr>
              <a:t>o</a:t>
            </a:r>
          </a:p>
        </p:txBody>
      </p:sp>
      <p:sp>
        <p:nvSpPr>
          <p:cNvPr id="12" name="TextBox 12"/>
          <p:cNvSpPr txBox="1"/>
          <p:nvPr/>
        </p:nvSpPr>
        <p:spPr>
          <a:xfrm>
            <a:off x="4173398" y="5265925"/>
            <a:ext cx="155448" cy="338633"/>
          </a:xfrm>
          <a:prstGeom prst="rect">
            <a:avLst/>
          </a:prstGeom>
        </p:spPr>
        <p:txBody>
          <a:bodyPr lIns="0" tIns="0" rIns="0" bIns="0" rtlCol="0" anchor="t">
            <a:spAutoFit/>
          </a:bodyPr>
          <a:lstStyle/>
          <a:p>
            <a:pPr algn="l">
              <a:lnSpc>
                <a:spcPts val="2799"/>
              </a:lnSpc>
            </a:pPr>
            <a:r>
              <a:rPr lang="en-US" sz="1999">
                <a:solidFill>
                  <a:srgbClr val="000000"/>
                </a:solidFill>
                <a:latin typeface="Courier New OS"/>
                <a:ea typeface="Courier New OS"/>
                <a:cs typeface="Courier New OS"/>
                <a:sym typeface="Courier New OS"/>
              </a:rPr>
              <a:t>o</a:t>
            </a:r>
          </a:p>
        </p:txBody>
      </p:sp>
      <p:sp>
        <p:nvSpPr>
          <p:cNvPr id="13" name="TextBox 13"/>
          <p:cNvSpPr txBox="1"/>
          <p:nvPr/>
        </p:nvSpPr>
        <p:spPr>
          <a:xfrm>
            <a:off x="4516298" y="1465517"/>
            <a:ext cx="6805403" cy="4933445"/>
          </a:xfrm>
          <a:prstGeom prst="rect">
            <a:avLst/>
          </a:prstGeom>
        </p:spPr>
        <p:txBody>
          <a:bodyPr lIns="0" tIns="0" rIns="0" bIns="0" rtlCol="0" anchor="t">
            <a:spAutoFit/>
          </a:bodyPr>
          <a:lstStyle/>
          <a:p>
            <a:pPr algn="l">
              <a:lnSpc>
                <a:spcPts val="2399"/>
              </a:lnSpc>
            </a:pPr>
            <a:r>
              <a:rPr lang="en-US" sz="1999" spc="1">
                <a:solidFill>
                  <a:srgbClr val="000000"/>
                </a:solidFill>
                <a:latin typeface="Raleway"/>
                <a:ea typeface="Raleway"/>
                <a:cs typeface="Raleway"/>
                <a:sym typeface="Raleway"/>
              </a:rPr>
              <a:t>Sosyal duygusal becerilerle ilgili yazılan kitapları ve hik</a:t>
            </a:r>
            <a:r>
              <a:rPr lang="en-US" sz="1999" spc="1">
                <a:solidFill>
                  <a:srgbClr val="181717"/>
                </a:solidFill>
                <a:latin typeface="Raleway"/>
                <a:ea typeface="Raleway"/>
                <a:cs typeface="Raleway"/>
                <a:sym typeface="Raleway"/>
              </a:rPr>
              <a:t>â</a:t>
            </a:r>
            <a:r>
              <a:rPr lang="en-US" sz="1999" spc="1">
                <a:solidFill>
                  <a:srgbClr val="000000"/>
                </a:solidFill>
                <a:latin typeface="Raleway"/>
                <a:ea typeface="Raleway"/>
                <a:cs typeface="Raleway"/>
                <a:sym typeface="Raleway"/>
              </a:rPr>
              <a:t>yeleri araştırın. </a:t>
            </a:r>
          </a:p>
          <a:p>
            <a:pPr algn="l">
              <a:lnSpc>
                <a:spcPts val="4999"/>
              </a:lnSpc>
            </a:pPr>
            <a:r>
              <a:rPr lang="en-US" sz="1999">
                <a:solidFill>
                  <a:srgbClr val="000000"/>
                </a:solidFill>
                <a:latin typeface="Raleway"/>
                <a:ea typeface="Raleway"/>
                <a:cs typeface="Raleway"/>
                <a:sym typeface="Raleway"/>
              </a:rPr>
              <a:t>Kitapların ve hik</a:t>
            </a:r>
            <a:r>
              <a:rPr lang="en-US" sz="1999">
                <a:solidFill>
                  <a:srgbClr val="181717"/>
                </a:solidFill>
                <a:latin typeface="Raleway"/>
                <a:ea typeface="Raleway"/>
                <a:cs typeface="Raleway"/>
                <a:sym typeface="Raleway"/>
              </a:rPr>
              <a:t>â</a:t>
            </a:r>
            <a:r>
              <a:rPr lang="en-US" sz="1999">
                <a:solidFill>
                  <a:srgbClr val="000000"/>
                </a:solidFill>
                <a:latin typeface="Raleway"/>
                <a:ea typeface="Raleway"/>
                <a:cs typeface="Raleway"/>
                <a:sym typeface="Raleway"/>
              </a:rPr>
              <a:t>yelerin öğrencilerin gelişim düzeyine </a:t>
            </a:r>
          </a:p>
          <a:p>
            <a:pPr algn="l">
              <a:lnSpc>
                <a:spcPts val="999"/>
              </a:lnSpc>
            </a:pPr>
            <a:r>
              <a:rPr lang="en-US" sz="1999">
                <a:solidFill>
                  <a:srgbClr val="000000"/>
                </a:solidFill>
                <a:latin typeface="Raleway"/>
                <a:ea typeface="Raleway"/>
                <a:cs typeface="Raleway"/>
                <a:sym typeface="Raleway"/>
              </a:rPr>
              <a:t>uygunluğunu değerlendirin.</a:t>
            </a:r>
            <a:r>
              <a:rPr lang="en-US" sz="1999" b="1">
                <a:solidFill>
                  <a:srgbClr val="000000"/>
                </a:solidFill>
                <a:latin typeface="Raleway Bold"/>
                <a:ea typeface="Raleway Bold"/>
                <a:cs typeface="Raleway Bold"/>
                <a:sym typeface="Raleway Bold"/>
              </a:rPr>
              <a:t> </a:t>
            </a:r>
          </a:p>
          <a:p>
            <a:pPr algn="l">
              <a:lnSpc>
                <a:spcPts val="4999"/>
              </a:lnSpc>
            </a:pPr>
            <a:r>
              <a:rPr lang="en-US" sz="1999" spc="1">
                <a:solidFill>
                  <a:srgbClr val="000000"/>
                </a:solidFill>
                <a:latin typeface="Raleway"/>
                <a:ea typeface="Raleway"/>
                <a:cs typeface="Raleway"/>
                <a:sym typeface="Raleway"/>
              </a:rPr>
              <a:t>Okul ve sınıf içi faaliyetlerde kitaplardan ve hik</a:t>
            </a:r>
            <a:r>
              <a:rPr lang="en-US" sz="1999" spc="1">
                <a:solidFill>
                  <a:srgbClr val="181717"/>
                </a:solidFill>
                <a:latin typeface="Raleway"/>
                <a:ea typeface="Raleway"/>
                <a:cs typeface="Raleway"/>
                <a:sym typeface="Raleway"/>
              </a:rPr>
              <a:t>â</a:t>
            </a:r>
            <a:r>
              <a:rPr lang="en-US" sz="1999" spc="1">
                <a:solidFill>
                  <a:srgbClr val="000000"/>
                </a:solidFill>
                <a:latin typeface="Raleway"/>
                <a:ea typeface="Raleway"/>
                <a:cs typeface="Raleway"/>
                <a:sym typeface="Raleway"/>
              </a:rPr>
              <a:t>yelerden </a:t>
            </a:r>
          </a:p>
          <a:p>
            <a:pPr algn="l">
              <a:lnSpc>
                <a:spcPts val="999"/>
              </a:lnSpc>
            </a:pPr>
            <a:r>
              <a:rPr lang="en-US" sz="1999">
                <a:solidFill>
                  <a:srgbClr val="000000"/>
                </a:solidFill>
                <a:latin typeface="Raleway"/>
                <a:ea typeface="Raleway"/>
                <a:cs typeface="Raleway"/>
                <a:sym typeface="Raleway"/>
              </a:rPr>
              <a:t>örnek olaylar okuyun.</a:t>
            </a:r>
          </a:p>
          <a:p>
            <a:pPr algn="l">
              <a:lnSpc>
                <a:spcPts val="4999"/>
              </a:lnSpc>
            </a:pPr>
            <a:r>
              <a:rPr lang="en-US" sz="1999">
                <a:solidFill>
                  <a:srgbClr val="000000"/>
                </a:solidFill>
                <a:latin typeface="Raleway"/>
                <a:ea typeface="Raleway"/>
                <a:cs typeface="Raleway"/>
                <a:sym typeface="Raleway"/>
              </a:rPr>
              <a:t>Öğrencilerin serbest zamanlarında sosyal duygusal </a:t>
            </a:r>
          </a:p>
          <a:p>
            <a:pPr algn="l">
              <a:lnSpc>
                <a:spcPts val="999"/>
              </a:lnSpc>
            </a:pPr>
            <a:r>
              <a:rPr lang="en-US" sz="1999">
                <a:solidFill>
                  <a:srgbClr val="000000"/>
                </a:solidFill>
                <a:latin typeface="Raleway"/>
                <a:ea typeface="Raleway"/>
                <a:cs typeface="Raleway"/>
                <a:sym typeface="Raleway"/>
              </a:rPr>
              <a:t>becerilerle ilgili okuma yapmaları için onları teşvik edin. </a:t>
            </a:r>
          </a:p>
          <a:p>
            <a:pPr algn="l">
              <a:lnSpc>
                <a:spcPts val="4999"/>
              </a:lnSpc>
            </a:pPr>
            <a:r>
              <a:rPr lang="en-US" sz="1999" spc="1">
                <a:solidFill>
                  <a:srgbClr val="000000"/>
                </a:solidFill>
                <a:latin typeface="Raleway"/>
                <a:ea typeface="Raleway"/>
                <a:cs typeface="Raleway"/>
                <a:sym typeface="Raleway"/>
              </a:rPr>
              <a:t>Sosyal duygusal becerilerle ilgili film ve dizilerden </a:t>
            </a:r>
          </a:p>
          <a:p>
            <a:pPr algn="l">
              <a:lnSpc>
                <a:spcPts val="999"/>
              </a:lnSpc>
            </a:pPr>
            <a:r>
              <a:rPr lang="en-US" sz="1999">
                <a:solidFill>
                  <a:srgbClr val="000000"/>
                </a:solidFill>
                <a:latin typeface="Raleway"/>
                <a:ea typeface="Raleway"/>
                <a:cs typeface="Raleway"/>
                <a:sym typeface="Raleway"/>
              </a:rPr>
              <a:t>kesitleri, videoları ve kısa animasyonları sınıf içerisinde </a:t>
            </a:r>
          </a:p>
          <a:p>
            <a:pPr algn="l">
              <a:lnSpc>
                <a:spcPts val="3799"/>
              </a:lnSpc>
            </a:pPr>
            <a:r>
              <a:rPr lang="en-US" sz="1999" spc="1">
                <a:solidFill>
                  <a:srgbClr val="000000"/>
                </a:solidFill>
                <a:latin typeface="Raleway"/>
                <a:ea typeface="Raleway"/>
                <a:cs typeface="Raleway"/>
                <a:sym typeface="Raleway"/>
              </a:rPr>
              <a:t>öğrencilere izleterek bu materyaller üzerinde tartışmalar </a:t>
            </a:r>
          </a:p>
          <a:p>
            <a:pPr algn="l">
              <a:lnSpc>
                <a:spcPts val="999"/>
              </a:lnSpc>
            </a:pPr>
            <a:r>
              <a:rPr lang="en-US" sz="1999">
                <a:solidFill>
                  <a:srgbClr val="000000"/>
                </a:solidFill>
                <a:latin typeface="Raleway"/>
                <a:ea typeface="Raleway"/>
                <a:cs typeface="Raleway"/>
                <a:sym typeface="Raleway"/>
              </a:rPr>
              <a:t>yürütün. </a:t>
            </a:r>
          </a:p>
        </p:txBody>
      </p:sp>
      <p:sp>
        <p:nvSpPr>
          <p:cNvPr id="14" name="TextBox 14"/>
          <p:cNvSpPr txBox="1"/>
          <p:nvPr/>
        </p:nvSpPr>
        <p:spPr>
          <a:xfrm>
            <a:off x="1010136" y="1619583"/>
            <a:ext cx="315297" cy="307638"/>
          </a:xfrm>
          <a:prstGeom prst="rect">
            <a:avLst/>
          </a:prstGeom>
        </p:spPr>
        <p:txBody>
          <a:bodyPr lIns="0" tIns="0" rIns="0" bIns="0" rtlCol="0" anchor="t">
            <a:spAutoFit/>
          </a:bodyPr>
          <a:lstStyle/>
          <a:p>
            <a:pPr algn="l">
              <a:lnSpc>
                <a:spcPts val="2520"/>
              </a:lnSpc>
            </a:pPr>
            <a:r>
              <a:rPr lang="en-US" sz="1800" spc="-21">
                <a:solidFill>
                  <a:srgbClr val="3B3838"/>
                </a:solidFill>
                <a:latin typeface="Open Sans"/>
                <a:ea typeface="Open Sans"/>
                <a:cs typeface="Open Sans"/>
                <a:sym typeface="Open Sans"/>
              </a:rPr>
              <a:t>08</a:t>
            </a:r>
          </a:p>
        </p:txBody>
      </p:sp>
      <p:sp>
        <p:nvSpPr>
          <p:cNvPr id="15" name="TextBox 15"/>
          <p:cNvSpPr txBox="1"/>
          <p:nvPr/>
        </p:nvSpPr>
        <p:spPr>
          <a:xfrm>
            <a:off x="977932" y="2498598"/>
            <a:ext cx="2739342" cy="1352550"/>
          </a:xfrm>
          <a:prstGeom prst="rect">
            <a:avLst/>
          </a:prstGeom>
        </p:spPr>
        <p:txBody>
          <a:bodyPr lIns="0" tIns="0" rIns="0" bIns="0" rtlCol="0" anchor="t">
            <a:spAutoFit/>
          </a:bodyPr>
          <a:lstStyle/>
          <a:p>
            <a:pPr algn="l">
              <a:lnSpc>
                <a:spcPts val="3600"/>
              </a:lnSpc>
            </a:pPr>
            <a:r>
              <a:rPr lang="en-US" sz="3000" b="1" spc="32">
                <a:solidFill>
                  <a:srgbClr val="000000"/>
                </a:solidFill>
                <a:latin typeface="IBM Plex Sans Bold"/>
                <a:ea typeface="IBM Plex Sans Bold"/>
                <a:cs typeface="IBM Plex Sans Bold"/>
                <a:sym typeface="IBM Plex Sans Bold"/>
              </a:rPr>
              <a:t>Destekleyici Materyallerden Yararlanın</a:t>
            </a:r>
          </a:p>
        </p:txBody>
      </p:sp>
      <p:sp>
        <p:nvSpPr>
          <p:cNvPr id="16" name="TextBox 16"/>
          <p:cNvSpPr txBox="1"/>
          <p:nvPr/>
        </p:nvSpPr>
        <p:spPr>
          <a:xfrm>
            <a:off x="3786188" y="20869"/>
            <a:ext cx="4703836" cy="482765"/>
          </a:xfrm>
          <a:prstGeom prst="rect">
            <a:avLst/>
          </a:prstGeom>
        </p:spPr>
        <p:txBody>
          <a:bodyPr lIns="0" tIns="0" rIns="0" bIns="0" rtlCol="0" anchor="t">
            <a:spAutoFit/>
          </a:bodyPr>
          <a:lstStyle/>
          <a:p>
            <a:pPr algn="l">
              <a:lnSpc>
                <a:spcPts val="3843"/>
              </a:lnSpc>
            </a:pPr>
            <a:r>
              <a:rPr lang="en-US" sz="2745" spc="52">
                <a:solidFill>
                  <a:srgbClr val="FFFFFF"/>
                </a:solidFill>
                <a:latin typeface="Raleway Light"/>
                <a:ea typeface="Raleway Light"/>
                <a:cs typeface="Raleway Light"/>
                <a:sym typeface="Raleway Light"/>
              </a:rPr>
              <a:t>Öğrenci Destekleme Yolları</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08793" y="2021157"/>
            <a:ext cx="10468051" cy="4836843"/>
          </a:xfrm>
          <a:custGeom>
            <a:avLst/>
            <a:gdLst/>
            <a:ahLst/>
            <a:cxnLst/>
            <a:rect l="l" t="t" r="r" b="b"/>
            <a:pathLst>
              <a:path w="10468051" h="4836843">
                <a:moveTo>
                  <a:pt x="0" y="0"/>
                </a:moveTo>
                <a:lnTo>
                  <a:pt x="10468051" y="0"/>
                </a:lnTo>
                <a:lnTo>
                  <a:pt x="10468051" y="4836843"/>
                </a:lnTo>
                <a:lnTo>
                  <a:pt x="0" y="483684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3" name="Group 3"/>
          <p:cNvGrpSpPr>
            <a:grpSpLocks noChangeAspect="1"/>
          </p:cNvGrpSpPr>
          <p:nvPr/>
        </p:nvGrpSpPr>
        <p:grpSpPr>
          <a:xfrm rot="4480440">
            <a:off x="-735797" y="2740457"/>
            <a:ext cx="3489169" cy="1137809"/>
            <a:chOff x="0" y="0"/>
            <a:chExt cx="4652226" cy="1517078"/>
          </a:xfrm>
        </p:grpSpPr>
        <p:sp>
          <p:nvSpPr>
            <p:cNvPr id="4" name="Freeform 4"/>
            <p:cNvSpPr/>
            <p:nvPr/>
          </p:nvSpPr>
          <p:spPr>
            <a:xfrm>
              <a:off x="0" y="0"/>
              <a:ext cx="4652264" cy="1517015"/>
            </a:xfrm>
            <a:custGeom>
              <a:avLst/>
              <a:gdLst/>
              <a:ahLst/>
              <a:cxnLst/>
              <a:rect l="l" t="t" r="r" b="b"/>
              <a:pathLst>
                <a:path w="4652264" h="1517015">
                  <a:moveTo>
                    <a:pt x="508" y="0"/>
                  </a:moveTo>
                  <a:lnTo>
                    <a:pt x="0" y="1498219"/>
                  </a:lnTo>
                  <a:lnTo>
                    <a:pt x="0" y="1515618"/>
                  </a:lnTo>
                  <a:lnTo>
                    <a:pt x="0" y="1515618"/>
                  </a:lnTo>
                  <a:lnTo>
                    <a:pt x="4651756" y="1517015"/>
                  </a:lnTo>
                  <a:lnTo>
                    <a:pt x="4651756" y="1517015"/>
                  </a:lnTo>
                  <a:lnTo>
                    <a:pt x="4651883" y="1160780"/>
                  </a:lnTo>
                  <a:lnTo>
                    <a:pt x="4652264" y="1270"/>
                  </a:lnTo>
                  <a:lnTo>
                    <a:pt x="750189" y="254"/>
                  </a:lnTo>
                  <a:lnTo>
                    <a:pt x="508" y="0"/>
                  </a:lnTo>
                  <a:close/>
                </a:path>
              </a:pathLst>
            </a:custGeom>
            <a:blipFill>
              <a:blip r:embed="rId4"/>
              <a:stretch>
                <a:fillRect b="-4"/>
              </a:stretch>
            </a:blipFill>
          </p:spPr>
        </p:sp>
      </p:grpSp>
      <p:grpSp>
        <p:nvGrpSpPr>
          <p:cNvPr id="5" name="Group 5"/>
          <p:cNvGrpSpPr>
            <a:grpSpLocks noChangeAspect="1"/>
          </p:cNvGrpSpPr>
          <p:nvPr/>
        </p:nvGrpSpPr>
        <p:grpSpPr>
          <a:xfrm>
            <a:off x="-63503" y="-63503"/>
            <a:ext cx="12318997" cy="3184388"/>
            <a:chOff x="0" y="0"/>
            <a:chExt cx="12319000" cy="3184385"/>
          </a:xfrm>
        </p:grpSpPr>
        <p:sp>
          <p:nvSpPr>
            <p:cNvPr id="6" name="Freeform 6"/>
            <p:cNvSpPr/>
            <p:nvPr/>
          </p:nvSpPr>
          <p:spPr>
            <a:xfrm>
              <a:off x="529463" y="750062"/>
              <a:ext cx="2408428" cy="2371090"/>
            </a:xfrm>
            <a:custGeom>
              <a:avLst/>
              <a:gdLst/>
              <a:ahLst/>
              <a:cxnLst/>
              <a:rect l="l" t="t" r="r" b="b"/>
              <a:pathLst>
                <a:path w="2408428" h="2371090">
                  <a:moveTo>
                    <a:pt x="998347" y="0"/>
                  </a:moveTo>
                  <a:cubicBezTo>
                    <a:pt x="997331" y="0"/>
                    <a:pt x="996188" y="127"/>
                    <a:pt x="995172" y="254"/>
                  </a:cubicBezTo>
                  <a:cubicBezTo>
                    <a:pt x="934085" y="10922"/>
                    <a:pt x="952246" y="316357"/>
                    <a:pt x="895223" y="337185"/>
                  </a:cubicBezTo>
                  <a:cubicBezTo>
                    <a:pt x="892810" y="338074"/>
                    <a:pt x="890270" y="338455"/>
                    <a:pt x="887349" y="338455"/>
                  </a:cubicBezTo>
                  <a:cubicBezTo>
                    <a:pt x="826262" y="338455"/>
                    <a:pt x="672846" y="140716"/>
                    <a:pt x="612521" y="140716"/>
                  </a:cubicBezTo>
                  <a:cubicBezTo>
                    <a:pt x="608584" y="140716"/>
                    <a:pt x="605028" y="141605"/>
                    <a:pt x="601980" y="143383"/>
                  </a:cubicBezTo>
                  <a:cubicBezTo>
                    <a:pt x="548767" y="174117"/>
                    <a:pt x="670560" y="454787"/>
                    <a:pt x="623824" y="494157"/>
                  </a:cubicBezTo>
                  <a:cubicBezTo>
                    <a:pt x="618871" y="498348"/>
                    <a:pt x="611505" y="500126"/>
                    <a:pt x="602234" y="500126"/>
                  </a:cubicBezTo>
                  <a:cubicBezTo>
                    <a:pt x="535686" y="500126"/>
                    <a:pt x="372364" y="403606"/>
                    <a:pt x="305689" y="403606"/>
                  </a:cubicBezTo>
                  <a:cubicBezTo>
                    <a:pt x="294894" y="403606"/>
                    <a:pt x="286766" y="406146"/>
                    <a:pt x="281813" y="411988"/>
                  </a:cubicBezTo>
                  <a:cubicBezTo>
                    <a:pt x="242443" y="458724"/>
                    <a:pt x="452628" y="681101"/>
                    <a:pt x="421894" y="734314"/>
                  </a:cubicBezTo>
                  <a:cubicBezTo>
                    <a:pt x="412369" y="750824"/>
                    <a:pt x="376682" y="755142"/>
                    <a:pt x="331597" y="755142"/>
                  </a:cubicBezTo>
                  <a:cubicBezTo>
                    <a:pt x="280416" y="755142"/>
                    <a:pt x="217043" y="749554"/>
                    <a:pt x="165608" y="749554"/>
                  </a:cubicBezTo>
                  <a:cubicBezTo>
                    <a:pt x="117221" y="749554"/>
                    <a:pt x="79502" y="754507"/>
                    <a:pt x="72390" y="773811"/>
                  </a:cubicBezTo>
                  <a:cubicBezTo>
                    <a:pt x="51689" y="830834"/>
                    <a:pt x="325374" y="967486"/>
                    <a:pt x="314579" y="1028573"/>
                  </a:cubicBezTo>
                  <a:cubicBezTo>
                    <a:pt x="304165" y="1088009"/>
                    <a:pt x="0" y="1123061"/>
                    <a:pt x="0" y="1185545"/>
                  </a:cubicBezTo>
                  <a:cubicBezTo>
                    <a:pt x="0" y="1248029"/>
                    <a:pt x="304165" y="1283081"/>
                    <a:pt x="314579" y="1342517"/>
                  </a:cubicBezTo>
                  <a:cubicBezTo>
                    <a:pt x="325247" y="1403604"/>
                    <a:pt x="51562" y="1540256"/>
                    <a:pt x="72390" y="1597279"/>
                  </a:cubicBezTo>
                  <a:cubicBezTo>
                    <a:pt x="79375" y="1616583"/>
                    <a:pt x="117221" y="1621536"/>
                    <a:pt x="165608" y="1621536"/>
                  </a:cubicBezTo>
                  <a:cubicBezTo>
                    <a:pt x="217043" y="1621536"/>
                    <a:pt x="280416" y="1615948"/>
                    <a:pt x="331597" y="1615948"/>
                  </a:cubicBezTo>
                  <a:cubicBezTo>
                    <a:pt x="376682" y="1615948"/>
                    <a:pt x="412369" y="1620266"/>
                    <a:pt x="421894" y="1636776"/>
                  </a:cubicBezTo>
                  <a:cubicBezTo>
                    <a:pt x="452755" y="1689989"/>
                    <a:pt x="242570" y="1912239"/>
                    <a:pt x="281813" y="1959102"/>
                  </a:cubicBezTo>
                  <a:cubicBezTo>
                    <a:pt x="286766" y="1964944"/>
                    <a:pt x="294894" y="1967484"/>
                    <a:pt x="305689" y="1967484"/>
                  </a:cubicBezTo>
                  <a:cubicBezTo>
                    <a:pt x="372237" y="1967484"/>
                    <a:pt x="535686" y="1870964"/>
                    <a:pt x="602234" y="1870964"/>
                  </a:cubicBezTo>
                  <a:cubicBezTo>
                    <a:pt x="611378" y="1870964"/>
                    <a:pt x="618744" y="1872742"/>
                    <a:pt x="623824" y="1876933"/>
                  </a:cubicBezTo>
                  <a:cubicBezTo>
                    <a:pt x="670687" y="1916176"/>
                    <a:pt x="548767" y="2196846"/>
                    <a:pt x="601980" y="2227707"/>
                  </a:cubicBezTo>
                  <a:cubicBezTo>
                    <a:pt x="605028" y="2229485"/>
                    <a:pt x="608584" y="2230374"/>
                    <a:pt x="612521" y="2230374"/>
                  </a:cubicBezTo>
                  <a:cubicBezTo>
                    <a:pt x="672846" y="2230374"/>
                    <a:pt x="826262" y="2032635"/>
                    <a:pt x="887349" y="2032635"/>
                  </a:cubicBezTo>
                  <a:cubicBezTo>
                    <a:pt x="890143" y="2032635"/>
                    <a:pt x="892810" y="2033016"/>
                    <a:pt x="895223" y="2033905"/>
                  </a:cubicBezTo>
                  <a:cubicBezTo>
                    <a:pt x="952246" y="2054606"/>
                    <a:pt x="934085" y="2360041"/>
                    <a:pt x="995172" y="2370836"/>
                  </a:cubicBezTo>
                  <a:cubicBezTo>
                    <a:pt x="996188" y="2370963"/>
                    <a:pt x="997204" y="2371090"/>
                    <a:pt x="998347" y="2371090"/>
                  </a:cubicBezTo>
                  <a:cubicBezTo>
                    <a:pt x="1057656" y="2371090"/>
                    <a:pt x="1142873" y="2088134"/>
                    <a:pt x="1204214" y="2088134"/>
                  </a:cubicBezTo>
                  <a:cubicBezTo>
                    <a:pt x="1265555" y="2088134"/>
                    <a:pt x="1350645" y="2371090"/>
                    <a:pt x="1410081" y="2371090"/>
                  </a:cubicBezTo>
                  <a:cubicBezTo>
                    <a:pt x="1411097" y="2371090"/>
                    <a:pt x="1412240" y="2370963"/>
                    <a:pt x="1413256" y="2370836"/>
                  </a:cubicBezTo>
                  <a:cubicBezTo>
                    <a:pt x="1474343" y="2360168"/>
                    <a:pt x="1456182" y="2054733"/>
                    <a:pt x="1513205" y="2034032"/>
                  </a:cubicBezTo>
                  <a:cubicBezTo>
                    <a:pt x="1515618" y="2033143"/>
                    <a:pt x="1518158" y="2032762"/>
                    <a:pt x="1521079" y="2032762"/>
                  </a:cubicBezTo>
                  <a:cubicBezTo>
                    <a:pt x="1582166" y="2032762"/>
                    <a:pt x="1735582" y="2230501"/>
                    <a:pt x="1795907" y="2230501"/>
                  </a:cubicBezTo>
                  <a:cubicBezTo>
                    <a:pt x="1799844" y="2230501"/>
                    <a:pt x="1803400" y="2229612"/>
                    <a:pt x="1806448" y="2227834"/>
                  </a:cubicBezTo>
                  <a:cubicBezTo>
                    <a:pt x="1859661" y="2197100"/>
                    <a:pt x="1737868" y="1916430"/>
                    <a:pt x="1784604" y="1877060"/>
                  </a:cubicBezTo>
                  <a:cubicBezTo>
                    <a:pt x="1789557" y="1872869"/>
                    <a:pt x="1796923" y="1871091"/>
                    <a:pt x="1806194" y="1871091"/>
                  </a:cubicBezTo>
                  <a:cubicBezTo>
                    <a:pt x="1872742" y="1871091"/>
                    <a:pt x="2036064" y="1967611"/>
                    <a:pt x="2102739" y="1967611"/>
                  </a:cubicBezTo>
                  <a:cubicBezTo>
                    <a:pt x="2113534" y="1967611"/>
                    <a:pt x="2121662" y="1965071"/>
                    <a:pt x="2126615" y="1959229"/>
                  </a:cubicBezTo>
                  <a:cubicBezTo>
                    <a:pt x="2165985" y="1912493"/>
                    <a:pt x="1955800" y="1690116"/>
                    <a:pt x="1986534" y="1636903"/>
                  </a:cubicBezTo>
                  <a:cubicBezTo>
                    <a:pt x="1996059" y="1620393"/>
                    <a:pt x="2031746" y="1616075"/>
                    <a:pt x="2076831" y="1616075"/>
                  </a:cubicBezTo>
                  <a:cubicBezTo>
                    <a:pt x="2128012" y="1616075"/>
                    <a:pt x="2191385" y="1621663"/>
                    <a:pt x="2242820" y="1621663"/>
                  </a:cubicBezTo>
                  <a:cubicBezTo>
                    <a:pt x="2291207" y="1621663"/>
                    <a:pt x="2328926" y="1616710"/>
                    <a:pt x="2336038" y="1597406"/>
                  </a:cubicBezTo>
                  <a:cubicBezTo>
                    <a:pt x="2356739" y="1540383"/>
                    <a:pt x="2083054" y="1403731"/>
                    <a:pt x="2093849" y="1342644"/>
                  </a:cubicBezTo>
                  <a:cubicBezTo>
                    <a:pt x="2104263" y="1283208"/>
                    <a:pt x="2408428" y="1248156"/>
                    <a:pt x="2408428" y="1185672"/>
                  </a:cubicBezTo>
                  <a:cubicBezTo>
                    <a:pt x="2408428" y="1123188"/>
                    <a:pt x="2104263" y="1088136"/>
                    <a:pt x="2093849" y="1028700"/>
                  </a:cubicBezTo>
                  <a:cubicBezTo>
                    <a:pt x="2083181" y="967613"/>
                    <a:pt x="2356866" y="830961"/>
                    <a:pt x="2336038" y="773938"/>
                  </a:cubicBezTo>
                  <a:cubicBezTo>
                    <a:pt x="2329053" y="754634"/>
                    <a:pt x="2291207" y="749681"/>
                    <a:pt x="2242820" y="749681"/>
                  </a:cubicBezTo>
                  <a:cubicBezTo>
                    <a:pt x="2191385" y="749681"/>
                    <a:pt x="2128012" y="755269"/>
                    <a:pt x="2076831" y="755269"/>
                  </a:cubicBezTo>
                  <a:cubicBezTo>
                    <a:pt x="2031746" y="755269"/>
                    <a:pt x="1996059" y="750951"/>
                    <a:pt x="1986534" y="734441"/>
                  </a:cubicBezTo>
                  <a:cubicBezTo>
                    <a:pt x="1955673" y="681228"/>
                    <a:pt x="2165858" y="458978"/>
                    <a:pt x="2126615" y="412115"/>
                  </a:cubicBezTo>
                  <a:cubicBezTo>
                    <a:pt x="2121662" y="406273"/>
                    <a:pt x="2113534" y="403733"/>
                    <a:pt x="2102739" y="403733"/>
                  </a:cubicBezTo>
                  <a:cubicBezTo>
                    <a:pt x="2036191" y="403733"/>
                    <a:pt x="1872742" y="500253"/>
                    <a:pt x="1806194" y="500253"/>
                  </a:cubicBezTo>
                  <a:cubicBezTo>
                    <a:pt x="1797050" y="500253"/>
                    <a:pt x="1789684" y="498475"/>
                    <a:pt x="1784604" y="494284"/>
                  </a:cubicBezTo>
                  <a:cubicBezTo>
                    <a:pt x="1737741" y="455041"/>
                    <a:pt x="1859661" y="174371"/>
                    <a:pt x="1806448" y="143510"/>
                  </a:cubicBezTo>
                  <a:cubicBezTo>
                    <a:pt x="1803400" y="141732"/>
                    <a:pt x="1799844" y="140843"/>
                    <a:pt x="1795907" y="140843"/>
                  </a:cubicBezTo>
                  <a:cubicBezTo>
                    <a:pt x="1735582" y="140843"/>
                    <a:pt x="1582166" y="338582"/>
                    <a:pt x="1521079" y="338582"/>
                  </a:cubicBezTo>
                  <a:cubicBezTo>
                    <a:pt x="1518285" y="338582"/>
                    <a:pt x="1515618" y="338201"/>
                    <a:pt x="1513205" y="337312"/>
                  </a:cubicBezTo>
                  <a:cubicBezTo>
                    <a:pt x="1456182" y="316611"/>
                    <a:pt x="1474343" y="11176"/>
                    <a:pt x="1413256" y="381"/>
                  </a:cubicBezTo>
                  <a:cubicBezTo>
                    <a:pt x="1412240" y="254"/>
                    <a:pt x="1411224" y="127"/>
                    <a:pt x="1410081" y="127"/>
                  </a:cubicBezTo>
                  <a:cubicBezTo>
                    <a:pt x="1350772" y="127"/>
                    <a:pt x="1265555" y="283083"/>
                    <a:pt x="1204214" y="283083"/>
                  </a:cubicBezTo>
                  <a:cubicBezTo>
                    <a:pt x="1142873" y="283083"/>
                    <a:pt x="1057656" y="0"/>
                    <a:pt x="998347" y="0"/>
                  </a:cubicBezTo>
                  <a:close/>
                </a:path>
              </a:pathLst>
            </a:custGeom>
            <a:solidFill>
              <a:srgbClr val="1D4487"/>
            </a:solidFill>
          </p:spPr>
        </p:sp>
        <p:sp>
          <p:nvSpPr>
            <p:cNvPr id="7" name="Freeform 7"/>
            <p:cNvSpPr/>
            <p:nvPr/>
          </p:nvSpPr>
          <p:spPr>
            <a:xfrm>
              <a:off x="514350" y="719963"/>
              <a:ext cx="2408428" cy="2371090"/>
            </a:xfrm>
            <a:custGeom>
              <a:avLst/>
              <a:gdLst/>
              <a:ahLst/>
              <a:cxnLst/>
              <a:rect l="l" t="t" r="r" b="b"/>
              <a:pathLst>
                <a:path w="2408428" h="2371090">
                  <a:moveTo>
                    <a:pt x="998347" y="0"/>
                  </a:moveTo>
                  <a:cubicBezTo>
                    <a:pt x="997331" y="0"/>
                    <a:pt x="996188" y="127"/>
                    <a:pt x="995172" y="254"/>
                  </a:cubicBezTo>
                  <a:cubicBezTo>
                    <a:pt x="934085" y="10922"/>
                    <a:pt x="952246" y="316357"/>
                    <a:pt x="895223" y="337185"/>
                  </a:cubicBezTo>
                  <a:cubicBezTo>
                    <a:pt x="892810" y="338074"/>
                    <a:pt x="890270" y="338455"/>
                    <a:pt x="887349" y="338455"/>
                  </a:cubicBezTo>
                  <a:cubicBezTo>
                    <a:pt x="826262" y="338455"/>
                    <a:pt x="672846" y="140716"/>
                    <a:pt x="612521" y="140716"/>
                  </a:cubicBezTo>
                  <a:cubicBezTo>
                    <a:pt x="608584" y="140716"/>
                    <a:pt x="605028" y="141605"/>
                    <a:pt x="601980" y="143383"/>
                  </a:cubicBezTo>
                  <a:cubicBezTo>
                    <a:pt x="548767" y="174117"/>
                    <a:pt x="670560" y="454787"/>
                    <a:pt x="623824" y="494157"/>
                  </a:cubicBezTo>
                  <a:cubicBezTo>
                    <a:pt x="618871" y="498348"/>
                    <a:pt x="611505" y="500126"/>
                    <a:pt x="602234" y="500126"/>
                  </a:cubicBezTo>
                  <a:cubicBezTo>
                    <a:pt x="535686" y="500126"/>
                    <a:pt x="372364" y="403606"/>
                    <a:pt x="305689" y="403606"/>
                  </a:cubicBezTo>
                  <a:cubicBezTo>
                    <a:pt x="294894" y="403606"/>
                    <a:pt x="286766" y="406146"/>
                    <a:pt x="281813" y="411988"/>
                  </a:cubicBezTo>
                  <a:cubicBezTo>
                    <a:pt x="242443" y="458724"/>
                    <a:pt x="452628" y="681101"/>
                    <a:pt x="421894" y="734314"/>
                  </a:cubicBezTo>
                  <a:cubicBezTo>
                    <a:pt x="412369" y="750824"/>
                    <a:pt x="376682" y="755142"/>
                    <a:pt x="331597" y="755142"/>
                  </a:cubicBezTo>
                  <a:cubicBezTo>
                    <a:pt x="280416" y="755142"/>
                    <a:pt x="217043" y="749554"/>
                    <a:pt x="165608" y="749554"/>
                  </a:cubicBezTo>
                  <a:cubicBezTo>
                    <a:pt x="117221" y="749554"/>
                    <a:pt x="79502" y="754507"/>
                    <a:pt x="72390" y="773811"/>
                  </a:cubicBezTo>
                  <a:cubicBezTo>
                    <a:pt x="51689" y="830834"/>
                    <a:pt x="325374" y="967486"/>
                    <a:pt x="314579" y="1028573"/>
                  </a:cubicBezTo>
                  <a:cubicBezTo>
                    <a:pt x="304165" y="1088009"/>
                    <a:pt x="0" y="1123061"/>
                    <a:pt x="0" y="1185545"/>
                  </a:cubicBezTo>
                  <a:cubicBezTo>
                    <a:pt x="0" y="1248029"/>
                    <a:pt x="304165" y="1283081"/>
                    <a:pt x="314579" y="1342517"/>
                  </a:cubicBezTo>
                  <a:cubicBezTo>
                    <a:pt x="325247" y="1403604"/>
                    <a:pt x="51562" y="1540256"/>
                    <a:pt x="72390" y="1597279"/>
                  </a:cubicBezTo>
                  <a:cubicBezTo>
                    <a:pt x="79375" y="1616583"/>
                    <a:pt x="117221" y="1621536"/>
                    <a:pt x="165608" y="1621536"/>
                  </a:cubicBezTo>
                  <a:cubicBezTo>
                    <a:pt x="217043" y="1621536"/>
                    <a:pt x="280416" y="1615948"/>
                    <a:pt x="331597" y="1615948"/>
                  </a:cubicBezTo>
                  <a:cubicBezTo>
                    <a:pt x="376682" y="1615948"/>
                    <a:pt x="412369" y="1620266"/>
                    <a:pt x="421894" y="1636776"/>
                  </a:cubicBezTo>
                  <a:cubicBezTo>
                    <a:pt x="452755" y="1689989"/>
                    <a:pt x="242570" y="1912239"/>
                    <a:pt x="281813" y="1959102"/>
                  </a:cubicBezTo>
                  <a:cubicBezTo>
                    <a:pt x="286766" y="1964944"/>
                    <a:pt x="294894" y="1967484"/>
                    <a:pt x="305689" y="1967484"/>
                  </a:cubicBezTo>
                  <a:cubicBezTo>
                    <a:pt x="372237" y="1967484"/>
                    <a:pt x="535686" y="1870964"/>
                    <a:pt x="602234" y="1870964"/>
                  </a:cubicBezTo>
                  <a:cubicBezTo>
                    <a:pt x="611378" y="1870964"/>
                    <a:pt x="618744" y="1872742"/>
                    <a:pt x="623824" y="1876933"/>
                  </a:cubicBezTo>
                  <a:cubicBezTo>
                    <a:pt x="670687" y="1916303"/>
                    <a:pt x="548767" y="2196846"/>
                    <a:pt x="601980" y="2227707"/>
                  </a:cubicBezTo>
                  <a:cubicBezTo>
                    <a:pt x="605028" y="2229485"/>
                    <a:pt x="608584" y="2230374"/>
                    <a:pt x="612521" y="2230374"/>
                  </a:cubicBezTo>
                  <a:cubicBezTo>
                    <a:pt x="672846" y="2230374"/>
                    <a:pt x="826262" y="2032635"/>
                    <a:pt x="887349" y="2032635"/>
                  </a:cubicBezTo>
                  <a:cubicBezTo>
                    <a:pt x="890143" y="2032635"/>
                    <a:pt x="892810" y="2033016"/>
                    <a:pt x="895223" y="2033905"/>
                  </a:cubicBezTo>
                  <a:cubicBezTo>
                    <a:pt x="952246" y="2054606"/>
                    <a:pt x="934085" y="2360041"/>
                    <a:pt x="995172" y="2370836"/>
                  </a:cubicBezTo>
                  <a:cubicBezTo>
                    <a:pt x="996188" y="2370963"/>
                    <a:pt x="997204" y="2371090"/>
                    <a:pt x="998347" y="2371090"/>
                  </a:cubicBezTo>
                  <a:cubicBezTo>
                    <a:pt x="1057656" y="2371090"/>
                    <a:pt x="1142873" y="2088134"/>
                    <a:pt x="1204214" y="2088134"/>
                  </a:cubicBezTo>
                  <a:cubicBezTo>
                    <a:pt x="1265555" y="2088134"/>
                    <a:pt x="1350645" y="2371090"/>
                    <a:pt x="1410081" y="2371090"/>
                  </a:cubicBezTo>
                  <a:cubicBezTo>
                    <a:pt x="1411097" y="2371090"/>
                    <a:pt x="1412240" y="2370963"/>
                    <a:pt x="1413256" y="2370836"/>
                  </a:cubicBezTo>
                  <a:cubicBezTo>
                    <a:pt x="1474343" y="2360168"/>
                    <a:pt x="1456182" y="2054733"/>
                    <a:pt x="1513205" y="2033905"/>
                  </a:cubicBezTo>
                  <a:cubicBezTo>
                    <a:pt x="1515618" y="2033016"/>
                    <a:pt x="1518158" y="2032635"/>
                    <a:pt x="1521079" y="2032635"/>
                  </a:cubicBezTo>
                  <a:cubicBezTo>
                    <a:pt x="1582166" y="2032635"/>
                    <a:pt x="1735582" y="2230374"/>
                    <a:pt x="1795907" y="2230374"/>
                  </a:cubicBezTo>
                  <a:cubicBezTo>
                    <a:pt x="1799844" y="2230374"/>
                    <a:pt x="1803400" y="2229485"/>
                    <a:pt x="1806448" y="2227707"/>
                  </a:cubicBezTo>
                  <a:cubicBezTo>
                    <a:pt x="1859661" y="2196973"/>
                    <a:pt x="1737868" y="1916303"/>
                    <a:pt x="1784604" y="1876933"/>
                  </a:cubicBezTo>
                  <a:cubicBezTo>
                    <a:pt x="1789557" y="1872742"/>
                    <a:pt x="1796923" y="1870964"/>
                    <a:pt x="1806194" y="1870964"/>
                  </a:cubicBezTo>
                  <a:cubicBezTo>
                    <a:pt x="1872742" y="1870964"/>
                    <a:pt x="2036064" y="1967484"/>
                    <a:pt x="2102739" y="1967484"/>
                  </a:cubicBezTo>
                  <a:cubicBezTo>
                    <a:pt x="2113534" y="1967484"/>
                    <a:pt x="2121662" y="1964944"/>
                    <a:pt x="2126615" y="1959102"/>
                  </a:cubicBezTo>
                  <a:cubicBezTo>
                    <a:pt x="2165985" y="1912366"/>
                    <a:pt x="1955800" y="1689989"/>
                    <a:pt x="1986534" y="1636776"/>
                  </a:cubicBezTo>
                  <a:cubicBezTo>
                    <a:pt x="1996059" y="1620266"/>
                    <a:pt x="2031746" y="1615948"/>
                    <a:pt x="2076831" y="1615948"/>
                  </a:cubicBezTo>
                  <a:cubicBezTo>
                    <a:pt x="2128012" y="1615948"/>
                    <a:pt x="2191385" y="1621536"/>
                    <a:pt x="2242820" y="1621536"/>
                  </a:cubicBezTo>
                  <a:cubicBezTo>
                    <a:pt x="2291207" y="1621536"/>
                    <a:pt x="2328926" y="1616583"/>
                    <a:pt x="2336038" y="1597279"/>
                  </a:cubicBezTo>
                  <a:cubicBezTo>
                    <a:pt x="2356739" y="1540256"/>
                    <a:pt x="2083054" y="1403604"/>
                    <a:pt x="2093849" y="1342517"/>
                  </a:cubicBezTo>
                  <a:cubicBezTo>
                    <a:pt x="2104263" y="1283081"/>
                    <a:pt x="2408428" y="1247902"/>
                    <a:pt x="2408428" y="1185545"/>
                  </a:cubicBezTo>
                  <a:cubicBezTo>
                    <a:pt x="2408428" y="1123188"/>
                    <a:pt x="2104263" y="1088009"/>
                    <a:pt x="2093849" y="1028573"/>
                  </a:cubicBezTo>
                  <a:cubicBezTo>
                    <a:pt x="2083181" y="967486"/>
                    <a:pt x="2356866" y="830834"/>
                    <a:pt x="2336038" y="773811"/>
                  </a:cubicBezTo>
                  <a:cubicBezTo>
                    <a:pt x="2329053" y="754507"/>
                    <a:pt x="2291207" y="749554"/>
                    <a:pt x="2242820" y="749554"/>
                  </a:cubicBezTo>
                  <a:cubicBezTo>
                    <a:pt x="2191385" y="749554"/>
                    <a:pt x="2128012" y="755142"/>
                    <a:pt x="2076831" y="755142"/>
                  </a:cubicBezTo>
                  <a:cubicBezTo>
                    <a:pt x="2031746" y="755142"/>
                    <a:pt x="1996059" y="750824"/>
                    <a:pt x="1986534" y="734314"/>
                  </a:cubicBezTo>
                  <a:cubicBezTo>
                    <a:pt x="1955673" y="681101"/>
                    <a:pt x="2165858" y="458851"/>
                    <a:pt x="2126615" y="411988"/>
                  </a:cubicBezTo>
                  <a:cubicBezTo>
                    <a:pt x="2121662" y="406146"/>
                    <a:pt x="2113534" y="403606"/>
                    <a:pt x="2102739" y="403606"/>
                  </a:cubicBezTo>
                  <a:cubicBezTo>
                    <a:pt x="2036191" y="403606"/>
                    <a:pt x="1872742" y="500126"/>
                    <a:pt x="1806194" y="500126"/>
                  </a:cubicBezTo>
                  <a:cubicBezTo>
                    <a:pt x="1797050" y="500126"/>
                    <a:pt x="1789684" y="498348"/>
                    <a:pt x="1784604" y="494157"/>
                  </a:cubicBezTo>
                  <a:cubicBezTo>
                    <a:pt x="1737741" y="454914"/>
                    <a:pt x="1859661" y="174244"/>
                    <a:pt x="1806448" y="143383"/>
                  </a:cubicBezTo>
                  <a:cubicBezTo>
                    <a:pt x="1803400" y="141605"/>
                    <a:pt x="1799844" y="140716"/>
                    <a:pt x="1795907" y="140716"/>
                  </a:cubicBezTo>
                  <a:cubicBezTo>
                    <a:pt x="1735582" y="140716"/>
                    <a:pt x="1582166" y="338455"/>
                    <a:pt x="1521079" y="338455"/>
                  </a:cubicBezTo>
                  <a:cubicBezTo>
                    <a:pt x="1518285" y="338455"/>
                    <a:pt x="1515618" y="338074"/>
                    <a:pt x="1513205" y="337185"/>
                  </a:cubicBezTo>
                  <a:cubicBezTo>
                    <a:pt x="1456182" y="316484"/>
                    <a:pt x="1474343" y="11049"/>
                    <a:pt x="1413256" y="254"/>
                  </a:cubicBezTo>
                  <a:cubicBezTo>
                    <a:pt x="1412240" y="127"/>
                    <a:pt x="1411224" y="0"/>
                    <a:pt x="1410081" y="0"/>
                  </a:cubicBezTo>
                  <a:cubicBezTo>
                    <a:pt x="1350772" y="0"/>
                    <a:pt x="1265555" y="282956"/>
                    <a:pt x="1204214" y="282956"/>
                  </a:cubicBezTo>
                  <a:cubicBezTo>
                    <a:pt x="1142873" y="282956"/>
                    <a:pt x="1057783" y="0"/>
                    <a:pt x="998347" y="0"/>
                  </a:cubicBezTo>
                  <a:close/>
                </a:path>
              </a:pathLst>
            </a:custGeom>
            <a:solidFill>
              <a:srgbClr val="7761AC"/>
            </a:solidFill>
          </p:spPr>
        </p:sp>
        <p:sp>
          <p:nvSpPr>
            <p:cNvPr id="8" name="Freeform 8"/>
            <p:cNvSpPr/>
            <p:nvPr/>
          </p:nvSpPr>
          <p:spPr>
            <a:xfrm>
              <a:off x="63500" y="63500"/>
              <a:ext cx="12192000" cy="577850"/>
            </a:xfrm>
            <a:custGeom>
              <a:avLst/>
              <a:gdLst/>
              <a:ahLst/>
              <a:cxnLst/>
              <a:rect l="l" t="t" r="r" b="b"/>
              <a:pathLst>
                <a:path w="12192000" h="577850">
                  <a:moveTo>
                    <a:pt x="0" y="0"/>
                  </a:moveTo>
                  <a:lnTo>
                    <a:pt x="12192000" y="0"/>
                  </a:lnTo>
                  <a:lnTo>
                    <a:pt x="12192000" y="577850"/>
                  </a:lnTo>
                  <a:lnTo>
                    <a:pt x="0" y="577850"/>
                  </a:lnTo>
                  <a:close/>
                </a:path>
              </a:pathLst>
            </a:custGeom>
            <a:solidFill>
              <a:srgbClr val="7FCCBE"/>
            </a:solidFill>
          </p:spPr>
        </p:sp>
      </p:grpSp>
      <p:sp>
        <p:nvSpPr>
          <p:cNvPr id="9" name="TextBox 9"/>
          <p:cNvSpPr txBox="1"/>
          <p:nvPr/>
        </p:nvSpPr>
        <p:spPr>
          <a:xfrm>
            <a:off x="1956692" y="2934233"/>
            <a:ext cx="2841936" cy="2580437"/>
          </a:xfrm>
          <a:prstGeom prst="rect">
            <a:avLst/>
          </a:prstGeom>
        </p:spPr>
        <p:txBody>
          <a:bodyPr lIns="0" tIns="0" rIns="0" bIns="0" rtlCol="0" anchor="t">
            <a:spAutoFit/>
          </a:bodyPr>
          <a:lstStyle/>
          <a:p>
            <a:pPr algn="just">
              <a:lnSpc>
                <a:spcPts val="2904"/>
              </a:lnSpc>
            </a:pPr>
            <a:r>
              <a:rPr lang="en-US" sz="2400" b="1">
                <a:solidFill>
                  <a:srgbClr val="3B3838"/>
                </a:solidFill>
                <a:latin typeface="Raleway Bold"/>
                <a:ea typeface="Raleway Bold"/>
                <a:cs typeface="Raleway Bold"/>
                <a:sym typeface="Raleway Bold"/>
              </a:rPr>
              <a:t>Sosyal Duygusal Beceriler birbiriyle ilişkilidir. Herhangi birindeki gelişme diğer becerinin kullanımını destekler.</a:t>
            </a:r>
          </a:p>
        </p:txBody>
      </p:sp>
      <p:sp>
        <p:nvSpPr>
          <p:cNvPr id="10" name="TextBox 10"/>
          <p:cNvSpPr txBox="1"/>
          <p:nvPr/>
        </p:nvSpPr>
        <p:spPr>
          <a:xfrm>
            <a:off x="6340345" y="2854604"/>
            <a:ext cx="3590534" cy="2437562"/>
          </a:xfrm>
          <a:prstGeom prst="rect">
            <a:avLst/>
          </a:prstGeom>
        </p:spPr>
        <p:txBody>
          <a:bodyPr lIns="0" tIns="0" rIns="0" bIns="0" rtlCol="0" anchor="t">
            <a:spAutoFit/>
          </a:bodyPr>
          <a:lstStyle/>
          <a:p>
            <a:pPr algn="l">
              <a:lnSpc>
                <a:spcPts val="3840"/>
              </a:lnSpc>
            </a:pPr>
            <a:r>
              <a:rPr lang="en-US" sz="2400">
                <a:solidFill>
                  <a:srgbClr val="3B3838"/>
                </a:solidFill>
                <a:latin typeface="Raleway"/>
                <a:ea typeface="Raleway"/>
                <a:cs typeface="Raleway"/>
                <a:sym typeface="Raleway"/>
              </a:rPr>
              <a:t>Sorumlu Karar Verme İlişki Geliştirme Becerileri Öz Farkındalık Öz Yönetim</a:t>
            </a:r>
          </a:p>
          <a:p>
            <a:pPr algn="l">
              <a:lnSpc>
                <a:spcPts val="4176"/>
              </a:lnSpc>
            </a:pPr>
            <a:r>
              <a:rPr lang="en-US" sz="2400">
                <a:solidFill>
                  <a:srgbClr val="3B3838"/>
                </a:solidFill>
                <a:latin typeface="Raleway"/>
                <a:ea typeface="Raleway"/>
                <a:cs typeface="Raleway"/>
                <a:sym typeface="Raleway"/>
              </a:rPr>
              <a:t>Sosyal Farkındalık</a:t>
            </a:r>
          </a:p>
        </p:txBody>
      </p:sp>
      <p:sp>
        <p:nvSpPr>
          <p:cNvPr id="11" name="TextBox 11"/>
          <p:cNvSpPr txBox="1"/>
          <p:nvPr/>
        </p:nvSpPr>
        <p:spPr>
          <a:xfrm>
            <a:off x="984133" y="1505788"/>
            <a:ext cx="1388583" cy="551717"/>
          </a:xfrm>
          <a:prstGeom prst="rect">
            <a:avLst/>
          </a:prstGeom>
        </p:spPr>
        <p:txBody>
          <a:bodyPr lIns="0" tIns="0" rIns="0" bIns="0" rtlCol="0" anchor="t">
            <a:spAutoFit/>
          </a:bodyPr>
          <a:lstStyle/>
          <a:p>
            <a:pPr algn="l">
              <a:lnSpc>
                <a:spcPts val="4479"/>
              </a:lnSpc>
            </a:pPr>
            <a:r>
              <a:rPr lang="en-US" sz="3199" b="1">
                <a:solidFill>
                  <a:srgbClr val="FFFFFF"/>
                </a:solidFill>
                <a:latin typeface="Raleway Bold"/>
                <a:ea typeface="Raleway Bold"/>
                <a:cs typeface="Raleway Bold"/>
                <a:sym typeface="Raleway Bold"/>
              </a:rPr>
              <a:t>Dikkat!</a:t>
            </a:r>
          </a:p>
        </p:txBody>
      </p:sp>
      <p:sp>
        <p:nvSpPr>
          <p:cNvPr id="12" name="TextBox 12"/>
          <p:cNvSpPr txBox="1"/>
          <p:nvPr/>
        </p:nvSpPr>
        <p:spPr>
          <a:xfrm>
            <a:off x="5997445" y="2882217"/>
            <a:ext cx="246850" cy="2413625"/>
          </a:xfrm>
          <a:prstGeom prst="rect">
            <a:avLst/>
          </a:prstGeom>
        </p:spPr>
        <p:txBody>
          <a:bodyPr lIns="0" tIns="0" rIns="0" bIns="0" rtlCol="0" anchor="t">
            <a:spAutoFit/>
          </a:bodyPr>
          <a:lstStyle/>
          <a:p>
            <a:pPr algn="just">
              <a:lnSpc>
                <a:spcPts val="3840"/>
              </a:lnSpc>
            </a:pPr>
            <a:r>
              <a:rPr lang="en-US" sz="2400" spc="38">
                <a:solidFill>
                  <a:srgbClr val="3B3838"/>
                </a:solidFill>
                <a:latin typeface="Open Sans"/>
                <a:ea typeface="Open Sans"/>
                <a:cs typeface="Open Sans"/>
                <a:sym typeface="Open Sans"/>
              </a:rPr>
              <a:t>Ø Ø Ø Ø</a:t>
            </a:r>
          </a:p>
          <a:p>
            <a:pPr algn="just">
              <a:lnSpc>
                <a:spcPts val="4176"/>
              </a:lnSpc>
            </a:pPr>
            <a:r>
              <a:rPr lang="en-US" sz="2400" spc="38">
                <a:solidFill>
                  <a:srgbClr val="3B3838"/>
                </a:solidFill>
                <a:latin typeface="Open Sans"/>
                <a:ea typeface="Open Sans"/>
                <a:cs typeface="Open Sans"/>
                <a:sym typeface="Open Sans"/>
              </a:rPr>
              <a:t>Ø</a:t>
            </a:r>
          </a:p>
        </p:txBody>
      </p:sp>
      <p:sp>
        <p:nvSpPr>
          <p:cNvPr id="13" name="TextBox 13"/>
          <p:cNvSpPr txBox="1"/>
          <p:nvPr/>
        </p:nvSpPr>
        <p:spPr>
          <a:xfrm>
            <a:off x="3786188" y="20869"/>
            <a:ext cx="4703836" cy="482765"/>
          </a:xfrm>
          <a:prstGeom prst="rect">
            <a:avLst/>
          </a:prstGeom>
        </p:spPr>
        <p:txBody>
          <a:bodyPr lIns="0" tIns="0" rIns="0" bIns="0" rtlCol="0" anchor="t">
            <a:spAutoFit/>
          </a:bodyPr>
          <a:lstStyle/>
          <a:p>
            <a:pPr algn="l">
              <a:lnSpc>
                <a:spcPts val="3843"/>
              </a:lnSpc>
            </a:pPr>
            <a:r>
              <a:rPr lang="en-US" sz="2745" spc="52">
                <a:solidFill>
                  <a:srgbClr val="FFFFFF"/>
                </a:solidFill>
                <a:latin typeface="Raleway Light"/>
                <a:ea typeface="Raleway Light"/>
                <a:cs typeface="Raleway Light"/>
                <a:sym typeface="Raleway Light"/>
              </a:rPr>
              <a:t>Öğrenci Destekleme Yolları</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861299" y="3464595"/>
            <a:ext cx="5315874" cy="3393405"/>
          </a:xfrm>
          <a:custGeom>
            <a:avLst/>
            <a:gdLst/>
            <a:ahLst/>
            <a:cxnLst/>
            <a:rect l="l" t="t" r="r" b="b"/>
            <a:pathLst>
              <a:path w="5315874" h="3393405">
                <a:moveTo>
                  <a:pt x="0" y="0"/>
                </a:moveTo>
                <a:lnTo>
                  <a:pt x="5315874" y="0"/>
                </a:lnTo>
                <a:lnTo>
                  <a:pt x="5315874" y="3393405"/>
                </a:lnTo>
                <a:lnTo>
                  <a:pt x="0" y="3393405"/>
                </a:lnTo>
                <a:lnTo>
                  <a:pt x="0" y="0"/>
                </a:lnTo>
                <a:close/>
              </a:path>
            </a:pathLst>
          </a:custGeom>
          <a:blipFill>
            <a:blip r:embed="rId2"/>
            <a:stretch>
              <a:fillRect b="-434"/>
            </a:stretch>
          </a:blipFill>
        </p:spPr>
      </p:sp>
      <p:sp>
        <p:nvSpPr>
          <p:cNvPr id="3" name="Freeform 3"/>
          <p:cNvSpPr/>
          <p:nvPr/>
        </p:nvSpPr>
        <p:spPr>
          <a:xfrm>
            <a:off x="5471265" y="550335"/>
            <a:ext cx="6720735" cy="6079065"/>
          </a:xfrm>
          <a:custGeom>
            <a:avLst/>
            <a:gdLst/>
            <a:ahLst/>
            <a:cxnLst/>
            <a:rect l="l" t="t" r="r" b="b"/>
            <a:pathLst>
              <a:path w="6720735" h="6079065">
                <a:moveTo>
                  <a:pt x="0" y="0"/>
                </a:moveTo>
                <a:lnTo>
                  <a:pt x="6720735" y="0"/>
                </a:lnTo>
                <a:lnTo>
                  <a:pt x="6720735" y="6079065"/>
                </a:lnTo>
                <a:lnTo>
                  <a:pt x="0" y="6079065"/>
                </a:lnTo>
                <a:lnTo>
                  <a:pt x="0" y="0"/>
                </a:lnTo>
                <a:close/>
              </a:path>
            </a:pathLst>
          </a:custGeom>
          <a:blipFill>
            <a:blip r:embed="rId3"/>
            <a:stretch>
              <a:fillRect t="-7951" r="-3031" b="-6184"/>
            </a:stretch>
          </a:blipFill>
        </p:spPr>
      </p:sp>
      <p:sp>
        <p:nvSpPr>
          <p:cNvPr id="4" name="Freeform 4"/>
          <p:cNvSpPr/>
          <p:nvPr/>
        </p:nvSpPr>
        <p:spPr>
          <a:xfrm>
            <a:off x="346253" y="589016"/>
            <a:ext cx="2912259" cy="4289450"/>
          </a:xfrm>
          <a:custGeom>
            <a:avLst/>
            <a:gdLst/>
            <a:ahLst/>
            <a:cxnLst/>
            <a:rect l="l" t="t" r="r" b="b"/>
            <a:pathLst>
              <a:path w="2912259" h="4289450">
                <a:moveTo>
                  <a:pt x="0" y="0"/>
                </a:moveTo>
                <a:lnTo>
                  <a:pt x="2912259" y="0"/>
                </a:lnTo>
                <a:lnTo>
                  <a:pt x="2912259" y="4289451"/>
                </a:lnTo>
                <a:lnTo>
                  <a:pt x="0" y="4289451"/>
                </a:lnTo>
                <a:lnTo>
                  <a:pt x="0" y="0"/>
                </a:lnTo>
                <a:close/>
              </a:path>
            </a:pathLst>
          </a:custGeom>
          <a:blipFill>
            <a:blip r:embed="rId4"/>
            <a:stretch>
              <a:fillRect l="-318833" r="-17333"/>
            </a:stretch>
          </a:blipFill>
        </p:spPr>
      </p:sp>
      <p:sp>
        <p:nvSpPr>
          <p:cNvPr id="5" name="Freeform 5"/>
          <p:cNvSpPr/>
          <p:nvPr/>
        </p:nvSpPr>
        <p:spPr>
          <a:xfrm>
            <a:off x="859536" y="1545336"/>
            <a:ext cx="640080" cy="515112"/>
          </a:xfrm>
          <a:custGeom>
            <a:avLst/>
            <a:gdLst/>
            <a:ahLst/>
            <a:cxnLst/>
            <a:rect l="l" t="t" r="r" b="b"/>
            <a:pathLst>
              <a:path w="640080" h="515112">
                <a:moveTo>
                  <a:pt x="0" y="0"/>
                </a:moveTo>
                <a:lnTo>
                  <a:pt x="640080" y="0"/>
                </a:lnTo>
                <a:lnTo>
                  <a:pt x="640080" y="515112"/>
                </a:lnTo>
                <a:lnTo>
                  <a:pt x="0" y="515112"/>
                </a:lnTo>
                <a:lnTo>
                  <a:pt x="0" y="0"/>
                </a:lnTo>
                <a:close/>
              </a:path>
            </a:pathLst>
          </a:custGeom>
          <a:blipFill>
            <a:blip r:embed="rId5"/>
            <a:stretch>
              <a:fillRect/>
            </a:stretch>
          </a:blipFill>
        </p:spPr>
      </p:sp>
      <p:sp>
        <p:nvSpPr>
          <p:cNvPr id="6" name="Freeform 6"/>
          <p:cNvSpPr/>
          <p:nvPr/>
        </p:nvSpPr>
        <p:spPr>
          <a:xfrm>
            <a:off x="7913551" y="2398757"/>
            <a:ext cx="2021357" cy="2240975"/>
          </a:xfrm>
          <a:custGeom>
            <a:avLst/>
            <a:gdLst/>
            <a:ahLst/>
            <a:cxnLst/>
            <a:rect l="l" t="t" r="r" b="b"/>
            <a:pathLst>
              <a:path w="2021357" h="2240975">
                <a:moveTo>
                  <a:pt x="0" y="0"/>
                </a:moveTo>
                <a:lnTo>
                  <a:pt x="2021357" y="0"/>
                </a:lnTo>
                <a:lnTo>
                  <a:pt x="2021357" y="2240975"/>
                </a:lnTo>
                <a:lnTo>
                  <a:pt x="0" y="2240975"/>
                </a:lnTo>
                <a:lnTo>
                  <a:pt x="0" y="0"/>
                </a:lnTo>
                <a:close/>
              </a:path>
            </a:pathLst>
          </a:custGeom>
          <a:blipFill>
            <a:blip r:embed="rId6"/>
            <a:stretch>
              <a:fillRect/>
            </a:stretch>
          </a:blipFill>
        </p:spPr>
      </p:sp>
      <p:grpSp>
        <p:nvGrpSpPr>
          <p:cNvPr id="7" name="Group 7"/>
          <p:cNvGrpSpPr>
            <a:grpSpLocks noChangeAspect="1"/>
          </p:cNvGrpSpPr>
          <p:nvPr/>
        </p:nvGrpSpPr>
        <p:grpSpPr>
          <a:xfrm>
            <a:off x="0" y="2"/>
            <a:ext cx="12192000" cy="577853"/>
            <a:chOff x="0" y="0"/>
            <a:chExt cx="12192000" cy="577850"/>
          </a:xfrm>
        </p:grpSpPr>
        <p:sp>
          <p:nvSpPr>
            <p:cNvPr id="8" name="Freeform 8"/>
            <p:cNvSpPr/>
            <p:nvPr/>
          </p:nvSpPr>
          <p:spPr>
            <a:xfrm>
              <a:off x="0" y="0"/>
              <a:ext cx="12192000" cy="577850"/>
            </a:xfrm>
            <a:custGeom>
              <a:avLst/>
              <a:gdLst/>
              <a:ahLst/>
              <a:cxnLst/>
              <a:rect l="l" t="t" r="r" b="b"/>
              <a:pathLst>
                <a:path w="12192000" h="577850">
                  <a:moveTo>
                    <a:pt x="0" y="0"/>
                  </a:moveTo>
                  <a:lnTo>
                    <a:pt x="12192000" y="0"/>
                  </a:lnTo>
                  <a:lnTo>
                    <a:pt x="12192000" y="577850"/>
                  </a:lnTo>
                  <a:lnTo>
                    <a:pt x="0" y="577850"/>
                  </a:lnTo>
                  <a:close/>
                </a:path>
              </a:pathLst>
            </a:custGeom>
            <a:solidFill>
              <a:srgbClr val="7FCCBE"/>
            </a:solidFill>
          </p:spPr>
        </p:sp>
      </p:grpSp>
      <p:sp>
        <p:nvSpPr>
          <p:cNvPr id="9" name="TextBox 9"/>
          <p:cNvSpPr txBox="1"/>
          <p:nvPr/>
        </p:nvSpPr>
        <p:spPr>
          <a:xfrm>
            <a:off x="880243" y="2327300"/>
            <a:ext cx="2521058" cy="1668523"/>
          </a:xfrm>
          <a:prstGeom prst="rect">
            <a:avLst/>
          </a:prstGeom>
        </p:spPr>
        <p:txBody>
          <a:bodyPr lIns="0" tIns="0" rIns="0" bIns="0" rtlCol="0" anchor="t">
            <a:spAutoFit/>
          </a:bodyPr>
          <a:lstStyle/>
          <a:p>
            <a:pPr algn="l">
              <a:lnSpc>
                <a:spcPts val="2699"/>
              </a:lnSpc>
            </a:pPr>
            <a:r>
              <a:rPr lang="en-US" sz="2199" b="1" spc="26">
                <a:solidFill>
                  <a:srgbClr val="000000"/>
                </a:solidFill>
                <a:latin typeface="IBM Plex Sans Bold"/>
                <a:ea typeface="IBM Plex Sans Bold"/>
                <a:cs typeface="IBM Plex Sans Bold"/>
                <a:sym typeface="IBM Plex Sans Bold"/>
              </a:rPr>
              <a:t>Sosyal Duygusal Becerilerini Kullanmalarına ve Geliştirmelerine</a:t>
            </a:r>
          </a:p>
          <a:p>
            <a:pPr algn="l">
              <a:lnSpc>
                <a:spcPts val="2327"/>
              </a:lnSpc>
            </a:pPr>
            <a:r>
              <a:rPr lang="en-US" sz="2199" b="1" spc="26">
                <a:solidFill>
                  <a:srgbClr val="000000"/>
                </a:solidFill>
                <a:latin typeface="IBM Plex Sans Bold"/>
                <a:ea typeface="IBM Plex Sans Bold"/>
                <a:cs typeface="IBM Plex Sans Bold"/>
                <a:sym typeface="IBM Plex Sans Bold"/>
              </a:rPr>
              <a:t>Destek Olun</a:t>
            </a:r>
          </a:p>
        </p:txBody>
      </p:sp>
      <p:sp>
        <p:nvSpPr>
          <p:cNvPr id="10" name="TextBox 10"/>
          <p:cNvSpPr txBox="1"/>
          <p:nvPr/>
        </p:nvSpPr>
        <p:spPr>
          <a:xfrm>
            <a:off x="1010136" y="1593542"/>
            <a:ext cx="326231" cy="302171"/>
          </a:xfrm>
          <a:prstGeom prst="rect">
            <a:avLst/>
          </a:prstGeom>
        </p:spPr>
        <p:txBody>
          <a:bodyPr lIns="0" tIns="0" rIns="0" bIns="0" rtlCol="0" anchor="t">
            <a:spAutoFit/>
          </a:bodyPr>
          <a:lstStyle/>
          <a:p>
            <a:pPr algn="l">
              <a:lnSpc>
                <a:spcPts val="2470"/>
              </a:lnSpc>
            </a:pPr>
            <a:r>
              <a:rPr lang="en-US" sz="1764" spc="12">
                <a:solidFill>
                  <a:srgbClr val="3B3838"/>
                </a:solidFill>
                <a:latin typeface="Open Sans"/>
                <a:ea typeface="Open Sans"/>
                <a:cs typeface="Open Sans"/>
                <a:sym typeface="Open Sans"/>
              </a:rPr>
              <a:t>09</a:t>
            </a:r>
          </a:p>
        </p:txBody>
      </p:sp>
      <p:sp>
        <p:nvSpPr>
          <p:cNvPr id="11" name="TextBox 11"/>
          <p:cNvSpPr txBox="1"/>
          <p:nvPr/>
        </p:nvSpPr>
        <p:spPr>
          <a:xfrm>
            <a:off x="6554057" y="2754478"/>
            <a:ext cx="858984" cy="261566"/>
          </a:xfrm>
          <a:prstGeom prst="rect">
            <a:avLst/>
          </a:prstGeom>
        </p:spPr>
        <p:txBody>
          <a:bodyPr lIns="0" tIns="0" rIns="0" bIns="0" rtlCol="0" anchor="t">
            <a:spAutoFit/>
          </a:bodyPr>
          <a:lstStyle/>
          <a:p>
            <a:pPr algn="l">
              <a:lnSpc>
                <a:spcPts val="2015"/>
              </a:lnSpc>
            </a:pPr>
            <a:r>
              <a:rPr lang="en-US" sz="1599" b="1" spc="3">
                <a:solidFill>
                  <a:srgbClr val="000000"/>
                </a:solidFill>
                <a:latin typeface="Raleway Medium"/>
                <a:ea typeface="Raleway Medium"/>
                <a:cs typeface="Raleway Medium"/>
                <a:sym typeface="Raleway Medium"/>
              </a:rPr>
              <a:t>SOSYAL </a:t>
            </a:r>
          </a:p>
        </p:txBody>
      </p:sp>
      <p:sp>
        <p:nvSpPr>
          <p:cNvPr id="12" name="TextBox 12"/>
          <p:cNvSpPr txBox="1"/>
          <p:nvPr/>
        </p:nvSpPr>
        <p:spPr>
          <a:xfrm>
            <a:off x="6289767" y="3010510"/>
            <a:ext cx="1346387" cy="261566"/>
          </a:xfrm>
          <a:prstGeom prst="rect">
            <a:avLst/>
          </a:prstGeom>
        </p:spPr>
        <p:txBody>
          <a:bodyPr lIns="0" tIns="0" rIns="0" bIns="0" rtlCol="0" anchor="t">
            <a:spAutoFit/>
          </a:bodyPr>
          <a:lstStyle/>
          <a:p>
            <a:pPr algn="l">
              <a:lnSpc>
                <a:spcPts val="2015"/>
              </a:lnSpc>
            </a:pPr>
            <a:r>
              <a:rPr lang="en-US" sz="1599" b="1" spc="1">
                <a:solidFill>
                  <a:srgbClr val="000000"/>
                </a:solidFill>
                <a:latin typeface="Raleway Medium"/>
                <a:ea typeface="Raleway Medium"/>
                <a:cs typeface="Raleway Medium"/>
                <a:sym typeface="Raleway Medium"/>
              </a:rPr>
              <a:t>FARKINDALIK</a:t>
            </a:r>
          </a:p>
        </p:txBody>
      </p:sp>
      <p:sp>
        <p:nvSpPr>
          <p:cNvPr id="13" name="TextBox 13"/>
          <p:cNvSpPr txBox="1"/>
          <p:nvPr/>
        </p:nvSpPr>
        <p:spPr>
          <a:xfrm>
            <a:off x="7550963" y="5056099"/>
            <a:ext cx="339080" cy="252041"/>
          </a:xfrm>
          <a:prstGeom prst="rect">
            <a:avLst/>
          </a:prstGeom>
        </p:spPr>
        <p:txBody>
          <a:bodyPr lIns="0" tIns="0" rIns="0" bIns="0" rtlCol="0" anchor="t">
            <a:spAutoFit/>
          </a:bodyPr>
          <a:lstStyle/>
          <a:p>
            <a:pPr algn="l">
              <a:lnSpc>
                <a:spcPts val="1991"/>
              </a:lnSpc>
            </a:pPr>
            <a:r>
              <a:rPr lang="en-US" sz="1599" b="1" spc="3">
                <a:solidFill>
                  <a:srgbClr val="000000"/>
                </a:solidFill>
                <a:latin typeface="Raleway Medium"/>
                <a:ea typeface="Raleway Medium"/>
                <a:cs typeface="Raleway Medium"/>
                <a:sym typeface="Raleway Medium"/>
              </a:rPr>
              <a:t>ÖZ </a:t>
            </a:r>
          </a:p>
        </p:txBody>
      </p:sp>
      <p:sp>
        <p:nvSpPr>
          <p:cNvPr id="14" name="TextBox 14"/>
          <p:cNvSpPr txBox="1"/>
          <p:nvPr/>
        </p:nvSpPr>
        <p:spPr>
          <a:xfrm>
            <a:off x="7231113" y="5309083"/>
            <a:ext cx="938860" cy="252041"/>
          </a:xfrm>
          <a:prstGeom prst="rect">
            <a:avLst/>
          </a:prstGeom>
        </p:spPr>
        <p:txBody>
          <a:bodyPr lIns="0" tIns="0" rIns="0" bIns="0" rtlCol="0" anchor="t">
            <a:spAutoFit/>
          </a:bodyPr>
          <a:lstStyle/>
          <a:p>
            <a:pPr algn="l">
              <a:lnSpc>
                <a:spcPts val="1991"/>
              </a:lnSpc>
            </a:pPr>
            <a:r>
              <a:rPr lang="en-US" sz="1599" b="1" spc="1">
                <a:solidFill>
                  <a:srgbClr val="000000"/>
                </a:solidFill>
                <a:latin typeface="Raleway Medium"/>
                <a:ea typeface="Raleway Medium"/>
                <a:cs typeface="Raleway Medium"/>
                <a:sym typeface="Raleway Medium"/>
              </a:rPr>
              <a:t>YÖNETİM</a:t>
            </a:r>
          </a:p>
        </p:txBody>
      </p:sp>
      <p:sp>
        <p:nvSpPr>
          <p:cNvPr id="15" name="TextBox 15"/>
          <p:cNvSpPr txBox="1"/>
          <p:nvPr/>
        </p:nvSpPr>
        <p:spPr>
          <a:xfrm>
            <a:off x="8273882" y="1279627"/>
            <a:ext cx="1346387" cy="505025"/>
          </a:xfrm>
          <a:prstGeom prst="rect">
            <a:avLst/>
          </a:prstGeom>
        </p:spPr>
        <p:txBody>
          <a:bodyPr lIns="0" tIns="0" rIns="0" bIns="0" rtlCol="0" anchor="t">
            <a:spAutoFit/>
          </a:bodyPr>
          <a:lstStyle/>
          <a:p>
            <a:pPr algn="ctr">
              <a:lnSpc>
                <a:spcPts val="1991"/>
              </a:lnSpc>
            </a:pPr>
            <a:r>
              <a:rPr lang="en-US" sz="1599" b="1" spc="3">
                <a:solidFill>
                  <a:srgbClr val="000000"/>
                </a:solidFill>
                <a:latin typeface="Raleway Medium"/>
                <a:ea typeface="Raleway Medium"/>
                <a:cs typeface="Raleway Medium"/>
                <a:sym typeface="Raleway Medium"/>
              </a:rPr>
              <a:t>ÖZ FARKINDALIK</a:t>
            </a:r>
          </a:p>
        </p:txBody>
      </p:sp>
      <p:sp>
        <p:nvSpPr>
          <p:cNvPr id="16" name="TextBox 16"/>
          <p:cNvSpPr txBox="1"/>
          <p:nvPr/>
        </p:nvSpPr>
        <p:spPr>
          <a:xfrm>
            <a:off x="9606115" y="5010379"/>
            <a:ext cx="1087269" cy="748865"/>
          </a:xfrm>
          <a:prstGeom prst="rect">
            <a:avLst/>
          </a:prstGeom>
        </p:spPr>
        <p:txBody>
          <a:bodyPr lIns="0" tIns="0" rIns="0" bIns="0" rtlCol="0" anchor="t">
            <a:spAutoFit/>
          </a:bodyPr>
          <a:lstStyle/>
          <a:p>
            <a:pPr algn="l">
              <a:lnSpc>
                <a:spcPts val="1935"/>
              </a:lnSpc>
            </a:pPr>
            <a:r>
              <a:rPr lang="en-US" sz="1599" b="1" spc="3">
                <a:solidFill>
                  <a:srgbClr val="000000"/>
                </a:solidFill>
                <a:latin typeface="Raleway Medium"/>
                <a:ea typeface="Raleway Medium"/>
                <a:cs typeface="Raleway Medium"/>
                <a:sym typeface="Raleway Medium"/>
              </a:rPr>
              <a:t>SORUMLU KARAR VERME</a:t>
            </a:r>
          </a:p>
        </p:txBody>
      </p:sp>
      <p:sp>
        <p:nvSpPr>
          <p:cNvPr id="17" name="TextBox 17"/>
          <p:cNvSpPr txBox="1"/>
          <p:nvPr/>
        </p:nvSpPr>
        <p:spPr>
          <a:xfrm>
            <a:off x="10625699" y="2629891"/>
            <a:ext cx="543030" cy="252041"/>
          </a:xfrm>
          <a:prstGeom prst="rect">
            <a:avLst/>
          </a:prstGeom>
        </p:spPr>
        <p:txBody>
          <a:bodyPr lIns="0" tIns="0" rIns="0" bIns="0" rtlCol="0" anchor="t">
            <a:spAutoFit/>
          </a:bodyPr>
          <a:lstStyle/>
          <a:p>
            <a:pPr algn="l">
              <a:lnSpc>
                <a:spcPts val="1927"/>
              </a:lnSpc>
            </a:pPr>
            <a:r>
              <a:rPr lang="en-US" sz="1599" b="1">
                <a:solidFill>
                  <a:srgbClr val="000000"/>
                </a:solidFill>
                <a:latin typeface="Raleway Medium"/>
                <a:ea typeface="Raleway Medium"/>
                <a:cs typeface="Raleway Medium"/>
                <a:sym typeface="Raleway Medium"/>
              </a:rPr>
              <a:t>İLİŞKİ</a:t>
            </a:r>
          </a:p>
        </p:txBody>
      </p:sp>
      <p:sp>
        <p:nvSpPr>
          <p:cNvPr id="18" name="TextBox 18"/>
          <p:cNvSpPr txBox="1"/>
          <p:nvPr/>
        </p:nvSpPr>
        <p:spPr>
          <a:xfrm>
            <a:off x="10305021" y="2882875"/>
            <a:ext cx="1249175" cy="252041"/>
          </a:xfrm>
          <a:prstGeom prst="rect">
            <a:avLst/>
          </a:prstGeom>
        </p:spPr>
        <p:txBody>
          <a:bodyPr lIns="0" tIns="0" rIns="0" bIns="0" rtlCol="0" anchor="t">
            <a:spAutoFit/>
          </a:bodyPr>
          <a:lstStyle/>
          <a:p>
            <a:pPr algn="l">
              <a:lnSpc>
                <a:spcPts val="1927"/>
              </a:lnSpc>
            </a:pPr>
            <a:r>
              <a:rPr lang="en-US" sz="1599" b="1">
                <a:solidFill>
                  <a:srgbClr val="000000"/>
                </a:solidFill>
                <a:latin typeface="Raleway Medium"/>
                <a:ea typeface="Raleway Medium"/>
                <a:cs typeface="Raleway Medium"/>
                <a:sym typeface="Raleway Medium"/>
              </a:rPr>
              <a:t>GELİŞTİRME </a:t>
            </a:r>
          </a:p>
        </p:txBody>
      </p:sp>
      <p:sp>
        <p:nvSpPr>
          <p:cNvPr id="19" name="TextBox 19"/>
          <p:cNvSpPr txBox="1"/>
          <p:nvPr/>
        </p:nvSpPr>
        <p:spPr>
          <a:xfrm>
            <a:off x="10325662" y="3123667"/>
            <a:ext cx="1155106" cy="252041"/>
          </a:xfrm>
          <a:prstGeom prst="rect">
            <a:avLst/>
          </a:prstGeom>
        </p:spPr>
        <p:txBody>
          <a:bodyPr lIns="0" tIns="0" rIns="0" bIns="0" rtlCol="0" anchor="t">
            <a:spAutoFit/>
          </a:bodyPr>
          <a:lstStyle/>
          <a:p>
            <a:pPr algn="l">
              <a:lnSpc>
                <a:spcPts val="1927"/>
              </a:lnSpc>
            </a:pPr>
            <a:r>
              <a:rPr lang="en-US" sz="1599" b="1">
                <a:solidFill>
                  <a:srgbClr val="000000"/>
                </a:solidFill>
                <a:latin typeface="Raleway Medium"/>
                <a:ea typeface="Raleway Medium"/>
                <a:cs typeface="Raleway Medium"/>
                <a:sym typeface="Raleway Medium"/>
              </a:rPr>
              <a:t>BECERİLERİ</a:t>
            </a:r>
          </a:p>
        </p:txBody>
      </p:sp>
      <p:sp>
        <p:nvSpPr>
          <p:cNvPr id="20" name="TextBox 20"/>
          <p:cNvSpPr txBox="1"/>
          <p:nvPr/>
        </p:nvSpPr>
        <p:spPr>
          <a:xfrm>
            <a:off x="3786188" y="20869"/>
            <a:ext cx="4703836" cy="482765"/>
          </a:xfrm>
          <a:prstGeom prst="rect">
            <a:avLst/>
          </a:prstGeom>
        </p:spPr>
        <p:txBody>
          <a:bodyPr lIns="0" tIns="0" rIns="0" bIns="0" rtlCol="0" anchor="t">
            <a:spAutoFit/>
          </a:bodyPr>
          <a:lstStyle/>
          <a:p>
            <a:pPr algn="l">
              <a:lnSpc>
                <a:spcPts val="3843"/>
              </a:lnSpc>
            </a:pPr>
            <a:r>
              <a:rPr lang="en-US" sz="2745" spc="52">
                <a:solidFill>
                  <a:srgbClr val="FFFFFF"/>
                </a:solidFill>
                <a:latin typeface="Raleway Light"/>
                <a:ea typeface="Raleway Light"/>
                <a:cs typeface="Raleway Light"/>
                <a:sym typeface="Raleway Light"/>
              </a:rPr>
              <a:t>Öğrenci Destekleme Yolları</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33073" y="3966781"/>
            <a:ext cx="878243" cy="2540108"/>
          </a:xfrm>
          <a:custGeom>
            <a:avLst/>
            <a:gdLst/>
            <a:ahLst/>
            <a:cxnLst/>
            <a:rect l="l" t="t" r="r" b="b"/>
            <a:pathLst>
              <a:path w="878243" h="2540108">
                <a:moveTo>
                  <a:pt x="0" y="0"/>
                </a:moveTo>
                <a:lnTo>
                  <a:pt x="878243" y="0"/>
                </a:lnTo>
                <a:lnTo>
                  <a:pt x="878243" y="2540108"/>
                </a:lnTo>
                <a:lnTo>
                  <a:pt x="0" y="2540108"/>
                </a:lnTo>
                <a:lnTo>
                  <a:pt x="0" y="0"/>
                </a:lnTo>
                <a:close/>
              </a:path>
            </a:pathLst>
          </a:custGeom>
          <a:blipFill>
            <a:blip r:embed="rId2"/>
            <a:stretch>
              <a:fillRect/>
            </a:stretch>
          </a:blipFill>
        </p:spPr>
      </p:sp>
      <p:sp>
        <p:nvSpPr>
          <p:cNvPr id="3" name="Freeform 3"/>
          <p:cNvSpPr/>
          <p:nvPr/>
        </p:nvSpPr>
        <p:spPr>
          <a:xfrm>
            <a:off x="6238123" y="786441"/>
            <a:ext cx="5472522" cy="6071559"/>
          </a:xfrm>
          <a:custGeom>
            <a:avLst/>
            <a:gdLst/>
            <a:ahLst/>
            <a:cxnLst/>
            <a:rect l="l" t="t" r="r" b="b"/>
            <a:pathLst>
              <a:path w="5472522" h="6071559">
                <a:moveTo>
                  <a:pt x="0" y="0"/>
                </a:moveTo>
                <a:lnTo>
                  <a:pt x="5472522" y="0"/>
                </a:lnTo>
                <a:lnTo>
                  <a:pt x="5472522" y="6071559"/>
                </a:lnTo>
                <a:lnTo>
                  <a:pt x="0" y="607155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4" name="Group 4"/>
          <p:cNvGrpSpPr>
            <a:grpSpLocks noChangeAspect="1"/>
          </p:cNvGrpSpPr>
          <p:nvPr/>
        </p:nvGrpSpPr>
        <p:grpSpPr>
          <a:xfrm rot="-1246380">
            <a:off x="258775" y="929869"/>
            <a:ext cx="1097518" cy="1521047"/>
            <a:chOff x="0" y="0"/>
            <a:chExt cx="1463358" cy="2028063"/>
          </a:xfrm>
        </p:grpSpPr>
        <p:sp>
          <p:nvSpPr>
            <p:cNvPr id="5" name="Freeform 5"/>
            <p:cNvSpPr/>
            <p:nvPr/>
          </p:nvSpPr>
          <p:spPr>
            <a:xfrm>
              <a:off x="0" y="0"/>
              <a:ext cx="1463294" cy="2028063"/>
            </a:xfrm>
            <a:custGeom>
              <a:avLst/>
              <a:gdLst/>
              <a:ahLst/>
              <a:cxnLst/>
              <a:rect l="l" t="t" r="r" b="b"/>
              <a:pathLst>
                <a:path w="1463294" h="2028063">
                  <a:moveTo>
                    <a:pt x="1456690" y="0"/>
                  </a:moveTo>
                  <a:lnTo>
                    <a:pt x="0" y="4826"/>
                  </a:lnTo>
                  <a:lnTo>
                    <a:pt x="6604" y="2028063"/>
                  </a:lnTo>
                  <a:lnTo>
                    <a:pt x="1463294" y="2023364"/>
                  </a:lnTo>
                  <a:lnTo>
                    <a:pt x="1456690" y="0"/>
                  </a:lnTo>
                  <a:close/>
                </a:path>
              </a:pathLst>
            </a:custGeom>
            <a:blipFill>
              <a:blip r:embed="rId5"/>
              <a:stretch>
                <a:fillRect l="-102297" t="-85203" r="-245942" b="-240"/>
              </a:stretch>
            </a:blipFill>
          </p:spPr>
        </p:sp>
      </p:grpSp>
      <p:grpSp>
        <p:nvGrpSpPr>
          <p:cNvPr id="6" name="Group 6"/>
          <p:cNvGrpSpPr>
            <a:grpSpLocks noChangeAspect="1"/>
          </p:cNvGrpSpPr>
          <p:nvPr/>
        </p:nvGrpSpPr>
        <p:grpSpPr>
          <a:xfrm>
            <a:off x="0" y="2"/>
            <a:ext cx="12192000" cy="577853"/>
            <a:chOff x="0" y="0"/>
            <a:chExt cx="12192000" cy="577850"/>
          </a:xfrm>
        </p:grpSpPr>
        <p:sp>
          <p:nvSpPr>
            <p:cNvPr id="7" name="Freeform 7"/>
            <p:cNvSpPr/>
            <p:nvPr/>
          </p:nvSpPr>
          <p:spPr>
            <a:xfrm>
              <a:off x="0" y="0"/>
              <a:ext cx="12192000" cy="577850"/>
            </a:xfrm>
            <a:custGeom>
              <a:avLst/>
              <a:gdLst/>
              <a:ahLst/>
              <a:cxnLst/>
              <a:rect l="l" t="t" r="r" b="b"/>
              <a:pathLst>
                <a:path w="12192000" h="577850">
                  <a:moveTo>
                    <a:pt x="0" y="0"/>
                  </a:moveTo>
                  <a:lnTo>
                    <a:pt x="12192000" y="0"/>
                  </a:lnTo>
                  <a:lnTo>
                    <a:pt x="12192000" y="577850"/>
                  </a:lnTo>
                  <a:lnTo>
                    <a:pt x="0" y="577850"/>
                  </a:lnTo>
                  <a:close/>
                </a:path>
              </a:pathLst>
            </a:custGeom>
            <a:solidFill>
              <a:srgbClr val="7FCCBE"/>
            </a:solidFill>
          </p:spPr>
        </p:sp>
      </p:grpSp>
      <p:sp>
        <p:nvSpPr>
          <p:cNvPr id="8" name="TextBox 8"/>
          <p:cNvSpPr txBox="1"/>
          <p:nvPr/>
        </p:nvSpPr>
        <p:spPr>
          <a:xfrm>
            <a:off x="1395451" y="2525840"/>
            <a:ext cx="3963143" cy="322202"/>
          </a:xfrm>
          <a:prstGeom prst="rect">
            <a:avLst/>
          </a:prstGeom>
        </p:spPr>
        <p:txBody>
          <a:bodyPr lIns="0" tIns="0" rIns="0" bIns="0" rtlCol="0" anchor="t">
            <a:spAutoFit/>
          </a:bodyPr>
          <a:lstStyle/>
          <a:p>
            <a:pPr algn="l">
              <a:lnSpc>
                <a:spcPts val="2499"/>
              </a:lnSpc>
            </a:pPr>
            <a:r>
              <a:rPr lang="en-US" sz="1999" b="1">
                <a:solidFill>
                  <a:srgbClr val="000000"/>
                </a:solidFill>
                <a:latin typeface="Raleway Medium"/>
                <a:ea typeface="Raleway Medium"/>
                <a:cs typeface="Raleway Medium"/>
                <a:sym typeface="Raleway Medium"/>
              </a:rPr>
              <a:t>1.Öğrencilerin birbiriyle iletişim </a:t>
            </a:r>
          </a:p>
        </p:txBody>
      </p:sp>
      <p:sp>
        <p:nvSpPr>
          <p:cNvPr id="9" name="TextBox 9"/>
          <p:cNvSpPr txBox="1"/>
          <p:nvPr/>
        </p:nvSpPr>
        <p:spPr>
          <a:xfrm>
            <a:off x="1738351" y="2845879"/>
            <a:ext cx="4415114" cy="1907162"/>
          </a:xfrm>
          <a:prstGeom prst="rect">
            <a:avLst/>
          </a:prstGeom>
        </p:spPr>
        <p:txBody>
          <a:bodyPr lIns="0" tIns="0" rIns="0" bIns="0" rtlCol="0" anchor="t">
            <a:spAutoFit/>
          </a:bodyPr>
          <a:lstStyle/>
          <a:p>
            <a:pPr algn="just">
              <a:lnSpc>
                <a:spcPts val="2499"/>
              </a:lnSpc>
            </a:pPr>
            <a:r>
              <a:rPr lang="en-US" sz="1999" b="1" spc="1">
                <a:solidFill>
                  <a:srgbClr val="000000"/>
                </a:solidFill>
                <a:latin typeface="Raleway Medium"/>
                <a:ea typeface="Raleway Medium"/>
                <a:cs typeface="Raleway Medium"/>
                <a:sym typeface="Raleway Medium"/>
              </a:rPr>
              <a:t>kurmaları, etkin dinleme becerilerini kullanmaları ve fikirlerini birbiriyle paylaşmaları ve sınıf içinde güven ortamının oluşması için bazen yapılandırılmış bazen de yapılandırılmamış olanaklar sunun. </a:t>
            </a:r>
          </a:p>
        </p:txBody>
      </p:sp>
      <p:sp>
        <p:nvSpPr>
          <p:cNvPr id="10" name="TextBox 10"/>
          <p:cNvSpPr txBox="1"/>
          <p:nvPr/>
        </p:nvSpPr>
        <p:spPr>
          <a:xfrm>
            <a:off x="1395451" y="4765739"/>
            <a:ext cx="4280678" cy="560327"/>
          </a:xfrm>
          <a:prstGeom prst="rect">
            <a:avLst/>
          </a:prstGeom>
        </p:spPr>
        <p:txBody>
          <a:bodyPr lIns="0" tIns="0" rIns="0" bIns="0" rtlCol="0" anchor="t">
            <a:spAutoFit/>
          </a:bodyPr>
          <a:lstStyle/>
          <a:p>
            <a:pPr algn="l">
              <a:lnSpc>
                <a:spcPts val="4999"/>
              </a:lnSpc>
            </a:pPr>
            <a:r>
              <a:rPr lang="en-US" sz="1999" b="1">
                <a:solidFill>
                  <a:srgbClr val="000000"/>
                </a:solidFill>
                <a:latin typeface="Raleway Medium"/>
                <a:ea typeface="Raleway Medium"/>
                <a:cs typeface="Raleway Medium"/>
                <a:sym typeface="Raleway Medium"/>
              </a:rPr>
              <a:t>2.Ders içeriğinin yoğun olduğu bir </a:t>
            </a:r>
          </a:p>
        </p:txBody>
      </p:sp>
      <p:sp>
        <p:nvSpPr>
          <p:cNvPr id="11" name="TextBox 11"/>
          <p:cNvSpPr txBox="1"/>
          <p:nvPr/>
        </p:nvSpPr>
        <p:spPr>
          <a:xfrm>
            <a:off x="1738351" y="5463731"/>
            <a:ext cx="4400731" cy="496319"/>
          </a:xfrm>
          <a:prstGeom prst="rect">
            <a:avLst/>
          </a:prstGeom>
        </p:spPr>
        <p:txBody>
          <a:bodyPr lIns="0" tIns="0" rIns="0" bIns="0" rtlCol="0" anchor="t">
            <a:spAutoFit/>
          </a:bodyPr>
          <a:lstStyle/>
          <a:p>
            <a:pPr algn="l">
              <a:lnSpc>
                <a:spcPts val="999"/>
              </a:lnSpc>
            </a:pPr>
            <a:r>
              <a:rPr lang="en-US" sz="1999" b="1">
                <a:solidFill>
                  <a:srgbClr val="000000"/>
                </a:solidFill>
                <a:latin typeface="Raleway Medium"/>
                <a:ea typeface="Raleway Medium"/>
                <a:cs typeface="Raleway Medium"/>
                <a:sym typeface="Raleway Medium"/>
              </a:rPr>
              <a:t>günde kısa bir mola vererek, sorular </a:t>
            </a:r>
          </a:p>
          <a:p>
            <a:pPr algn="l">
              <a:lnSpc>
                <a:spcPts val="3991"/>
              </a:lnSpc>
            </a:pPr>
            <a:r>
              <a:rPr lang="en-US" sz="1999" b="1">
                <a:solidFill>
                  <a:srgbClr val="000000"/>
                </a:solidFill>
                <a:latin typeface="Raleway Medium"/>
                <a:ea typeface="Raleway Medium"/>
                <a:cs typeface="Raleway Medium"/>
                <a:sym typeface="Raleway Medium"/>
              </a:rPr>
              <a:t>sorarak bu olanakları sunabilirsiniz. </a:t>
            </a:r>
          </a:p>
        </p:txBody>
      </p:sp>
      <p:sp>
        <p:nvSpPr>
          <p:cNvPr id="12" name="TextBox 12"/>
          <p:cNvSpPr txBox="1"/>
          <p:nvPr/>
        </p:nvSpPr>
        <p:spPr>
          <a:xfrm>
            <a:off x="6884518" y="1316165"/>
            <a:ext cx="4545873" cy="4884677"/>
          </a:xfrm>
          <a:prstGeom prst="rect">
            <a:avLst/>
          </a:prstGeom>
        </p:spPr>
        <p:txBody>
          <a:bodyPr lIns="0" tIns="0" rIns="0" bIns="0" rtlCol="0" anchor="t">
            <a:spAutoFit/>
          </a:bodyPr>
          <a:lstStyle/>
          <a:p>
            <a:pPr algn="l">
              <a:lnSpc>
                <a:spcPts val="2399"/>
              </a:lnSpc>
            </a:pPr>
            <a:r>
              <a:rPr lang="en-US" sz="1999" b="1">
                <a:solidFill>
                  <a:srgbClr val="000000"/>
                </a:solidFill>
                <a:latin typeface="Raleway Bold"/>
                <a:ea typeface="Raleway Bold"/>
                <a:cs typeface="Raleway Bold"/>
                <a:sym typeface="Raleway Bold"/>
              </a:rPr>
              <a:t>Hangi yeni beceriyi öğrenmek istersin? Nedenleri nedir?</a:t>
            </a:r>
          </a:p>
          <a:p>
            <a:pPr algn="l">
              <a:lnSpc>
                <a:spcPts val="4999"/>
              </a:lnSpc>
            </a:pPr>
            <a:r>
              <a:rPr lang="en-US" sz="1999" b="1">
                <a:solidFill>
                  <a:srgbClr val="000000"/>
                </a:solidFill>
                <a:latin typeface="Raleway Bold"/>
                <a:ea typeface="Raleway Bold"/>
                <a:cs typeface="Raleway Bold"/>
                <a:sym typeface="Raleway Bold"/>
              </a:rPr>
              <a:t>Arkadaşının en güçlü yönü nedir? </a:t>
            </a:r>
          </a:p>
          <a:p>
            <a:pPr algn="l">
              <a:lnSpc>
                <a:spcPts val="999"/>
              </a:lnSpc>
            </a:pPr>
            <a:r>
              <a:rPr lang="en-US" sz="1999" b="1">
                <a:solidFill>
                  <a:srgbClr val="000000"/>
                </a:solidFill>
                <a:latin typeface="Raleway Bold"/>
                <a:ea typeface="Raleway Bold"/>
                <a:cs typeface="Raleway Bold"/>
                <a:sym typeface="Raleway Bold"/>
              </a:rPr>
              <a:t>Neden bunu güçlü bir yön olarak </a:t>
            </a:r>
          </a:p>
          <a:p>
            <a:pPr algn="l">
              <a:lnSpc>
                <a:spcPts val="3799"/>
              </a:lnSpc>
            </a:pPr>
            <a:r>
              <a:rPr lang="en-US" sz="1999" b="1">
                <a:solidFill>
                  <a:srgbClr val="000000"/>
                </a:solidFill>
                <a:latin typeface="Raleway Bold"/>
                <a:ea typeface="Raleway Bold"/>
                <a:cs typeface="Raleway Bold"/>
                <a:sym typeface="Raleway Bold"/>
              </a:rPr>
              <a:t>değerlendiriyorsun?</a:t>
            </a:r>
          </a:p>
          <a:p>
            <a:pPr algn="l">
              <a:lnSpc>
                <a:spcPts val="4599"/>
              </a:lnSpc>
            </a:pPr>
            <a:r>
              <a:rPr lang="en-US" sz="1999" b="1">
                <a:solidFill>
                  <a:srgbClr val="000000"/>
                </a:solidFill>
                <a:latin typeface="Raleway Bold"/>
                <a:ea typeface="Raleway Bold"/>
                <a:cs typeface="Raleway Bold"/>
                <a:sym typeface="Raleway Bold"/>
              </a:rPr>
              <a:t>Hayatında en çok değer verdiğin </a:t>
            </a:r>
          </a:p>
          <a:p>
            <a:pPr algn="l">
              <a:lnSpc>
                <a:spcPts val="999"/>
              </a:lnSpc>
            </a:pPr>
            <a:r>
              <a:rPr lang="en-US" sz="1999" b="1">
                <a:solidFill>
                  <a:srgbClr val="000000"/>
                </a:solidFill>
                <a:latin typeface="Raleway Bold"/>
                <a:ea typeface="Raleway Bold"/>
                <a:cs typeface="Raleway Bold"/>
                <a:sym typeface="Raleway Bold"/>
              </a:rPr>
              <a:t>kim? Bu kişi senin için neden bu </a:t>
            </a:r>
          </a:p>
          <a:p>
            <a:pPr algn="l">
              <a:lnSpc>
                <a:spcPts val="3799"/>
              </a:lnSpc>
            </a:pPr>
            <a:r>
              <a:rPr lang="en-US" sz="1999" b="1">
                <a:solidFill>
                  <a:srgbClr val="000000"/>
                </a:solidFill>
                <a:latin typeface="Raleway Bold"/>
                <a:ea typeface="Raleway Bold"/>
                <a:cs typeface="Raleway Bold"/>
                <a:sym typeface="Raleway Bold"/>
              </a:rPr>
              <a:t>kadar değerli?</a:t>
            </a:r>
          </a:p>
          <a:p>
            <a:pPr algn="l">
              <a:lnSpc>
                <a:spcPts val="4599"/>
              </a:lnSpc>
            </a:pPr>
            <a:r>
              <a:rPr lang="en-US" sz="1999" b="1">
                <a:solidFill>
                  <a:srgbClr val="000000"/>
                </a:solidFill>
                <a:latin typeface="Raleway Bold"/>
                <a:ea typeface="Raleway Bold"/>
                <a:cs typeface="Raleway Bold"/>
                <a:sym typeface="Raleway Bold"/>
              </a:rPr>
              <a:t>En sevdiğin kitap hangisi? Bu kitabın </a:t>
            </a:r>
          </a:p>
          <a:p>
            <a:pPr algn="l">
              <a:lnSpc>
                <a:spcPts val="999"/>
              </a:lnSpc>
            </a:pPr>
            <a:r>
              <a:rPr lang="en-US" sz="1999" b="1">
                <a:solidFill>
                  <a:srgbClr val="000000"/>
                </a:solidFill>
                <a:latin typeface="Raleway Bold"/>
                <a:ea typeface="Raleway Bold"/>
                <a:cs typeface="Raleway Bold"/>
                <a:sym typeface="Raleway Bold"/>
              </a:rPr>
              <a:t>neyini beğeniyorsun?</a:t>
            </a:r>
          </a:p>
          <a:p>
            <a:pPr algn="l">
              <a:lnSpc>
                <a:spcPts val="4999"/>
              </a:lnSpc>
            </a:pPr>
            <a:r>
              <a:rPr lang="en-US" sz="1999" b="1">
                <a:solidFill>
                  <a:srgbClr val="000000"/>
                </a:solidFill>
                <a:latin typeface="Raleway Bold"/>
                <a:ea typeface="Raleway Bold"/>
                <a:cs typeface="Raleway Bold"/>
                <a:sym typeface="Raleway Bold"/>
              </a:rPr>
              <a:t>Kimlerden yardım alıyorsun? Bu </a:t>
            </a:r>
          </a:p>
          <a:p>
            <a:pPr algn="l">
              <a:lnSpc>
                <a:spcPts val="999"/>
              </a:lnSpc>
            </a:pPr>
            <a:r>
              <a:rPr lang="en-US" sz="1999" b="1">
                <a:solidFill>
                  <a:srgbClr val="000000"/>
                </a:solidFill>
                <a:latin typeface="Raleway Bold"/>
                <a:ea typeface="Raleway Bold"/>
                <a:cs typeface="Raleway Bold"/>
                <a:sym typeface="Raleway Bold"/>
              </a:rPr>
              <a:t>kişilerden hangi konularda yardım </a:t>
            </a:r>
          </a:p>
          <a:p>
            <a:pPr algn="l">
              <a:lnSpc>
                <a:spcPts val="3799"/>
              </a:lnSpc>
            </a:pPr>
            <a:r>
              <a:rPr lang="en-US" sz="1999" b="1" spc="1">
                <a:solidFill>
                  <a:srgbClr val="000000"/>
                </a:solidFill>
                <a:latin typeface="Raleway Bold"/>
                <a:ea typeface="Raleway Bold"/>
                <a:cs typeface="Raleway Bold"/>
                <a:sym typeface="Raleway Bold"/>
              </a:rPr>
              <a:t>alıyorsun?</a:t>
            </a:r>
          </a:p>
        </p:txBody>
      </p:sp>
      <p:sp>
        <p:nvSpPr>
          <p:cNvPr id="13" name="TextBox 13"/>
          <p:cNvSpPr txBox="1"/>
          <p:nvPr/>
        </p:nvSpPr>
        <p:spPr>
          <a:xfrm>
            <a:off x="6598768" y="1332043"/>
            <a:ext cx="90678" cy="328117"/>
          </a:xfrm>
          <a:prstGeom prst="rect">
            <a:avLst/>
          </a:prstGeom>
        </p:spPr>
        <p:txBody>
          <a:bodyPr lIns="0" tIns="0" rIns="0" bIns="0" rtlCol="0" anchor="t">
            <a:spAutoFit/>
          </a:bodyPr>
          <a:lstStyle/>
          <a:p>
            <a:pPr algn="l">
              <a:lnSpc>
                <a:spcPts val="2799"/>
              </a:lnSpc>
            </a:pPr>
            <a:r>
              <a:rPr lang="en-US" sz="1999" spc="-15">
                <a:solidFill>
                  <a:srgbClr val="000000"/>
                </a:solidFill>
                <a:latin typeface="IBM Plex Sans Condensed"/>
                <a:ea typeface="IBM Plex Sans Condensed"/>
                <a:cs typeface="IBM Plex Sans Condensed"/>
                <a:sym typeface="IBM Plex Sans Condensed"/>
              </a:rPr>
              <a:t>•</a:t>
            </a:r>
          </a:p>
        </p:txBody>
      </p:sp>
      <p:sp>
        <p:nvSpPr>
          <p:cNvPr id="14" name="TextBox 14"/>
          <p:cNvSpPr txBox="1"/>
          <p:nvPr/>
        </p:nvSpPr>
        <p:spPr>
          <a:xfrm>
            <a:off x="6598768" y="2170243"/>
            <a:ext cx="90678" cy="328117"/>
          </a:xfrm>
          <a:prstGeom prst="rect">
            <a:avLst/>
          </a:prstGeom>
        </p:spPr>
        <p:txBody>
          <a:bodyPr lIns="0" tIns="0" rIns="0" bIns="0" rtlCol="0" anchor="t">
            <a:spAutoFit/>
          </a:bodyPr>
          <a:lstStyle/>
          <a:p>
            <a:pPr algn="l">
              <a:lnSpc>
                <a:spcPts val="2799"/>
              </a:lnSpc>
            </a:pPr>
            <a:r>
              <a:rPr lang="en-US" sz="1999" spc="-15">
                <a:solidFill>
                  <a:srgbClr val="000000"/>
                </a:solidFill>
                <a:latin typeface="IBM Plex Sans Condensed"/>
                <a:ea typeface="IBM Plex Sans Condensed"/>
                <a:cs typeface="IBM Plex Sans Condensed"/>
                <a:sym typeface="IBM Plex Sans Condensed"/>
              </a:rPr>
              <a:t>•</a:t>
            </a:r>
          </a:p>
        </p:txBody>
      </p:sp>
      <p:sp>
        <p:nvSpPr>
          <p:cNvPr id="15" name="TextBox 15"/>
          <p:cNvSpPr txBox="1"/>
          <p:nvPr/>
        </p:nvSpPr>
        <p:spPr>
          <a:xfrm>
            <a:off x="6598768" y="3313243"/>
            <a:ext cx="90678" cy="328117"/>
          </a:xfrm>
          <a:prstGeom prst="rect">
            <a:avLst/>
          </a:prstGeom>
        </p:spPr>
        <p:txBody>
          <a:bodyPr lIns="0" tIns="0" rIns="0" bIns="0" rtlCol="0" anchor="t">
            <a:spAutoFit/>
          </a:bodyPr>
          <a:lstStyle/>
          <a:p>
            <a:pPr algn="l">
              <a:lnSpc>
                <a:spcPts val="2799"/>
              </a:lnSpc>
            </a:pPr>
            <a:r>
              <a:rPr lang="en-US" sz="1999" spc="-15">
                <a:solidFill>
                  <a:srgbClr val="000000"/>
                </a:solidFill>
                <a:latin typeface="IBM Plex Sans Condensed"/>
                <a:ea typeface="IBM Plex Sans Condensed"/>
                <a:cs typeface="IBM Plex Sans Condensed"/>
                <a:sym typeface="IBM Plex Sans Condensed"/>
              </a:rPr>
              <a:t>•</a:t>
            </a:r>
          </a:p>
        </p:txBody>
      </p:sp>
      <p:sp>
        <p:nvSpPr>
          <p:cNvPr id="16" name="TextBox 16"/>
          <p:cNvSpPr txBox="1"/>
          <p:nvPr/>
        </p:nvSpPr>
        <p:spPr>
          <a:xfrm>
            <a:off x="6598768" y="4456243"/>
            <a:ext cx="90678" cy="328117"/>
          </a:xfrm>
          <a:prstGeom prst="rect">
            <a:avLst/>
          </a:prstGeom>
        </p:spPr>
        <p:txBody>
          <a:bodyPr lIns="0" tIns="0" rIns="0" bIns="0" rtlCol="0" anchor="t">
            <a:spAutoFit/>
          </a:bodyPr>
          <a:lstStyle/>
          <a:p>
            <a:pPr algn="l">
              <a:lnSpc>
                <a:spcPts val="2799"/>
              </a:lnSpc>
            </a:pPr>
            <a:r>
              <a:rPr lang="en-US" sz="1999" spc="-15">
                <a:solidFill>
                  <a:srgbClr val="000000"/>
                </a:solidFill>
                <a:latin typeface="IBM Plex Sans Condensed"/>
                <a:ea typeface="IBM Plex Sans Condensed"/>
                <a:cs typeface="IBM Plex Sans Condensed"/>
                <a:sym typeface="IBM Plex Sans Condensed"/>
              </a:rPr>
              <a:t>•</a:t>
            </a:r>
          </a:p>
        </p:txBody>
      </p:sp>
      <p:sp>
        <p:nvSpPr>
          <p:cNvPr id="17" name="TextBox 17"/>
          <p:cNvSpPr txBox="1"/>
          <p:nvPr/>
        </p:nvSpPr>
        <p:spPr>
          <a:xfrm>
            <a:off x="6598768" y="5294443"/>
            <a:ext cx="90678" cy="328117"/>
          </a:xfrm>
          <a:prstGeom prst="rect">
            <a:avLst/>
          </a:prstGeom>
        </p:spPr>
        <p:txBody>
          <a:bodyPr lIns="0" tIns="0" rIns="0" bIns="0" rtlCol="0" anchor="t">
            <a:spAutoFit/>
          </a:bodyPr>
          <a:lstStyle/>
          <a:p>
            <a:pPr algn="l">
              <a:lnSpc>
                <a:spcPts val="2799"/>
              </a:lnSpc>
            </a:pPr>
            <a:r>
              <a:rPr lang="en-US" sz="1999" spc="-15">
                <a:solidFill>
                  <a:srgbClr val="000000"/>
                </a:solidFill>
                <a:latin typeface="IBM Plex Sans Condensed"/>
                <a:ea typeface="IBM Plex Sans Condensed"/>
                <a:cs typeface="IBM Plex Sans Condensed"/>
                <a:sym typeface="IBM Plex Sans Condensed"/>
              </a:rPr>
              <a:t>•</a:t>
            </a:r>
          </a:p>
        </p:txBody>
      </p:sp>
      <p:sp>
        <p:nvSpPr>
          <p:cNvPr id="18" name="TextBox 18"/>
          <p:cNvSpPr txBox="1"/>
          <p:nvPr/>
        </p:nvSpPr>
        <p:spPr>
          <a:xfrm>
            <a:off x="1395451" y="1316850"/>
            <a:ext cx="99746" cy="367598"/>
          </a:xfrm>
          <a:prstGeom prst="rect">
            <a:avLst/>
          </a:prstGeom>
        </p:spPr>
        <p:txBody>
          <a:bodyPr lIns="0" tIns="0" rIns="0" bIns="0" rtlCol="0" anchor="t">
            <a:spAutoFit/>
          </a:bodyPr>
          <a:lstStyle/>
          <a:p>
            <a:pPr algn="l">
              <a:lnSpc>
                <a:spcPts val="3079"/>
              </a:lnSpc>
            </a:pPr>
            <a:r>
              <a:rPr lang="en-US" sz="2199" spc="-17">
                <a:solidFill>
                  <a:srgbClr val="000000"/>
                </a:solidFill>
                <a:latin typeface="IBM Plex Sans Condensed"/>
                <a:ea typeface="IBM Plex Sans Condensed"/>
                <a:cs typeface="IBM Plex Sans Condensed"/>
                <a:sym typeface="IBM Plex Sans Condensed"/>
              </a:rPr>
              <a:t>•</a:t>
            </a:r>
          </a:p>
        </p:txBody>
      </p:sp>
      <p:sp>
        <p:nvSpPr>
          <p:cNvPr id="19" name="TextBox 19"/>
          <p:cNvSpPr txBox="1"/>
          <p:nvPr/>
        </p:nvSpPr>
        <p:spPr>
          <a:xfrm>
            <a:off x="1738351" y="1418996"/>
            <a:ext cx="2186940" cy="991867"/>
          </a:xfrm>
          <a:prstGeom prst="rect">
            <a:avLst/>
          </a:prstGeom>
        </p:spPr>
        <p:txBody>
          <a:bodyPr lIns="0" tIns="0" rIns="0" bIns="0" rtlCol="0" anchor="t">
            <a:spAutoFit/>
          </a:bodyPr>
          <a:lstStyle/>
          <a:p>
            <a:pPr algn="l">
              <a:lnSpc>
                <a:spcPts val="2624"/>
              </a:lnSpc>
            </a:pPr>
            <a:r>
              <a:rPr lang="en-US" sz="2199" b="1" spc="24">
                <a:solidFill>
                  <a:srgbClr val="000000"/>
                </a:solidFill>
                <a:latin typeface="IBM Plex Sans Bold"/>
                <a:ea typeface="IBM Plex Sans Bold"/>
                <a:cs typeface="IBM Plex Sans Bold"/>
                <a:sym typeface="IBM Plex Sans Bold"/>
              </a:rPr>
              <a:t>İlişki Geliştirme Becerilerini Geliştirmek İçin</a:t>
            </a:r>
          </a:p>
        </p:txBody>
      </p:sp>
      <p:sp>
        <p:nvSpPr>
          <p:cNvPr id="20" name="TextBox 20"/>
          <p:cNvSpPr txBox="1"/>
          <p:nvPr/>
        </p:nvSpPr>
        <p:spPr>
          <a:xfrm>
            <a:off x="3786188" y="20869"/>
            <a:ext cx="4703836" cy="482765"/>
          </a:xfrm>
          <a:prstGeom prst="rect">
            <a:avLst/>
          </a:prstGeom>
        </p:spPr>
        <p:txBody>
          <a:bodyPr lIns="0" tIns="0" rIns="0" bIns="0" rtlCol="0" anchor="t">
            <a:spAutoFit/>
          </a:bodyPr>
          <a:lstStyle/>
          <a:p>
            <a:pPr algn="l">
              <a:lnSpc>
                <a:spcPts val="3843"/>
              </a:lnSpc>
            </a:pPr>
            <a:r>
              <a:rPr lang="en-US" sz="2745" spc="52">
                <a:solidFill>
                  <a:srgbClr val="FFFFFF"/>
                </a:solidFill>
                <a:latin typeface="Raleway Light"/>
                <a:ea typeface="Raleway Light"/>
                <a:cs typeface="Raleway Light"/>
                <a:sym typeface="Raleway Light"/>
              </a:rPr>
              <a:t>Öğrenci Destekleme Yolları</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667098" y="1345997"/>
            <a:ext cx="6678778" cy="5512003"/>
          </a:xfrm>
          <a:custGeom>
            <a:avLst/>
            <a:gdLst/>
            <a:ahLst/>
            <a:cxnLst/>
            <a:rect l="l" t="t" r="r" b="b"/>
            <a:pathLst>
              <a:path w="6678778" h="5512003">
                <a:moveTo>
                  <a:pt x="0" y="0"/>
                </a:moveTo>
                <a:lnTo>
                  <a:pt x="6678777" y="0"/>
                </a:lnTo>
                <a:lnTo>
                  <a:pt x="6678777" y="5512003"/>
                </a:lnTo>
                <a:lnTo>
                  <a:pt x="0" y="551200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7278" y="3647265"/>
            <a:ext cx="4663364" cy="2797426"/>
          </a:xfrm>
          <a:custGeom>
            <a:avLst/>
            <a:gdLst/>
            <a:ahLst/>
            <a:cxnLst/>
            <a:rect l="l" t="t" r="r" b="b"/>
            <a:pathLst>
              <a:path w="4663364" h="2797426">
                <a:moveTo>
                  <a:pt x="0" y="0"/>
                </a:moveTo>
                <a:lnTo>
                  <a:pt x="4663364" y="0"/>
                </a:lnTo>
                <a:lnTo>
                  <a:pt x="4663364" y="2797426"/>
                </a:lnTo>
                <a:lnTo>
                  <a:pt x="0" y="2797426"/>
                </a:lnTo>
                <a:lnTo>
                  <a:pt x="0" y="0"/>
                </a:lnTo>
                <a:close/>
              </a:path>
            </a:pathLst>
          </a:custGeom>
          <a:blipFill>
            <a:blip r:embed="rId4"/>
            <a:stretch>
              <a:fillRect/>
            </a:stretch>
          </a:blipFill>
        </p:spPr>
      </p:sp>
      <p:grpSp>
        <p:nvGrpSpPr>
          <p:cNvPr id="4" name="Group 4"/>
          <p:cNvGrpSpPr>
            <a:grpSpLocks noChangeAspect="1"/>
          </p:cNvGrpSpPr>
          <p:nvPr/>
        </p:nvGrpSpPr>
        <p:grpSpPr>
          <a:xfrm rot="-1246380">
            <a:off x="258775" y="1764497"/>
            <a:ext cx="1097518" cy="1521047"/>
            <a:chOff x="0" y="0"/>
            <a:chExt cx="1463358" cy="2028063"/>
          </a:xfrm>
        </p:grpSpPr>
        <p:sp>
          <p:nvSpPr>
            <p:cNvPr id="5" name="Freeform 5"/>
            <p:cNvSpPr/>
            <p:nvPr/>
          </p:nvSpPr>
          <p:spPr>
            <a:xfrm>
              <a:off x="0" y="0"/>
              <a:ext cx="1463294" cy="2028063"/>
            </a:xfrm>
            <a:custGeom>
              <a:avLst/>
              <a:gdLst/>
              <a:ahLst/>
              <a:cxnLst/>
              <a:rect l="l" t="t" r="r" b="b"/>
              <a:pathLst>
                <a:path w="1463294" h="2028063">
                  <a:moveTo>
                    <a:pt x="1456690" y="0"/>
                  </a:moveTo>
                  <a:lnTo>
                    <a:pt x="0" y="4826"/>
                  </a:lnTo>
                  <a:lnTo>
                    <a:pt x="635" y="197739"/>
                  </a:lnTo>
                  <a:lnTo>
                    <a:pt x="6604" y="2028063"/>
                  </a:lnTo>
                  <a:lnTo>
                    <a:pt x="1463294" y="2023237"/>
                  </a:lnTo>
                  <a:lnTo>
                    <a:pt x="1456690" y="0"/>
                  </a:lnTo>
                  <a:close/>
                </a:path>
              </a:pathLst>
            </a:custGeom>
            <a:blipFill>
              <a:blip r:embed="rId5"/>
              <a:stretch>
                <a:fillRect l="-102297" t="-85203" r="-245942" b="-240"/>
              </a:stretch>
            </a:blipFill>
          </p:spPr>
        </p:sp>
      </p:grpSp>
      <p:grpSp>
        <p:nvGrpSpPr>
          <p:cNvPr id="6" name="Group 6"/>
          <p:cNvGrpSpPr>
            <a:grpSpLocks noChangeAspect="1"/>
          </p:cNvGrpSpPr>
          <p:nvPr/>
        </p:nvGrpSpPr>
        <p:grpSpPr>
          <a:xfrm>
            <a:off x="0" y="2"/>
            <a:ext cx="12192000" cy="577853"/>
            <a:chOff x="0" y="0"/>
            <a:chExt cx="12192000" cy="577850"/>
          </a:xfrm>
        </p:grpSpPr>
        <p:sp>
          <p:nvSpPr>
            <p:cNvPr id="7" name="Freeform 7"/>
            <p:cNvSpPr/>
            <p:nvPr/>
          </p:nvSpPr>
          <p:spPr>
            <a:xfrm>
              <a:off x="0" y="0"/>
              <a:ext cx="12192000" cy="577850"/>
            </a:xfrm>
            <a:custGeom>
              <a:avLst/>
              <a:gdLst/>
              <a:ahLst/>
              <a:cxnLst/>
              <a:rect l="l" t="t" r="r" b="b"/>
              <a:pathLst>
                <a:path w="12192000" h="577850">
                  <a:moveTo>
                    <a:pt x="0" y="0"/>
                  </a:moveTo>
                  <a:lnTo>
                    <a:pt x="12192000" y="0"/>
                  </a:lnTo>
                  <a:lnTo>
                    <a:pt x="12192000" y="577850"/>
                  </a:lnTo>
                  <a:lnTo>
                    <a:pt x="0" y="577850"/>
                  </a:lnTo>
                  <a:close/>
                </a:path>
              </a:pathLst>
            </a:custGeom>
            <a:solidFill>
              <a:srgbClr val="7FCCBE"/>
            </a:solidFill>
          </p:spPr>
        </p:sp>
      </p:grpSp>
      <p:sp>
        <p:nvSpPr>
          <p:cNvPr id="8" name="TextBox 8"/>
          <p:cNvSpPr txBox="1"/>
          <p:nvPr/>
        </p:nvSpPr>
        <p:spPr>
          <a:xfrm>
            <a:off x="1586046" y="2133714"/>
            <a:ext cx="99746" cy="367598"/>
          </a:xfrm>
          <a:prstGeom prst="rect">
            <a:avLst/>
          </a:prstGeom>
        </p:spPr>
        <p:txBody>
          <a:bodyPr lIns="0" tIns="0" rIns="0" bIns="0" rtlCol="0" anchor="t">
            <a:spAutoFit/>
          </a:bodyPr>
          <a:lstStyle/>
          <a:p>
            <a:pPr algn="l">
              <a:lnSpc>
                <a:spcPts val="3079"/>
              </a:lnSpc>
            </a:pPr>
            <a:r>
              <a:rPr lang="en-US" sz="2199" spc="-17">
                <a:solidFill>
                  <a:srgbClr val="000000"/>
                </a:solidFill>
                <a:latin typeface="IBM Plex Sans Condensed"/>
                <a:ea typeface="IBM Plex Sans Condensed"/>
                <a:cs typeface="IBM Plex Sans Condensed"/>
                <a:sym typeface="IBM Plex Sans Condensed"/>
              </a:rPr>
              <a:t>•</a:t>
            </a:r>
          </a:p>
        </p:txBody>
      </p:sp>
      <p:sp>
        <p:nvSpPr>
          <p:cNvPr id="9" name="TextBox 9"/>
          <p:cNvSpPr txBox="1"/>
          <p:nvPr/>
        </p:nvSpPr>
        <p:spPr>
          <a:xfrm>
            <a:off x="1928946" y="2235860"/>
            <a:ext cx="2186940" cy="994915"/>
          </a:xfrm>
          <a:prstGeom prst="rect">
            <a:avLst/>
          </a:prstGeom>
        </p:spPr>
        <p:txBody>
          <a:bodyPr lIns="0" tIns="0" rIns="0" bIns="0" rtlCol="0" anchor="t">
            <a:spAutoFit/>
          </a:bodyPr>
          <a:lstStyle/>
          <a:p>
            <a:pPr algn="l">
              <a:lnSpc>
                <a:spcPts val="2631"/>
              </a:lnSpc>
            </a:pPr>
            <a:r>
              <a:rPr lang="en-US" sz="2199" b="1" spc="24">
                <a:solidFill>
                  <a:srgbClr val="000000"/>
                </a:solidFill>
                <a:latin typeface="IBM Plex Sans Bold"/>
                <a:ea typeface="IBM Plex Sans Bold"/>
                <a:cs typeface="IBM Plex Sans Bold"/>
                <a:sym typeface="IBM Plex Sans Bold"/>
              </a:rPr>
              <a:t>İlişki Geliştirme Becerilerini Geliştirmek İçin</a:t>
            </a:r>
          </a:p>
        </p:txBody>
      </p:sp>
      <p:sp>
        <p:nvSpPr>
          <p:cNvPr id="10" name="TextBox 10"/>
          <p:cNvSpPr txBox="1"/>
          <p:nvPr/>
        </p:nvSpPr>
        <p:spPr>
          <a:xfrm>
            <a:off x="5331038" y="2164147"/>
            <a:ext cx="90678" cy="328117"/>
          </a:xfrm>
          <a:prstGeom prst="rect">
            <a:avLst/>
          </a:prstGeom>
        </p:spPr>
        <p:txBody>
          <a:bodyPr lIns="0" tIns="0" rIns="0" bIns="0" rtlCol="0" anchor="t">
            <a:spAutoFit/>
          </a:bodyPr>
          <a:lstStyle/>
          <a:p>
            <a:pPr algn="l">
              <a:lnSpc>
                <a:spcPts val="2799"/>
              </a:lnSpc>
            </a:pPr>
            <a:r>
              <a:rPr lang="en-US" sz="1999" spc="-15">
                <a:solidFill>
                  <a:srgbClr val="000000"/>
                </a:solidFill>
                <a:latin typeface="IBM Plex Sans Condensed"/>
                <a:ea typeface="IBM Plex Sans Condensed"/>
                <a:cs typeface="IBM Plex Sans Condensed"/>
                <a:sym typeface="IBM Plex Sans Condensed"/>
              </a:rPr>
              <a:t>•</a:t>
            </a:r>
          </a:p>
        </p:txBody>
      </p:sp>
      <p:sp>
        <p:nvSpPr>
          <p:cNvPr id="11" name="TextBox 11"/>
          <p:cNvSpPr txBox="1"/>
          <p:nvPr/>
        </p:nvSpPr>
        <p:spPr>
          <a:xfrm>
            <a:off x="5331038" y="4818955"/>
            <a:ext cx="90678" cy="328117"/>
          </a:xfrm>
          <a:prstGeom prst="rect">
            <a:avLst/>
          </a:prstGeom>
        </p:spPr>
        <p:txBody>
          <a:bodyPr lIns="0" tIns="0" rIns="0" bIns="0" rtlCol="0" anchor="t">
            <a:spAutoFit/>
          </a:bodyPr>
          <a:lstStyle/>
          <a:p>
            <a:pPr algn="l">
              <a:lnSpc>
                <a:spcPts val="2799"/>
              </a:lnSpc>
            </a:pPr>
            <a:r>
              <a:rPr lang="en-US" sz="1999" spc="-15">
                <a:solidFill>
                  <a:srgbClr val="000000"/>
                </a:solidFill>
                <a:latin typeface="IBM Plex Sans Condensed"/>
                <a:ea typeface="IBM Plex Sans Condensed"/>
                <a:cs typeface="IBM Plex Sans Condensed"/>
                <a:sym typeface="IBM Plex Sans Condensed"/>
              </a:rPr>
              <a:t>•</a:t>
            </a:r>
          </a:p>
        </p:txBody>
      </p:sp>
      <p:sp>
        <p:nvSpPr>
          <p:cNvPr id="12" name="TextBox 12"/>
          <p:cNvSpPr txBox="1"/>
          <p:nvPr/>
        </p:nvSpPr>
        <p:spPr>
          <a:xfrm>
            <a:off x="5616788" y="2119694"/>
            <a:ext cx="4964182" cy="3340484"/>
          </a:xfrm>
          <a:prstGeom prst="rect">
            <a:avLst/>
          </a:prstGeom>
        </p:spPr>
        <p:txBody>
          <a:bodyPr lIns="0" tIns="0" rIns="0" bIns="0" rtlCol="0" anchor="t">
            <a:spAutoFit/>
          </a:bodyPr>
          <a:lstStyle/>
          <a:p>
            <a:pPr algn="just">
              <a:lnSpc>
                <a:spcPts val="2691"/>
              </a:lnSpc>
            </a:pPr>
            <a:r>
              <a:rPr lang="en-US" sz="1999">
                <a:solidFill>
                  <a:srgbClr val="000000"/>
                </a:solidFill>
                <a:latin typeface="Raleway"/>
                <a:ea typeface="Raleway"/>
                <a:cs typeface="Raleway"/>
                <a:sym typeface="Raleway"/>
              </a:rPr>
              <a:t>Öğrenme ortamlarında iş birliğinin ve takım çalışmasının öneminin anlaşılması için öğrencilerin takım halinde çalışmalarına olanak sunacak sınıf düzeni oluşturun. Her bir gruba/takıma grup için ad bulma, slogan yazma ve resim çizme gibi görevler verin. </a:t>
            </a:r>
          </a:p>
          <a:p>
            <a:pPr algn="just">
              <a:lnSpc>
                <a:spcPts val="4999"/>
              </a:lnSpc>
            </a:pPr>
            <a:r>
              <a:rPr lang="en-US" sz="1999" spc="1">
                <a:solidFill>
                  <a:srgbClr val="000000"/>
                </a:solidFill>
                <a:latin typeface="Raleway"/>
                <a:ea typeface="Raleway"/>
                <a:cs typeface="Raleway"/>
                <a:sym typeface="Raleway"/>
              </a:rPr>
              <a:t>Buz kırıcı oyun etkinliklerini sınıf içi grup </a:t>
            </a:r>
          </a:p>
          <a:p>
            <a:pPr algn="just">
              <a:lnSpc>
                <a:spcPts val="999"/>
              </a:lnSpc>
            </a:pPr>
            <a:r>
              <a:rPr lang="en-US" sz="1999">
                <a:solidFill>
                  <a:srgbClr val="000000"/>
                </a:solidFill>
                <a:latin typeface="Raleway"/>
                <a:ea typeface="Raleway"/>
                <a:cs typeface="Raleway"/>
                <a:sym typeface="Raleway"/>
              </a:rPr>
              <a:t>çalışmalarına dahil edin. </a:t>
            </a:r>
          </a:p>
        </p:txBody>
      </p:sp>
      <p:sp>
        <p:nvSpPr>
          <p:cNvPr id="13" name="TextBox 13"/>
          <p:cNvSpPr txBox="1"/>
          <p:nvPr/>
        </p:nvSpPr>
        <p:spPr>
          <a:xfrm>
            <a:off x="3786188" y="20869"/>
            <a:ext cx="4703836" cy="482765"/>
          </a:xfrm>
          <a:prstGeom prst="rect">
            <a:avLst/>
          </a:prstGeom>
        </p:spPr>
        <p:txBody>
          <a:bodyPr lIns="0" tIns="0" rIns="0" bIns="0" rtlCol="0" anchor="t">
            <a:spAutoFit/>
          </a:bodyPr>
          <a:lstStyle/>
          <a:p>
            <a:pPr algn="l">
              <a:lnSpc>
                <a:spcPts val="3843"/>
              </a:lnSpc>
            </a:pPr>
            <a:r>
              <a:rPr lang="en-US" sz="2745" spc="52">
                <a:solidFill>
                  <a:srgbClr val="FFFFFF"/>
                </a:solidFill>
                <a:latin typeface="Raleway Light"/>
                <a:ea typeface="Raleway Light"/>
                <a:cs typeface="Raleway Light"/>
                <a:sym typeface="Raleway Light"/>
              </a:rPr>
              <a:t>Öğrenci Destekleme Yolları</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667098" y="1345997"/>
            <a:ext cx="6678778" cy="5512003"/>
          </a:xfrm>
          <a:custGeom>
            <a:avLst/>
            <a:gdLst/>
            <a:ahLst/>
            <a:cxnLst/>
            <a:rect l="l" t="t" r="r" b="b"/>
            <a:pathLst>
              <a:path w="6678778" h="5512003">
                <a:moveTo>
                  <a:pt x="0" y="0"/>
                </a:moveTo>
                <a:lnTo>
                  <a:pt x="6678777" y="0"/>
                </a:lnTo>
                <a:lnTo>
                  <a:pt x="6678777" y="5512003"/>
                </a:lnTo>
                <a:lnTo>
                  <a:pt x="0" y="551200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0" y="2215696"/>
            <a:ext cx="1393117" cy="1338082"/>
          </a:xfrm>
          <a:custGeom>
            <a:avLst/>
            <a:gdLst/>
            <a:ahLst/>
            <a:cxnLst/>
            <a:rect l="l" t="t" r="r" b="b"/>
            <a:pathLst>
              <a:path w="1393117" h="1338082">
                <a:moveTo>
                  <a:pt x="0" y="0"/>
                </a:moveTo>
                <a:lnTo>
                  <a:pt x="1393117" y="0"/>
                </a:lnTo>
                <a:lnTo>
                  <a:pt x="1393117" y="1338082"/>
                </a:lnTo>
                <a:lnTo>
                  <a:pt x="0" y="1338082"/>
                </a:lnTo>
                <a:lnTo>
                  <a:pt x="0" y="0"/>
                </a:lnTo>
                <a:close/>
              </a:path>
            </a:pathLst>
          </a:custGeom>
          <a:blipFill>
            <a:blip r:embed="rId4"/>
            <a:stretch>
              <a:fillRect l="-608"/>
            </a:stretch>
          </a:blipFill>
        </p:spPr>
      </p:sp>
      <p:grpSp>
        <p:nvGrpSpPr>
          <p:cNvPr id="4" name="Group 4"/>
          <p:cNvGrpSpPr>
            <a:grpSpLocks noChangeAspect="1"/>
          </p:cNvGrpSpPr>
          <p:nvPr/>
        </p:nvGrpSpPr>
        <p:grpSpPr>
          <a:xfrm>
            <a:off x="0" y="2"/>
            <a:ext cx="12192000" cy="577853"/>
            <a:chOff x="0" y="0"/>
            <a:chExt cx="12192000" cy="577850"/>
          </a:xfrm>
        </p:grpSpPr>
        <p:sp>
          <p:nvSpPr>
            <p:cNvPr id="5" name="Freeform 5"/>
            <p:cNvSpPr/>
            <p:nvPr/>
          </p:nvSpPr>
          <p:spPr>
            <a:xfrm>
              <a:off x="0" y="0"/>
              <a:ext cx="12192000" cy="577850"/>
            </a:xfrm>
            <a:custGeom>
              <a:avLst/>
              <a:gdLst/>
              <a:ahLst/>
              <a:cxnLst/>
              <a:rect l="l" t="t" r="r" b="b"/>
              <a:pathLst>
                <a:path w="12192000" h="577850">
                  <a:moveTo>
                    <a:pt x="0" y="0"/>
                  </a:moveTo>
                  <a:lnTo>
                    <a:pt x="12192000" y="0"/>
                  </a:lnTo>
                  <a:lnTo>
                    <a:pt x="12192000" y="577850"/>
                  </a:lnTo>
                  <a:lnTo>
                    <a:pt x="0" y="577850"/>
                  </a:lnTo>
                  <a:close/>
                </a:path>
              </a:pathLst>
            </a:custGeom>
            <a:solidFill>
              <a:srgbClr val="7FCCBE"/>
            </a:solidFill>
          </p:spPr>
        </p:sp>
      </p:grpSp>
      <p:sp>
        <p:nvSpPr>
          <p:cNvPr id="6" name="Freeform 6"/>
          <p:cNvSpPr/>
          <p:nvPr/>
        </p:nvSpPr>
        <p:spPr>
          <a:xfrm>
            <a:off x="692325" y="3429000"/>
            <a:ext cx="3281829" cy="2023596"/>
          </a:xfrm>
          <a:custGeom>
            <a:avLst/>
            <a:gdLst/>
            <a:ahLst/>
            <a:cxnLst/>
            <a:rect l="l" t="t" r="r" b="b"/>
            <a:pathLst>
              <a:path w="3281829" h="2023596">
                <a:moveTo>
                  <a:pt x="0" y="0"/>
                </a:moveTo>
                <a:lnTo>
                  <a:pt x="3281829" y="0"/>
                </a:lnTo>
                <a:lnTo>
                  <a:pt x="3281829" y="2023596"/>
                </a:lnTo>
                <a:lnTo>
                  <a:pt x="0" y="2023596"/>
                </a:lnTo>
                <a:lnTo>
                  <a:pt x="0" y="0"/>
                </a:lnTo>
                <a:close/>
              </a:path>
            </a:pathLst>
          </a:custGeom>
          <a:blipFill>
            <a:blip r:embed="rId5"/>
            <a:stretch>
              <a:fillRect/>
            </a:stretch>
          </a:blipFill>
        </p:spPr>
      </p:sp>
      <p:sp>
        <p:nvSpPr>
          <p:cNvPr id="7" name="TextBox 7"/>
          <p:cNvSpPr txBox="1"/>
          <p:nvPr/>
        </p:nvSpPr>
        <p:spPr>
          <a:xfrm>
            <a:off x="1586046" y="2691498"/>
            <a:ext cx="99746" cy="367598"/>
          </a:xfrm>
          <a:prstGeom prst="rect">
            <a:avLst/>
          </a:prstGeom>
        </p:spPr>
        <p:txBody>
          <a:bodyPr lIns="0" tIns="0" rIns="0" bIns="0" rtlCol="0" anchor="t">
            <a:spAutoFit/>
          </a:bodyPr>
          <a:lstStyle/>
          <a:p>
            <a:pPr algn="l">
              <a:lnSpc>
                <a:spcPts val="3079"/>
              </a:lnSpc>
            </a:pPr>
            <a:r>
              <a:rPr lang="en-US" sz="2199" spc="-17">
                <a:solidFill>
                  <a:srgbClr val="000000"/>
                </a:solidFill>
                <a:latin typeface="IBM Plex Sans Condensed"/>
                <a:ea typeface="IBM Plex Sans Condensed"/>
                <a:cs typeface="IBM Plex Sans Condensed"/>
                <a:sym typeface="IBM Plex Sans Condensed"/>
              </a:rPr>
              <a:t>•</a:t>
            </a:r>
          </a:p>
        </p:txBody>
      </p:sp>
      <p:sp>
        <p:nvSpPr>
          <p:cNvPr id="8" name="TextBox 8"/>
          <p:cNvSpPr txBox="1"/>
          <p:nvPr/>
        </p:nvSpPr>
        <p:spPr>
          <a:xfrm>
            <a:off x="1928946" y="2793644"/>
            <a:ext cx="2125894" cy="662683"/>
          </a:xfrm>
          <a:prstGeom prst="rect">
            <a:avLst/>
          </a:prstGeom>
        </p:spPr>
        <p:txBody>
          <a:bodyPr lIns="0" tIns="0" rIns="0" bIns="0" rtlCol="0" anchor="t">
            <a:spAutoFit/>
          </a:bodyPr>
          <a:lstStyle/>
          <a:p>
            <a:pPr algn="just">
              <a:lnSpc>
                <a:spcPts val="2688"/>
              </a:lnSpc>
            </a:pPr>
            <a:r>
              <a:rPr lang="en-US" sz="2199" b="1" spc="26">
                <a:solidFill>
                  <a:srgbClr val="000000"/>
                </a:solidFill>
                <a:latin typeface="IBM Plex Sans Bold"/>
                <a:ea typeface="IBM Plex Sans Bold"/>
                <a:cs typeface="IBM Plex Sans Bold"/>
                <a:sym typeface="IBM Plex Sans Bold"/>
              </a:rPr>
              <a:t>Öz Farkındalığı Geliştirmek İçin</a:t>
            </a:r>
          </a:p>
        </p:txBody>
      </p:sp>
      <p:sp>
        <p:nvSpPr>
          <p:cNvPr id="9" name="TextBox 9"/>
          <p:cNvSpPr txBox="1"/>
          <p:nvPr/>
        </p:nvSpPr>
        <p:spPr>
          <a:xfrm>
            <a:off x="5331038" y="2151955"/>
            <a:ext cx="90678" cy="328117"/>
          </a:xfrm>
          <a:prstGeom prst="rect">
            <a:avLst/>
          </a:prstGeom>
        </p:spPr>
        <p:txBody>
          <a:bodyPr lIns="0" tIns="0" rIns="0" bIns="0" rtlCol="0" anchor="t">
            <a:spAutoFit/>
          </a:bodyPr>
          <a:lstStyle/>
          <a:p>
            <a:pPr algn="l">
              <a:lnSpc>
                <a:spcPts val="2799"/>
              </a:lnSpc>
            </a:pPr>
            <a:r>
              <a:rPr lang="en-US" sz="1999" spc="-15">
                <a:solidFill>
                  <a:srgbClr val="000000"/>
                </a:solidFill>
                <a:latin typeface="IBM Plex Sans Condensed"/>
                <a:ea typeface="IBM Plex Sans Condensed"/>
                <a:cs typeface="IBM Plex Sans Condensed"/>
                <a:sym typeface="IBM Plex Sans Condensed"/>
              </a:rPr>
              <a:t>•</a:t>
            </a:r>
          </a:p>
        </p:txBody>
      </p:sp>
      <p:sp>
        <p:nvSpPr>
          <p:cNvPr id="10" name="TextBox 10"/>
          <p:cNvSpPr txBox="1"/>
          <p:nvPr/>
        </p:nvSpPr>
        <p:spPr>
          <a:xfrm>
            <a:off x="5331038" y="3992947"/>
            <a:ext cx="90678" cy="328117"/>
          </a:xfrm>
          <a:prstGeom prst="rect">
            <a:avLst/>
          </a:prstGeom>
        </p:spPr>
        <p:txBody>
          <a:bodyPr lIns="0" tIns="0" rIns="0" bIns="0" rtlCol="0" anchor="t">
            <a:spAutoFit/>
          </a:bodyPr>
          <a:lstStyle/>
          <a:p>
            <a:pPr algn="l">
              <a:lnSpc>
                <a:spcPts val="2799"/>
              </a:lnSpc>
            </a:pPr>
            <a:r>
              <a:rPr lang="en-US" sz="1999" spc="-15">
                <a:solidFill>
                  <a:srgbClr val="000000"/>
                </a:solidFill>
                <a:latin typeface="IBM Plex Sans Condensed"/>
                <a:ea typeface="IBM Plex Sans Condensed"/>
                <a:cs typeface="IBM Plex Sans Condensed"/>
                <a:sym typeface="IBM Plex Sans Condensed"/>
              </a:rPr>
              <a:t>•</a:t>
            </a:r>
          </a:p>
        </p:txBody>
      </p:sp>
      <p:sp>
        <p:nvSpPr>
          <p:cNvPr id="11" name="TextBox 11"/>
          <p:cNvSpPr txBox="1"/>
          <p:nvPr/>
        </p:nvSpPr>
        <p:spPr>
          <a:xfrm>
            <a:off x="5673938" y="2126552"/>
            <a:ext cx="5418630" cy="3434210"/>
          </a:xfrm>
          <a:prstGeom prst="rect">
            <a:avLst/>
          </a:prstGeom>
        </p:spPr>
        <p:txBody>
          <a:bodyPr lIns="0" tIns="0" rIns="0" bIns="0" rtlCol="0" anchor="t">
            <a:spAutoFit/>
          </a:bodyPr>
          <a:lstStyle/>
          <a:p>
            <a:pPr algn="l">
              <a:lnSpc>
                <a:spcPts val="2495"/>
              </a:lnSpc>
            </a:pPr>
            <a:r>
              <a:rPr lang="en-US" sz="1999" spc="1">
                <a:solidFill>
                  <a:srgbClr val="000000"/>
                </a:solidFill>
                <a:latin typeface="Raleway"/>
                <a:ea typeface="Raleway"/>
                <a:cs typeface="Raleway"/>
                <a:sym typeface="Raleway"/>
              </a:rPr>
              <a:t>Öğrencilerin kendileriyle ilgili farkındalıklarını arttırmak, yeni beceriler öğrenebileceklerine ve geliştirmek istedikleri becerileri zaman içerisinde geliştirebileceklerine inanmaları için çalışmalar yapın. </a:t>
            </a:r>
          </a:p>
          <a:p>
            <a:pPr algn="l">
              <a:lnSpc>
                <a:spcPts val="4999"/>
              </a:lnSpc>
            </a:pPr>
            <a:r>
              <a:rPr lang="en-US" sz="1999" spc="1">
                <a:solidFill>
                  <a:srgbClr val="000000"/>
                </a:solidFill>
                <a:latin typeface="Raleway"/>
                <a:ea typeface="Raleway"/>
                <a:cs typeface="Raleway"/>
                <a:sym typeface="Raleway"/>
              </a:rPr>
              <a:t>Öğrencilerin biricik olduklarını </a:t>
            </a:r>
          </a:p>
          <a:p>
            <a:pPr algn="l">
              <a:lnSpc>
                <a:spcPts val="999"/>
              </a:lnSpc>
            </a:pPr>
            <a:r>
              <a:rPr lang="en-US" sz="1999">
                <a:solidFill>
                  <a:srgbClr val="000000"/>
                </a:solidFill>
                <a:latin typeface="Raleway"/>
                <a:ea typeface="Raleway"/>
                <a:cs typeface="Raleway"/>
                <a:sym typeface="Raleway"/>
              </a:rPr>
              <a:t>keşfedebilmeleri ve kendilerine güvenmeleri </a:t>
            </a:r>
          </a:p>
          <a:p>
            <a:pPr algn="l">
              <a:lnSpc>
                <a:spcPts val="4039"/>
              </a:lnSpc>
            </a:pPr>
            <a:r>
              <a:rPr lang="en-US" sz="1999">
                <a:solidFill>
                  <a:srgbClr val="000000"/>
                </a:solidFill>
                <a:latin typeface="Raleway"/>
                <a:ea typeface="Raleway"/>
                <a:cs typeface="Raleway"/>
                <a:sym typeface="Raleway"/>
              </a:rPr>
              <a:t>için onlardan, onları benzersiz kılan bireysel </a:t>
            </a:r>
          </a:p>
          <a:p>
            <a:pPr algn="l">
              <a:lnSpc>
                <a:spcPts val="999"/>
              </a:lnSpc>
            </a:pPr>
            <a:r>
              <a:rPr lang="en-US" sz="1999" spc="1">
                <a:solidFill>
                  <a:srgbClr val="000000"/>
                </a:solidFill>
                <a:latin typeface="Raleway"/>
                <a:ea typeface="Raleway"/>
                <a:cs typeface="Raleway"/>
                <a:sym typeface="Raleway"/>
              </a:rPr>
              <a:t>özelliklerinin ve gurur duydukları </a:t>
            </a:r>
          </a:p>
          <a:p>
            <a:pPr algn="l">
              <a:lnSpc>
                <a:spcPts val="3991"/>
              </a:lnSpc>
            </a:pPr>
            <a:r>
              <a:rPr lang="en-US" sz="1999">
                <a:solidFill>
                  <a:srgbClr val="000000"/>
                </a:solidFill>
                <a:latin typeface="Raleway"/>
                <a:ea typeface="Raleway"/>
                <a:cs typeface="Raleway"/>
                <a:sym typeface="Raleway"/>
              </a:rPr>
              <a:t>özelliklerinin bir listesini yapmalarını isteyin. </a:t>
            </a:r>
          </a:p>
        </p:txBody>
      </p:sp>
      <p:sp>
        <p:nvSpPr>
          <p:cNvPr id="12" name="TextBox 12"/>
          <p:cNvSpPr txBox="1"/>
          <p:nvPr/>
        </p:nvSpPr>
        <p:spPr>
          <a:xfrm>
            <a:off x="3786188" y="20869"/>
            <a:ext cx="4703836" cy="482765"/>
          </a:xfrm>
          <a:prstGeom prst="rect">
            <a:avLst/>
          </a:prstGeom>
        </p:spPr>
        <p:txBody>
          <a:bodyPr lIns="0" tIns="0" rIns="0" bIns="0" rtlCol="0" anchor="t">
            <a:spAutoFit/>
          </a:bodyPr>
          <a:lstStyle/>
          <a:p>
            <a:pPr algn="l">
              <a:lnSpc>
                <a:spcPts val="3843"/>
              </a:lnSpc>
            </a:pPr>
            <a:r>
              <a:rPr lang="en-US" sz="2745" spc="52">
                <a:solidFill>
                  <a:srgbClr val="FFFFFF"/>
                </a:solidFill>
                <a:latin typeface="Raleway Light"/>
                <a:ea typeface="Raleway Light"/>
                <a:cs typeface="Raleway Light"/>
                <a:sym typeface="Raleway Light"/>
              </a:rPr>
              <a:t>Öğrenci Destekleme Yolları</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0" y="2"/>
            <a:ext cx="12192000" cy="577853"/>
            <a:chOff x="0" y="0"/>
            <a:chExt cx="12192000" cy="577850"/>
          </a:xfrm>
        </p:grpSpPr>
        <p:sp>
          <p:nvSpPr>
            <p:cNvPr id="3" name="Freeform 3"/>
            <p:cNvSpPr/>
            <p:nvPr/>
          </p:nvSpPr>
          <p:spPr>
            <a:xfrm>
              <a:off x="0" y="0"/>
              <a:ext cx="12192000" cy="577850"/>
            </a:xfrm>
            <a:custGeom>
              <a:avLst/>
              <a:gdLst/>
              <a:ahLst/>
              <a:cxnLst/>
              <a:rect l="l" t="t" r="r" b="b"/>
              <a:pathLst>
                <a:path w="12192000" h="577850">
                  <a:moveTo>
                    <a:pt x="0" y="0"/>
                  </a:moveTo>
                  <a:lnTo>
                    <a:pt x="12192000" y="0"/>
                  </a:lnTo>
                  <a:lnTo>
                    <a:pt x="12192000" y="577850"/>
                  </a:lnTo>
                  <a:lnTo>
                    <a:pt x="0" y="577850"/>
                  </a:lnTo>
                  <a:close/>
                </a:path>
              </a:pathLst>
            </a:custGeom>
            <a:solidFill>
              <a:srgbClr val="7FCCBE"/>
            </a:solidFill>
          </p:spPr>
        </p:sp>
      </p:grpSp>
      <p:sp>
        <p:nvSpPr>
          <p:cNvPr id="4" name="Freeform 4"/>
          <p:cNvSpPr/>
          <p:nvPr/>
        </p:nvSpPr>
        <p:spPr>
          <a:xfrm>
            <a:off x="4667098" y="1345997"/>
            <a:ext cx="6678778" cy="1556223"/>
          </a:xfrm>
          <a:custGeom>
            <a:avLst/>
            <a:gdLst/>
            <a:ahLst/>
            <a:cxnLst/>
            <a:rect l="l" t="t" r="r" b="b"/>
            <a:pathLst>
              <a:path w="6678778" h="1556223">
                <a:moveTo>
                  <a:pt x="0" y="0"/>
                </a:moveTo>
                <a:lnTo>
                  <a:pt x="6678777" y="0"/>
                </a:lnTo>
                <a:lnTo>
                  <a:pt x="6678777" y="1556223"/>
                </a:lnTo>
                <a:lnTo>
                  <a:pt x="0" y="155622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a:off x="0" y="2215696"/>
            <a:ext cx="1393117" cy="1338082"/>
          </a:xfrm>
          <a:custGeom>
            <a:avLst/>
            <a:gdLst/>
            <a:ahLst/>
            <a:cxnLst/>
            <a:rect l="l" t="t" r="r" b="b"/>
            <a:pathLst>
              <a:path w="1393117" h="1338082">
                <a:moveTo>
                  <a:pt x="0" y="0"/>
                </a:moveTo>
                <a:lnTo>
                  <a:pt x="1393117" y="0"/>
                </a:lnTo>
                <a:lnTo>
                  <a:pt x="1393117" y="1338082"/>
                </a:lnTo>
                <a:lnTo>
                  <a:pt x="0" y="1338082"/>
                </a:lnTo>
                <a:lnTo>
                  <a:pt x="0" y="0"/>
                </a:lnTo>
                <a:close/>
              </a:path>
            </a:pathLst>
          </a:custGeom>
          <a:blipFill>
            <a:blip r:embed="rId4"/>
            <a:stretch>
              <a:fillRect l="-608"/>
            </a:stretch>
          </a:blipFill>
        </p:spPr>
      </p:sp>
      <p:sp>
        <p:nvSpPr>
          <p:cNvPr id="6" name="Freeform 6"/>
          <p:cNvSpPr/>
          <p:nvPr/>
        </p:nvSpPr>
        <p:spPr>
          <a:xfrm>
            <a:off x="692325" y="3429000"/>
            <a:ext cx="3281829" cy="2023596"/>
          </a:xfrm>
          <a:custGeom>
            <a:avLst/>
            <a:gdLst/>
            <a:ahLst/>
            <a:cxnLst/>
            <a:rect l="l" t="t" r="r" b="b"/>
            <a:pathLst>
              <a:path w="3281829" h="2023596">
                <a:moveTo>
                  <a:pt x="0" y="0"/>
                </a:moveTo>
                <a:lnTo>
                  <a:pt x="3281829" y="0"/>
                </a:lnTo>
                <a:lnTo>
                  <a:pt x="3281829" y="2023596"/>
                </a:lnTo>
                <a:lnTo>
                  <a:pt x="0" y="2023596"/>
                </a:lnTo>
                <a:lnTo>
                  <a:pt x="0" y="0"/>
                </a:lnTo>
                <a:close/>
              </a:path>
            </a:pathLst>
          </a:custGeom>
          <a:blipFill>
            <a:blip r:embed="rId5"/>
            <a:stretch>
              <a:fillRect/>
            </a:stretch>
          </a:blipFill>
        </p:spPr>
      </p:sp>
      <p:sp>
        <p:nvSpPr>
          <p:cNvPr id="7" name="Freeform 7"/>
          <p:cNvSpPr/>
          <p:nvPr/>
        </p:nvSpPr>
        <p:spPr>
          <a:xfrm>
            <a:off x="4667098" y="3553778"/>
            <a:ext cx="6678778" cy="1806302"/>
          </a:xfrm>
          <a:custGeom>
            <a:avLst/>
            <a:gdLst/>
            <a:ahLst/>
            <a:cxnLst/>
            <a:rect l="l" t="t" r="r" b="b"/>
            <a:pathLst>
              <a:path w="6678778" h="1806302">
                <a:moveTo>
                  <a:pt x="0" y="0"/>
                </a:moveTo>
                <a:lnTo>
                  <a:pt x="6678777" y="0"/>
                </a:lnTo>
                <a:lnTo>
                  <a:pt x="6678777" y="1806301"/>
                </a:lnTo>
                <a:lnTo>
                  <a:pt x="0" y="180630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TextBox 8"/>
          <p:cNvSpPr txBox="1"/>
          <p:nvPr/>
        </p:nvSpPr>
        <p:spPr>
          <a:xfrm>
            <a:off x="5331038" y="1911163"/>
            <a:ext cx="90678" cy="328117"/>
          </a:xfrm>
          <a:prstGeom prst="rect">
            <a:avLst/>
          </a:prstGeom>
        </p:spPr>
        <p:txBody>
          <a:bodyPr lIns="0" tIns="0" rIns="0" bIns="0" rtlCol="0" anchor="t">
            <a:spAutoFit/>
          </a:bodyPr>
          <a:lstStyle/>
          <a:p>
            <a:pPr algn="l">
              <a:lnSpc>
                <a:spcPts val="2799"/>
              </a:lnSpc>
            </a:pPr>
            <a:r>
              <a:rPr lang="en-US" sz="1999" spc="-15">
                <a:solidFill>
                  <a:srgbClr val="000000"/>
                </a:solidFill>
                <a:latin typeface="IBM Plex Sans Condensed"/>
                <a:ea typeface="IBM Plex Sans Condensed"/>
                <a:cs typeface="IBM Plex Sans Condensed"/>
                <a:sym typeface="IBM Plex Sans Condensed"/>
              </a:rPr>
              <a:t>•</a:t>
            </a:r>
          </a:p>
        </p:txBody>
      </p:sp>
      <p:sp>
        <p:nvSpPr>
          <p:cNvPr id="9" name="TextBox 9"/>
          <p:cNvSpPr txBox="1"/>
          <p:nvPr/>
        </p:nvSpPr>
        <p:spPr>
          <a:xfrm>
            <a:off x="5673938" y="1895284"/>
            <a:ext cx="4526128" cy="617477"/>
          </a:xfrm>
          <a:prstGeom prst="rect">
            <a:avLst/>
          </a:prstGeom>
        </p:spPr>
        <p:txBody>
          <a:bodyPr lIns="0" tIns="0" rIns="0" bIns="0" rtlCol="0" anchor="t">
            <a:spAutoFit/>
          </a:bodyPr>
          <a:lstStyle/>
          <a:p>
            <a:pPr algn="l">
              <a:lnSpc>
                <a:spcPts val="2399"/>
              </a:lnSpc>
            </a:pPr>
            <a:r>
              <a:rPr lang="en-US" sz="1999">
                <a:solidFill>
                  <a:srgbClr val="000000"/>
                </a:solidFill>
                <a:latin typeface="Raleway"/>
                <a:ea typeface="Raleway"/>
                <a:cs typeface="Raleway"/>
                <a:sym typeface="Raleway"/>
              </a:rPr>
              <a:t>Öğrencilerin olumlu içsel konuşmalar yapmalarını sağlayın.</a:t>
            </a:r>
          </a:p>
        </p:txBody>
      </p:sp>
      <p:sp>
        <p:nvSpPr>
          <p:cNvPr id="10" name="TextBox 10"/>
          <p:cNvSpPr txBox="1"/>
          <p:nvPr/>
        </p:nvSpPr>
        <p:spPr>
          <a:xfrm>
            <a:off x="3786188" y="20869"/>
            <a:ext cx="4703836" cy="482765"/>
          </a:xfrm>
          <a:prstGeom prst="rect">
            <a:avLst/>
          </a:prstGeom>
        </p:spPr>
        <p:txBody>
          <a:bodyPr lIns="0" tIns="0" rIns="0" bIns="0" rtlCol="0" anchor="t">
            <a:spAutoFit/>
          </a:bodyPr>
          <a:lstStyle/>
          <a:p>
            <a:pPr algn="l">
              <a:lnSpc>
                <a:spcPts val="3843"/>
              </a:lnSpc>
            </a:pPr>
            <a:r>
              <a:rPr lang="en-US" sz="2745" spc="52">
                <a:solidFill>
                  <a:srgbClr val="FFFFFF"/>
                </a:solidFill>
                <a:latin typeface="Raleway Light"/>
                <a:ea typeface="Raleway Light"/>
                <a:cs typeface="Raleway Light"/>
                <a:sym typeface="Raleway Light"/>
              </a:rPr>
              <a:t>Öğrenci Destekleme Yolları</a:t>
            </a:r>
          </a:p>
        </p:txBody>
      </p:sp>
      <p:sp>
        <p:nvSpPr>
          <p:cNvPr id="11" name="TextBox 11"/>
          <p:cNvSpPr txBox="1"/>
          <p:nvPr/>
        </p:nvSpPr>
        <p:spPr>
          <a:xfrm>
            <a:off x="1586046" y="2691498"/>
            <a:ext cx="99746" cy="367598"/>
          </a:xfrm>
          <a:prstGeom prst="rect">
            <a:avLst/>
          </a:prstGeom>
        </p:spPr>
        <p:txBody>
          <a:bodyPr lIns="0" tIns="0" rIns="0" bIns="0" rtlCol="0" anchor="t">
            <a:spAutoFit/>
          </a:bodyPr>
          <a:lstStyle/>
          <a:p>
            <a:pPr algn="l">
              <a:lnSpc>
                <a:spcPts val="3079"/>
              </a:lnSpc>
            </a:pPr>
            <a:r>
              <a:rPr lang="en-US" sz="2199" spc="-17">
                <a:solidFill>
                  <a:srgbClr val="000000"/>
                </a:solidFill>
                <a:latin typeface="IBM Plex Sans Condensed"/>
                <a:ea typeface="IBM Plex Sans Condensed"/>
                <a:cs typeface="IBM Plex Sans Condensed"/>
                <a:sym typeface="IBM Plex Sans Condensed"/>
              </a:rPr>
              <a:t>•</a:t>
            </a:r>
          </a:p>
        </p:txBody>
      </p:sp>
      <p:sp>
        <p:nvSpPr>
          <p:cNvPr id="12" name="TextBox 12"/>
          <p:cNvSpPr txBox="1"/>
          <p:nvPr/>
        </p:nvSpPr>
        <p:spPr>
          <a:xfrm>
            <a:off x="1928946" y="2793644"/>
            <a:ext cx="2125894" cy="662683"/>
          </a:xfrm>
          <a:prstGeom prst="rect">
            <a:avLst/>
          </a:prstGeom>
        </p:spPr>
        <p:txBody>
          <a:bodyPr lIns="0" tIns="0" rIns="0" bIns="0" rtlCol="0" anchor="t">
            <a:spAutoFit/>
          </a:bodyPr>
          <a:lstStyle/>
          <a:p>
            <a:pPr algn="just">
              <a:lnSpc>
                <a:spcPts val="2688"/>
              </a:lnSpc>
            </a:pPr>
            <a:r>
              <a:rPr lang="en-US" sz="2199" b="1" spc="26">
                <a:solidFill>
                  <a:srgbClr val="000000"/>
                </a:solidFill>
                <a:latin typeface="IBM Plex Sans Bold"/>
                <a:ea typeface="IBM Plex Sans Bold"/>
                <a:cs typeface="IBM Plex Sans Bold"/>
                <a:sym typeface="IBM Plex Sans Bold"/>
              </a:rPr>
              <a:t>Öz Farkındalığı Geliştirmek İçin</a:t>
            </a:r>
          </a:p>
        </p:txBody>
      </p:sp>
      <p:sp>
        <p:nvSpPr>
          <p:cNvPr id="13" name="TextBox 13"/>
          <p:cNvSpPr txBox="1"/>
          <p:nvPr/>
        </p:nvSpPr>
        <p:spPr>
          <a:xfrm>
            <a:off x="5501983" y="3900888"/>
            <a:ext cx="5352698" cy="1108367"/>
          </a:xfrm>
          <a:prstGeom prst="rect">
            <a:avLst/>
          </a:prstGeom>
        </p:spPr>
        <p:txBody>
          <a:bodyPr lIns="0" tIns="0" rIns="0" bIns="0" rtlCol="0" anchor="t">
            <a:spAutoFit/>
          </a:bodyPr>
          <a:lstStyle/>
          <a:p>
            <a:pPr algn="l">
              <a:lnSpc>
                <a:spcPts val="2127"/>
              </a:lnSpc>
            </a:pPr>
            <a:r>
              <a:rPr lang="en-US" sz="1800" b="1">
                <a:solidFill>
                  <a:srgbClr val="000000"/>
                </a:solidFill>
                <a:latin typeface="Raleway Bold"/>
                <a:ea typeface="Raleway Bold"/>
                <a:cs typeface="Raleway Bold"/>
                <a:sym typeface="Raleway Bold"/>
              </a:rPr>
              <a:t>Kendilerini takdir etmeleri ve kendilerine güvenmeleri için olumlu içsel konuşmaların listelerini verebilir veya öğrencilerden böyle bir </a:t>
            </a:r>
          </a:p>
          <a:p>
            <a:pPr algn="l">
              <a:lnSpc>
                <a:spcPts val="2448"/>
              </a:lnSpc>
            </a:pPr>
            <a:r>
              <a:rPr lang="en-US" sz="1800" b="1">
                <a:solidFill>
                  <a:srgbClr val="000000"/>
                </a:solidFill>
                <a:latin typeface="Raleway Bold"/>
                <a:ea typeface="Raleway Bold"/>
                <a:cs typeface="Raleway Bold"/>
                <a:sym typeface="Raleway Bold"/>
              </a:rPr>
              <a:t>liste oluşturmalarını isteyebilirsiniz.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1964" y="1659465"/>
            <a:ext cx="1374181" cy="1311916"/>
          </a:xfrm>
          <a:custGeom>
            <a:avLst/>
            <a:gdLst/>
            <a:ahLst/>
            <a:cxnLst/>
            <a:rect l="l" t="t" r="r" b="b"/>
            <a:pathLst>
              <a:path w="1374181" h="1311916">
                <a:moveTo>
                  <a:pt x="0" y="0"/>
                </a:moveTo>
                <a:lnTo>
                  <a:pt x="1374181" y="0"/>
                </a:lnTo>
                <a:lnTo>
                  <a:pt x="1374181" y="1311916"/>
                </a:lnTo>
                <a:lnTo>
                  <a:pt x="0" y="1311916"/>
                </a:lnTo>
                <a:lnTo>
                  <a:pt x="0" y="0"/>
                </a:lnTo>
                <a:close/>
              </a:path>
            </a:pathLst>
          </a:custGeom>
          <a:blipFill>
            <a:blip r:embed="rId2"/>
            <a:stretch>
              <a:fillRect/>
            </a:stretch>
          </a:blipFill>
        </p:spPr>
      </p:sp>
      <p:grpSp>
        <p:nvGrpSpPr>
          <p:cNvPr id="3" name="Group 3"/>
          <p:cNvGrpSpPr>
            <a:grpSpLocks noChangeAspect="1"/>
          </p:cNvGrpSpPr>
          <p:nvPr/>
        </p:nvGrpSpPr>
        <p:grpSpPr>
          <a:xfrm>
            <a:off x="0" y="2"/>
            <a:ext cx="12192000" cy="577853"/>
            <a:chOff x="0" y="0"/>
            <a:chExt cx="12192000" cy="577850"/>
          </a:xfrm>
        </p:grpSpPr>
        <p:sp>
          <p:nvSpPr>
            <p:cNvPr id="4" name="Freeform 4"/>
            <p:cNvSpPr/>
            <p:nvPr/>
          </p:nvSpPr>
          <p:spPr>
            <a:xfrm>
              <a:off x="0" y="0"/>
              <a:ext cx="12192000" cy="577850"/>
            </a:xfrm>
            <a:custGeom>
              <a:avLst/>
              <a:gdLst/>
              <a:ahLst/>
              <a:cxnLst/>
              <a:rect l="l" t="t" r="r" b="b"/>
              <a:pathLst>
                <a:path w="12192000" h="577850">
                  <a:moveTo>
                    <a:pt x="0" y="0"/>
                  </a:moveTo>
                  <a:lnTo>
                    <a:pt x="12192000" y="0"/>
                  </a:lnTo>
                  <a:lnTo>
                    <a:pt x="12192000" y="577850"/>
                  </a:lnTo>
                  <a:lnTo>
                    <a:pt x="0" y="577850"/>
                  </a:lnTo>
                  <a:close/>
                </a:path>
              </a:pathLst>
            </a:custGeom>
            <a:solidFill>
              <a:srgbClr val="7FCCBE"/>
            </a:solidFill>
          </p:spPr>
        </p:sp>
      </p:grpSp>
      <p:sp>
        <p:nvSpPr>
          <p:cNvPr id="5" name="Freeform 5"/>
          <p:cNvSpPr/>
          <p:nvPr/>
        </p:nvSpPr>
        <p:spPr>
          <a:xfrm>
            <a:off x="4667098" y="1345997"/>
            <a:ext cx="6678778" cy="5512003"/>
          </a:xfrm>
          <a:custGeom>
            <a:avLst/>
            <a:gdLst/>
            <a:ahLst/>
            <a:cxnLst/>
            <a:rect l="l" t="t" r="r" b="b"/>
            <a:pathLst>
              <a:path w="6678778" h="5512003">
                <a:moveTo>
                  <a:pt x="0" y="0"/>
                </a:moveTo>
                <a:lnTo>
                  <a:pt x="6678777" y="0"/>
                </a:lnTo>
                <a:lnTo>
                  <a:pt x="6678777" y="5512003"/>
                </a:lnTo>
                <a:lnTo>
                  <a:pt x="0" y="551200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Freeform 6"/>
          <p:cNvSpPr/>
          <p:nvPr/>
        </p:nvSpPr>
        <p:spPr>
          <a:xfrm>
            <a:off x="920906" y="3208820"/>
            <a:ext cx="2887180" cy="2262054"/>
          </a:xfrm>
          <a:custGeom>
            <a:avLst/>
            <a:gdLst/>
            <a:ahLst/>
            <a:cxnLst/>
            <a:rect l="l" t="t" r="r" b="b"/>
            <a:pathLst>
              <a:path w="2887180" h="2262054">
                <a:moveTo>
                  <a:pt x="0" y="0"/>
                </a:moveTo>
                <a:lnTo>
                  <a:pt x="2887179" y="0"/>
                </a:lnTo>
                <a:lnTo>
                  <a:pt x="2887179" y="2262054"/>
                </a:lnTo>
                <a:lnTo>
                  <a:pt x="0" y="2262054"/>
                </a:lnTo>
                <a:lnTo>
                  <a:pt x="0" y="0"/>
                </a:lnTo>
                <a:close/>
              </a:path>
            </a:pathLst>
          </a:custGeom>
          <a:blipFill>
            <a:blip r:embed="rId5"/>
            <a:stretch>
              <a:fillRect/>
            </a:stretch>
          </a:blipFill>
        </p:spPr>
      </p:sp>
      <p:sp>
        <p:nvSpPr>
          <p:cNvPr id="7" name="TextBox 7"/>
          <p:cNvSpPr txBox="1"/>
          <p:nvPr/>
        </p:nvSpPr>
        <p:spPr>
          <a:xfrm>
            <a:off x="1586046" y="2066658"/>
            <a:ext cx="99746" cy="367598"/>
          </a:xfrm>
          <a:prstGeom prst="rect">
            <a:avLst/>
          </a:prstGeom>
        </p:spPr>
        <p:txBody>
          <a:bodyPr lIns="0" tIns="0" rIns="0" bIns="0" rtlCol="0" anchor="t">
            <a:spAutoFit/>
          </a:bodyPr>
          <a:lstStyle/>
          <a:p>
            <a:pPr algn="l">
              <a:lnSpc>
                <a:spcPts val="3079"/>
              </a:lnSpc>
            </a:pPr>
            <a:r>
              <a:rPr lang="en-US" sz="2199" spc="-17">
                <a:solidFill>
                  <a:srgbClr val="000000"/>
                </a:solidFill>
                <a:latin typeface="IBM Plex Sans Condensed"/>
                <a:ea typeface="IBM Plex Sans Condensed"/>
                <a:cs typeface="IBM Plex Sans Condensed"/>
                <a:sym typeface="IBM Plex Sans Condensed"/>
              </a:rPr>
              <a:t>•</a:t>
            </a:r>
          </a:p>
        </p:txBody>
      </p:sp>
      <p:sp>
        <p:nvSpPr>
          <p:cNvPr id="8" name="TextBox 8"/>
          <p:cNvSpPr txBox="1"/>
          <p:nvPr/>
        </p:nvSpPr>
        <p:spPr>
          <a:xfrm>
            <a:off x="1928946" y="2168804"/>
            <a:ext cx="2375659" cy="994915"/>
          </a:xfrm>
          <a:prstGeom prst="rect">
            <a:avLst/>
          </a:prstGeom>
        </p:spPr>
        <p:txBody>
          <a:bodyPr lIns="0" tIns="0" rIns="0" bIns="0" rtlCol="0" anchor="t">
            <a:spAutoFit/>
          </a:bodyPr>
          <a:lstStyle/>
          <a:p>
            <a:pPr algn="l">
              <a:lnSpc>
                <a:spcPts val="2639"/>
              </a:lnSpc>
            </a:pPr>
            <a:r>
              <a:rPr lang="en-US" sz="2199" b="1" spc="24">
                <a:solidFill>
                  <a:srgbClr val="000000"/>
                </a:solidFill>
                <a:latin typeface="IBM Plex Sans Bold"/>
                <a:ea typeface="IBM Plex Sans Bold"/>
                <a:cs typeface="IBM Plex Sans Bold"/>
                <a:sym typeface="IBM Plex Sans Bold"/>
              </a:rPr>
              <a:t>Sorumlu Karar Verme Becerisini Geliştirmek İçin;</a:t>
            </a:r>
          </a:p>
        </p:txBody>
      </p:sp>
      <p:sp>
        <p:nvSpPr>
          <p:cNvPr id="9" name="TextBox 9"/>
          <p:cNvSpPr txBox="1"/>
          <p:nvPr/>
        </p:nvSpPr>
        <p:spPr>
          <a:xfrm>
            <a:off x="4978279" y="2084899"/>
            <a:ext cx="90678" cy="328117"/>
          </a:xfrm>
          <a:prstGeom prst="rect">
            <a:avLst/>
          </a:prstGeom>
        </p:spPr>
        <p:txBody>
          <a:bodyPr lIns="0" tIns="0" rIns="0" bIns="0" rtlCol="0" anchor="t">
            <a:spAutoFit/>
          </a:bodyPr>
          <a:lstStyle/>
          <a:p>
            <a:pPr algn="l">
              <a:lnSpc>
                <a:spcPts val="2799"/>
              </a:lnSpc>
            </a:pPr>
            <a:r>
              <a:rPr lang="en-US" sz="1999" spc="-15">
                <a:solidFill>
                  <a:srgbClr val="000000"/>
                </a:solidFill>
                <a:latin typeface="IBM Plex Sans Condensed"/>
                <a:ea typeface="IBM Plex Sans Condensed"/>
                <a:cs typeface="IBM Plex Sans Condensed"/>
                <a:sym typeface="IBM Plex Sans Condensed"/>
              </a:rPr>
              <a:t>•</a:t>
            </a:r>
          </a:p>
        </p:txBody>
      </p:sp>
      <p:sp>
        <p:nvSpPr>
          <p:cNvPr id="10" name="TextBox 10"/>
          <p:cNvSpPr txBox="1"/>
          <p:nvPr/>
        </p:nvSpPr>
        <p:spPr>
          <a:xfrm>
            <a:off x="4978279" y="3913699"/>
            <a:ext cx="90678" cy="328117"/>
          </a:xfrm>
          <a:prstGeom prst="rect">
            <a:avLst/>
          </a:prstGeom>
        </p:spPr>
        <p:txBody>
          <a:bodyPr lIns="0" tIns="0" rIns="0" bIns="0" rtlCol="0" anchor="t">
            <a:spAutoFit/>
          </a:bodyPr>
          <a:lstStyle/>
          <a:p>
            <a:pPr algn="l">
              <a:lnSpc>
                <a:spcPts val="2799"/>
              </a:lnSpc>
            </a:pPr>
            <a:r>
              <a:rPr lang="en-US" sz="1999" spc="-15">
                <a:solidFill>
                  <a:srgbClr val="000000"/>
                </a:solidFill>
                <a:latin typeface="IBM Plex Sans Condensed"/>
                <a:ea typeface="IBM Plex Sans Condensed"/>
                <a:cs typeface="IBM Plex Sans Condensed"/>
                <a:sym typeface="IBM Plex Sans Condensed"/>
              </a:rPr>
              <a:t>•</a:t>
            </a:r>
          </a:p>
        </p:txBody>
      </p:sp>
      <p:sp>
        <p:nvSpPr>
          <p:cNvPr id="11" name="TextBox 11"/>
          <p:cNvSpPr txBox="1"/>
          <p:nvPr/>
        </p:nvSpPr>
        <p:spPr>
          <a:xfrm>
            <a:off x="4978279" y="5742499"/>
            <a:ext cx="90678" cy="328117"/>
          </a:xfrm>
          <a:prstGeom prst="rect">
            <a:avLst/>
          </a:prstGeom>
        </p:spPr>
        <p:txBody>
          <a:bodyPr lIns="0" tIns="0" rIns="0" bIns="0" rtlCol="0" anchor="t">
            <a:spAutoFit/>
          </a:bodyPr>
          <a:lstStyle/>
          <a:p>
            <a:pPr algn="l">
              <a:lnSpc>
                <a:spcPts val="2799"/>
              </a:lnSpc>
            </a:pPr>
            <a:r>
              <a:rPr lang="en-US" sz="1999" spc="-15">
                <a:solidFill>
                  <a:srgbClr val="000000"/>
                </a:solidFill>
                <a:latin typeface="IBM Plex Sans Condensed"/>
                <a:ea typeface="IBM Plex Sans Condensed"/>
                <a:cs typeface="IBM Plex Sans Condensed"/>
                <a:sym typeface="IBM Plex Sans Condensed"/>
              </a:rPr>
              <a:t>•</a:t>
            </a:r>
          </a:p>
        </p:txBody>
      </p:sp>
      <p:sp>
        <p:nvSpPr>
          <p:cNvPr id="12" name="TextBox 12"/>
          <p:cNvSpPr txBox="1"/>
          <p:nvPr/>
        </p:nvSpPr>
        <p:spPr>
          <a:xfrm>
            <a:off x="5321179" y="2069021"/>
            <a:ext cx="5912853" cy="4275077"/>
          </a:xfrm>
          <a:prstGeom prst="rect">
            <a:avLst/>
          </a:prstGeom>
        </p:spPr>
        <p:txBody>
          <a:bodyPr lIns="0" tIns="0" rIns="0" bIns="0" rtlCol="0" anchor="t">
            <a:spAutoFit/>
          </a:bodyPr>
          <a:lstStyle/>
          <a:p>
            <a:pPr algn="l">
              <a:lnSpc>
                <a:spcPts val="2399"/>
              </a:lnSpc>
            </a:pPr>
            <a:r>
              <a:rPr lang="en-US" sz="1999">
                <a:solidFill>
                  <a:srgbClr val="000000"/>
                </a:solidFill>
                <a:latin typeface="Raleway"/>
                <a:ea typeface="Raleway"/>
                <a:cs typeface="Raleway"/>
                <a:sym typeface="Raleway"/>
              </a:rPr>
              <a:t>Öğrencilerin karar verme basamaklarını öğrenebilmeleri için her bir basamakla ilgili sorular sorun (örn., </a:t>
            </a:r>
            <a:r>
              <a:rPr lang="en-US" sz="1999" i="1">
                <a:solidFill>
                  <a:srgbClr val="000000"/>
                </a:solidFill>
                <a:latin typeface="Raleway Italics"/>
                <a:ea typeface="Raleway Italics"/>
                <a:cs typeface="Raleway Italics"/>
                <a:sym typeface="Raleway Italics"/>
              </a:rPr>
              <a:t>Bugün ne hakkında karar vermen gerekiyor? Alternatiflerin neler? Bu alternatiflerin avantaj ve dezavantajları nedir? </a:t>
            </a:r>
            <a:r>
              <a:rPr lang="en-US" sz="1999">
                <a:solidFill>
                  <a:srgbClr val="000000"/>
                </a:solidFill>
                <a:latin typeface="Raleway"/>
                <a:ea typeface="Raleway"/>
                <a:cs typeface="Raleway"/>
                <a:sym typeface="Raleway"/>
              </a:rPr>
              <a:t>vb.). Kendi karar verme süreçlerinize öğrencileri dahil edin ve onlardan kararlarınızla ilgili tavsiyeler isteyin (örn., </a:t>
            </a:r>
            <a:r>
              <a:rPr lang="en-US" sz="1999" i="1">
                <a:solidFill>
                  <a:srgbClr val="000000"/>
                </a:solidFill>
                <a:latin typeface="Raleway Italics"/>
                <a:ea typeface="Raleway Italics"/>
                <a:cs typeface="Raleway Italics"/>
                <a:sym typeface="Raleway Italics"/>
              </a:rPr>
              <a:t>Kilo vermek için diyetisyene mi gitmeliyim yoksa arkadaşlarımın diyet listesini mi kullanmalıyım. Sizce hangisini yapmalıyım? </a:t>
            </a:r>
            <a:r>
              <a:rPr lang="en-US" sz="1999">
                <a:solidFill>
                  <a:srgbClr val="000000"/>
                </a:solidFill>
                <a:latin typeface="Raleway"/>
                <a:ea typeface="Raleway"/>
                <a:cs typeface="Raleway"/>
                <a:sym typeface="Raleway"/>
              </a:rPr>
              <a:t>vb.). Öğrencilerin verdiği önerilerin avantaj ve dezavantajlarını birlikte tartışın. </a:t>
            </a:r>
          </a:p>
        </p:txBody>
      </p:sp>
      <p:sp>
        <p:nvSpPr>
          <p:cNvPr id="13" name="TextBox 13"/>
          <p:cNvSpPr txBox="1"/>
          <p:nvPr/>
        </p:nvSpPr>
        <p:spPr>
          <a:xfrm>
            <a:off x="3786188" y="20869"/>
            <a:ext cx="4703836" cy="482765"/>
          </a:xfrm>
          <a:prstGeom prst="rect">
            <a:avLst/>
          </a:prstGeom>
        </p:spPr>
        <p:txBody>
          <a:bodyPr lIns="0" tIns="0" rIns="0" bIns="0" rtlCol="0" anchor="t">
            <a:spAutoFit/>
          </a:bodyPr>
          <a:lstStyle/>
          <a:p>
            <a:pPr algn="l">
              <a:lnSpc>
                <a:spcPts val="3843"/>
              </a:lnSpc>
            </a:pPr>
            <a:r>
              <a:rPr lang="en-US" sz="2745" spc="52">
                <a:solidFill>
                  <a:srgbClr val="FFFFFF"/>
                </a:solidFill>
                <a:latin typeface="Raleway Light"/>
                <a:ea typeface="Raleway Light"/>
                <a:cs typeface="Raleway Light"/>
                <a:sym typeface="Raleway Light"/>
              </a:rPr>
              <a:t>Öğrenci Destekleme Yolları</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345997"/>
            <a:ext cx="1499949" cy="1456849"/>
          </a:xfrm>
          <a:custGeom>
            <a:avLst/>
            <a:gdLst/>
            <a:ahLst/>
            <a:cxnLst/>
            <a:rect l="l" t="t" r="r" b="b"/>
            <a:pathLst>
              <a:path w="1499949" h="1456849">
                <a:moveTo>
                  <a:pt x="0" y="0"/>
                </a:moveTo>
                <a:lnTo>
                  <a:pt x="1499949" y="0"/>
                </a:lnTo>
                <a:lnTo>
                  <a:pt x="1499949" y="1456849"/>
                </a:lnTo>
                <a:lnTo>
                  <a:pt x="0" y="1456849"/>
                </a:lnTo>
                <a:lnTo>
                  <a:pt x="0" y="0"/>
                </a:lnTo>
                <a:close/>
              </a:path>
            </a:pathLst>
          </a:custGeom>
          <a:blipFill>
            <a:blip r:embed="rId2"/>
            <a:stretch>
              <a:fillRect l="-3228"/>
            </a:stretch>
          </a:blipFill>
        </p:spPr>
      </p:sp>
      <p:grpSp>
        <p:nvGrpSpPr>
          <p:cNvPr id="3" name="Group 3"/>
          <p:cNvGrpSpPr>
            <a:grpSpLocks noChangeAspect="1"/>
          </p:cNvGrpSpPr>
          <p:nvPr/>
        </p:nvGrpSpPr>
        <p:grpSpPr>
          <a:xfrm>
            <a:off x="0" y="2"/>
            <a:ext cx="12192000" cy="577853"/>
            <a:chOff x="0" y="0"/>
            <a:chExt cx="12192000" cy="577850"/>
          </a:xfrm>
        </p:grpSpPr>
        <p:sp>
          <p:nvSpPr>
            <p:cNvPr id="4" name="Freeform 4"/>
            <p:cNvSpPr/>
            <p:nvPr/>
          </p:nvSpPr>
          <p:spPr>
            <a:xfrm>
              <a:off x="0" y="0"/>
              <a:ext cx="12192000" cy="577850"/>
            </a:xfrm>
            <a:custGeom>
              <a:avLst/>
              <a:gdLst/>
              <a:ahLst/>
              <a:cxnLst/>
              <a:rect l="l" t="t" r="r" b="b"/>
              <a:pathLst>
                <a:path w="12192000" h="577850">
                  <a:moveTo>
                    <a:pt x="0" y="0"/>
                  </a:moveTo>
                  <a:lnTo>
                    <a:pt x="12192000" y="0"/>
                  </a:lnTo>
                  <a:lnTo>
                    <a:pt x="12192000" y="577850"/>
                  </a:lnTo>
                  <a:lnTo>
                    <a:pt x="0" y="577850"/>
                  </a:lnTo>
                  <a:close/>
                </a:path>
              </a:pathLst>
            </a:custGeom>
            <a:solidFill>
              <a:srgbClr val="7FCCBE"/>
            </a:solidFill>
          </p:spPr>
        </p:sp>
      </p:grpSp>
      <p:sp>
        <p:nvSpPr>
          <p:cNvPr id="5" name="Freeform 5"/>
          <p:cNvSpPr/>
          <p:nvPr/>
        </p:nvSpPr>
        <p:spPr>
          <a:xfrm>
            <a:off x="4294022" y="1345997"/>
            <a:ext cx="7051853" cy="5512003"/>
          </a:xfrm>
          <a:custGeom>
            <a:avLst/>
            <a:gdLst/>
            <a:ahLst/>
            <a:cxnLst/>
            <a:rect l="l" t="t" r="r" b="b"/>
            <a:pathLst>
              <a:path w="7051853" h="5512003">
                <a:moveTo>
                  <a:pt x="0" y="0"/>
                </a:moveTo>
                <a:lnTo>
                  <a:pt x="7051853" y="0"/>
                </a:lnTo>
                <a:lnTo>
                  <a:pt x="7051853" y="5512003"/>
                </a:lnTo>
                <a:lnTo>
                  <a:pt x="0" y="551200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Freeform 6"/>
          <p:cNvSpPr/>
          <p:nvPr/>
        </p:nvSpPr>
        <p:spPr>
          <a:xfrm>
            <a:off x="1174509" y="3429391"/>
            <a:ext cx="2607450" cy="2609907"/>
          </a:xfrm>
          <a:custGeom>
            <a:avLst/>
            <a:gdLst/>
            <a:ahLst/>
            <a:cxnLst/>
            <a:rect l="l" t="t" r="r" b="b"/>
            <a:pathLst>
              <a:path w="2607450" h="2609907">
                <a:moveTo>
                  <a:pt x="0" y="0"/>
                </a:moveTo>
                <a:lnTo>
                  <a:pt x="2607449" y="0"/>
                </a:lnTo>
                <a:lnTo>
                  <a:pt x="2607449" y="2609907"/>
                </a:lnTo>
                <a:lnTo>
                  <a:pt x="0" y="2609907"/>
                </a:lnTo>
                <a:lnTo>
                  <a:pt x="0" y="0"/>
                </a:lnTo>
                <a:close/>
              </a:path>
            </a:pathLst>
          </a:custGeom>
          <a:blipFill>
            <a:blip r:embed="rId5"/>
            <a:stretch>
              <a:fillRect/>
            </a:stretch>
          </a:blipFill>
        </p:spPr>
      </p:sp>
      <p:sp>
        <p:nvSpPr>
          <p:cNvPr id="7" name="TextBox 7"/>
          <p:cNvSpPr txBox="1"/>
          <p:nvPr/>
        </p:nvSpPr>
        <p:spPr>
          <a:xfrm>
            <a:off x="1586055" y="1822818"/>
            <a:ext cx="99746" cy="367598"/>
          </a:xfrm>
          <a:prstGeom prst="rect">
            <a:avLst/>
          </a:prstGeom>
        </p:spPr>
        <p:txBody>
          <a:bodyPr lIns="0" tIns="0" rIns="0" bIns="0" rtlCol="0" anchor="t">
            <a:spAutoFit/>
          </a:bodyPr>
          <a:lstStyle/>
          <a:p>
            <a:pPr algn="l">
              <a:lnSpc>
                <a:spcPts val="3079"/>
              </a:lnSpc>
            </a:pPr>
            <a:r>
              <a:rPr lang="en-US" sz="2199" spc="-17">
                <a:solidFill>
                  <a:srgbClr val="000000"/>
                </a:solidFill>
                <a:latin typeface="IBM Plex Sans Condensed"/>
                <a:ea typeface="IBM Plex Sans Condensed"/>
                <a:cs typeface="IBM Plex Sans Condensed"/>
                <a:sym typeface="IBM Plex Sans Condensed"/>
              </a:rPr>
              <a:t>•</a:t>
            </a:r>
          </a:p>
        </p:txBody>
      </p:sp>
      <p:sp>
        <p:nvSpPr>
          <p:cNvPr id="8" name="TextBox 8"/>
          <p:cNvSpPr txBox="1"/>
          <p:nvPr/>
        </p:nvSpPr>
        <p:spPr>
          <a:xfrm>
            <a:off x="1928955" y="1924964"/>
            <a:ext cx="1682344" cy="1336291"/>
          </a:xfrm>
          <a:prstGeom prst="rect">
            <a:avLst/>
          </a:prstGeom>
        </p:spPr>
        <p:txBody>
          <a:bodyPr lIns="0" tIns="0" rIns="0" bIns="0" rtlCol="0" anchor="t">
            <a:spAutoFit/>
          </a:bodyPr>
          <a:lstStyle/>
          <a:p>
            <a:pPr algn="l">
              <a:lnSpc>
                <a:spcPts val="2699"/>
              </a:lnSpc>
            </a:pPr>
            <a:r>
              <a:rPr lang="en-US" sz="2199" b="1" spc="26">
                <a:solidFill>
                  <a:srgbClr val="000000"/>
                </a:solidFill>
                <a:latin typeface="IBM Plex Sans Bold"/>
                <a:ea typeface="IBM Plex Sans Bold"/>
                <a:cs typeface="IBM Plex Sans Bold"/>
                <a:sym typeface="IBM Plex Sans Bold"/>
              </a:rPr>
              <a:t>Sosyal Farkındalığı Geliştirmek İçin;</a:t>
            </a:r>
          </a:p>
        </p:txBody>
      </p:sp>
      <p:sp>
        <p:nvSpPr>
          <p:cNvPr id="9" name="TextBox 9"/>
          <p:cNvSpPr txBox="1"/>
          <p:nvPr/>
        </p:nvSpPr>
        <p:spPr>
          <a:xfrm>
            <a:off x="4775073" y="2151955"/>
            <a:ext cx="90678" cy="328117"/>
          </a:xfrm>
          <a:prstGeom prst="rect">
            <a:avLst/>
          </a:prstGeom>
        </p:spPr>
        <p:txBody>
          <a:bodyPr lIns="0" tIns="0" rIns="0" bIns="0" rtlCol="0" anchor="t">
            <a:spAutoFit/>
          </a:bodyPr>
          <a:lstStyle/>
          <a:p>
            <a:pPr algn="l">
              <a:lnSpc>
                <a:spcPts val="2799"/>
              </a:lnSpc>
            </a:pPr>
            <a:r>
              <a:rPr lang="en-US" sz="1999" spc="-15">
                <a:solidFill>
                  <a:srgbClr val="000000"/>
                </a:solidFill>
                <a:latin typeface="IBM Plex Sans Condensed"/>
                <a:ea typeface="IBM Plex Sans Condensed"/>
                <a:cs typeface="IBM Plex Sans Condensed"/>
                <a:sym typeface="IBM Plex Sans Condensed"/>
              </a:rPr>
              <a:t>•</a:t>
            </a:r>
          </a:p>
        </p:txBody>
      </p:sp>
      <p:sp>
        <p:nvSpPr>
          <p:cNvPr id="10" name="TextBox 10"/>
          <p:cNvSpPr txBox="1"/>
          <p:nvPr/>
        </p:nvSpPr>
        <p:spPr>
          <a:xfrm>
            <a:off x="4775073" y="3980755"/>
            <a:ext cx="90678" cy="328117"/>
          </a:xfrm>
          <a:prstGeom prst="rect">
            <a:avLst/>
          </a:prstGeom>
        </p:spPr>
        <p:txBody>
          <a:bodyPr lIns="0" tIns="0" rIns="0" bIns="0" rtlCol="0" anchor="t">
            <a:spAutoFit/>
          </a:bodyPr>
          <a:lstStyle/>
          <a:p>
            <a:pPr algn="l">
              <a:lnSpc>
                <a:spcPts val="2799"/>
              </a:lnSpc>
            </a:pPr>
            <a:r>
              <a:rPr lang="en-US" sz="1999" spc="-15">
                <a:solidFill>
                  <a:srgbClr val="000000"/>
                </a:solidFill>
                <a:latin typeface="IBM Plex Sans Condensed"/>
                <a:ea typeface="IBM Plex Sans Condensed"/>
                <a:cs typeface="IBM Plex Sans Condensed"/>
                <a:sym typeface="IBM Plex Sans Condensed"/>
              </a:rPr>
              <a:t>•</a:t>
            </a:r>
          </a:p>
        </p:txBody>
      </p:sp>
      <p:sp>
        <p:nvSpPr>
          <p:cNvPr id="11" name="TextBox 11"/>
          <p:cNvSpPr txBox="1"/>
          <p:nvPr/>
        </p:nvSpPr>
        <p:spPr>
          <a:xfrm>
            <a:off x="5117973" y="2136077"/>
            <a:ext cx="5970908" cy="3360677"/>
          </a:xfrm>
          <a:prstGeom prst="rect">
            <a:avLst/>
          </a:prstGeom>
        </p:spPr>
        <p:txBody>
          <a:bodyPr lIns="0" tIns="0" rIns="0" bIns="0" rtlCol="0" anchor="t">
            <a:spAutoFit/>
          </a:bodyPr>
          <a:lstStyle/>
          <a:p>
            <a:pPr algn="just">
              <a:lnSpc>
                <a:spcPts val="2399"/>
              </a:lnSpc>
            </a:pPr>
            <a:r>
              <a:rPr lang="en-US" sz="1999" spc="1">
                <a:solidFill>
                  <a:srgbClr val="000000"/>
                </a:solidFill>
                <a:latin typeface="Raleway"/>
                <a:ea typeface="Raleway"/>
                <a:cs typeface="Raleway"/>
                <a:sym typeface="Raleway"/>
              </a:rPr>
              <a:t>Faaliyetlerinizde öğrencilerin farklı kültürler, kültürel geçmişler ve bireysel farklılıklar hakkında tartışmaları için zaman ayırın. Bu tür tartışmaları mümkün olduğunca eğitim-öğretim yılının başında yapmaya özen gösterin. Sosyal duygusal becerilerle ilgili sınıfınıza özgü örnek olaylar yazın. Öğrencilerden bu örnek olayları sınıf içinde canlandırmalarını isteyin. Öğrencilerin birbiriyle empati kurmalarına yardımcı olun.</a:t>
            </a:r>
          </a:p>
        </p:txBody>
      </p:sp>
      <p:sp>
        <p:nvSpPr>
          <p:cNvPr id="12" name="TextBox 12"/>
          <p:cNvSpPr txBox="1"/>
          <p:nvPr/>
        </p:nvSpPr>
        <p:spPr>
          <a:xfrm>
            <a:off x="3786188" y="20869"/>
            <a:ext cx="4703836" cy="482765"/>
          </a:xfrm>
          <a:prstGeom prst="rect">
            <a:avLst/>
          </a:prstGeom>
        </p:spPr>
        <p:txBody>
          <a:bodyPr lIns="0" tIns="0" rIns="0" bIns="0" rtlCol="0" anchor="t">
            <a:spAutoFit/>
          </a:bodyPr>
          <a:lstStyle/>
          <a:p>
            <a:pPr algn="l">
              <a:lnSpc>
                <a:spcPts val="3843"/>
              </a:lnSpc>
            </a:pPr>
            <a:r>
              <a:rPr lang="en-US" sz="2745" spc="52">
                <a:solidFill>
                  <a:srgbClr val="FFFFFF"/>
                </a:solidFill>
                <a:latin typeface="Raleway Light"/>
                <a:ea typeface="Raleway Light"/>
                <a:cs typeface="Raleway Light"/>
                <a:sym typeface="Raleway Light"/>
              </a:rPr>
              <a:t>Öğrenci Destekleme Yolları</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0" y="0"/>
            <a:ext cx="12192000" cy="357349"/>
            <a:chOff x="0" y="0"/>
            <a:chExt cx="12192000" cy="357353"/>
          </a:xfrm>
        </p:grpSpPr>
        <p:sp>
          <p:nvSpPr>
            <p:cNvPr id="3" name="Freeform 3"/>
            <p:cNvSpPr/>
            <p:nvPr/>
          </p:nvSpPr>
          <p:spPr>
            <a:xfrm>
              <a:off x="0" y="0"/>
              <a:ext cx="12192000" cy="357378"/>
            </a:xfrm>
            <a:custGeom>
              <a:avLst/>
              <a:gdLst/>
              <a:ahLst/>
              <a:cxnLst/>
              <a:rect l="l" t="t" r="r" b="b"/>
              <a:pathLst>
                <a:path w="12192000" h="357378">
                  <a:moveTo>
                    <a:pt x="0" y="0"/>
                  </a:moveTo>
                  <a:lnTo>
                    <a:pt x="12192000" y="0"/>
                  </a:lnTo>
                  <a:lnTo>
                    <a:pt x="12192000" y="357378"/>
                  </a:lnTo>
                  <a:lnTo>
                    <a:pt x="0" y="357378"/>
                  </a:lnTo>
                  <a:close/>
                </a:path>
              </a:pathLst>
            </a:custGeom>
            <a:solidFill>
              <a:srgbClr val="7FCCBE"/>
            </a:solidFill>
          </p:spPr>
        </p:sp>
      </p:grpSp>
      <p:grpSp>
        <p:nvGrpSpPr>
          <p:cNvPr id="4" name="Group 4"/>
          <p:cNvGrpSpPr>
            <a:grpSpLocks noChangeAspect="1"/>
          </p:cNvGrpSpPr>
          <p:nvPr/>
        </p:nvGrpSpPr>
        <p:grpSpPr>
          <a:xfrm>
            <a:off x="609009" y="4498886"/>
            <a:ext cx="1671142" cy="19050"/>
            <a:chOff x="0" y="0"/>
            <a:chExt cx="1671142" cy="19050"/>
          </a:xfrm>
        </p:grpSpPr>
        <p:sp>
          <p:nvSpPr>
            <p:cNvPr id="5" name="Freeform 5"/>
            <p:cNvSpPr/>
            <p:nvPr/>
          </p:nvSpPr>
          <p:spPr>
            <a:xfrm>
              <a:off x="0" y="0"/>
              <a:ext cx="1671193" cy="19050"/>
            </a:xfrm>
            <a:custGeom>
              <a:avLst/>
              <a:gdLst/>
              <a:ahLst/>
              <a:cxnLst/>
              <a:rect l="l" t="t" r="r" b="b"/>
              <a:pathLst>
                <a:path w="1671193" h="19050">
                  <a:moveTo>
                    <a:pt x="0" y="0"/>
                  </a:moveTo>
                  <a:lnTo>
                    <a:pt x="1671193" y="0"/>
                  </a:lnTo>
                  <a:lnTo>
                    <a:pt x="1671193" y="19050"/>
                  </a:lnTo>
                  <a:lnTo>
                    <a:pt x="0" y="19050"/>
                  </a:lnTo>
                  <a:close/>
                </a:path>
              </a:pathLst>
            </a:custGeom>
            <a:solidFill>
              <a:srgbClr val="C00000"/>
            </a:solidFill>
          </p:spPr>
        </p:sp>
      </p:grpSp>
      <p:sp>
        <p:nvSpPr>
          <p:cNvPr id="6" name="Freeform 6"/>
          <p:cNvSpPr/>
          <p:nvPr/>
        </p:nvSpPr>
        <p:spPr>
          <a:xfrm>
            <a:off x="1334814" y="3419961"/>
            <a:ext cx="10573407" cy="2970752"/>
          </a:xfrm>
          <a:custGeom>
            <a:avLst/>
            <a:gdLst/>
            <a:ahLst/>
            <a:cxnLst/>
            <a:rect l="l" t="t" r="r" b="b"/>
            <a:pathLst>
              <a:path w="10573407" h="2970752">
                <a:moveTo>
                  <a:pt x="0" y="0"/>
                </a:moveTo>
                <a:lnTo>
                  <a:pt x="10573408" y="0"/>
                </a:lnTo>
                <a:lnTo>
                  <a:pt x="10573408" y="2970752"/>
                </a:lnTo>
                <a:lnTo>
                  <a:pt x="0" y="2970752"/>
                </a:lnTo>
                <a:lnTo>
                  <a:pt x="0" y="0"/>
                </a:lnTo>
                <a:close/>
              </a:path>
            </a:pathLst>
          </a:custGeom>
          <a:blipFill>
            <a:blip r:embed="rId2"/>
            <a:stretch>
              <a:fillRect/>
            </a:stretch>
          </a:blipFill>
        </p:spPr>
      </p:sp>
      <p:sp>
        <p:nvSpPr>
          <p:cNvPr id="7" name="TextBox 7"/>
          <p:cNvSpPr txBox="1"/>
          <p:nvPr/>
        </p:nvSpPr>
        <p:spPr>
          <a:xfrm>
            <a:off x="619582" y="953614"/>
            <a:ext cx="3688337" cy="3266951"/>
          </a:xfrm>
          <a:prstGeom prst="rect">
            <a:avLst/>
          </a:prstGeom>
        </p:spPr>
        <p:txBody>
          <a:bodyPr lIns="0" tIns="0" rIns="0" bIns="0" rtlCol="0" anchor="t">
            <a:spAutoFit/>
          </a:bodyPr>
          <a:lstStyle/>
          <a:p>
            <a:pPr algn="l">
              <a:lnSpc>
                <a:spcPts val="5151"/>
              </a:lnSpc>
            </a:pPr>
            <a:r>
              <a:rPr lang="en-US" sz="4300" b="1">
                <a:solidFill>
                  <a:srgbClr val="C00000"/>
                </a:solidFill>
                <a:latin typeface="Raleway Bold"/>
                <a:ea typeface="Raleway Bold"/>
                <a:cs typeface="Raleway Bold"/>
                <a:sym typeface="Raleway Bold"/>
              </a:rPr>
              <a:t>Yaşam</a:t>
            </a:r>
            <a:r>
              <a:rPr lang="en-US" sz="4300" b="1">
                <a:solidFill>
                  <a:srgbClr val="000000"/>
                </a:solidFill>
                <a:latin typeface="Raleway Bold"/>
                <a:ea typeface="Raleway Bold"/>
                <a:cs typeface="Raleway Bold"/>
                <a:sym typeface="Raleway Bold"/>
              </a:rPr>
              <a:t> </a:t>
            </a:r>
            <a:r>
              <a:rPr lang="en-US" sz="4300" b="1">
                <a:solidFill>
                  <a:srgbClr val="C00000"/>
                </a:solidFill>
                <a:latin typeface="Raleway Bold"/>
                <a:ea typeface="Raleway Bold"/>
                <a:cs typeface="Raleway Bold"/>
                <a:sym typeface="Raleway Bold"/>
              </a:rPr>
              <a:t>Boyu Gelişimin Temel</a:t>
            </a:r>
            <a:r>
              <a:rPr lang="en-US" sz="4300" b="1">
                <a:solidFill>
                  <a:srgbClr val="000000"/>
                </a:solidFill>
                <a:latin typeface="Raleway Bold"/>
                <a:ea typeface="Raleway Bold"/>
                <a:cs typeface="Raleway Bold"/>
                <a:sym typeface="Raleway Bold"/>
              </a:rPr>
              <a:t> </a:t>
            </a:r>
            <a:r>
              <a:rPr lang="en-US" sz="4300" b="1">
                <a:solidFill>
                  <a:srgbClr val="C00000"/>
                </a:solidFill>
                <a:latin typeface="Raleway Bold"/>
                <a:ea typeface="Raleway Bold"/>
                <a:cs typeface="Raleway Bold"/>
                <a:sym typeface="Raleway Bold"/>
              </a:rPr>
              <a:t>İlkeleri Bize Neler Söylüyor?</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57523" y="2670305"/>
            <a:ext cx="3895820" cy="3609470"/>
          </a:xfrm>
          <a:custGeom>
            <a:avLst/>
            <a:gdLst/>
            <a:ahLst/>
            <a:cxnLst/>
            <a:rect l="l" t="t" r="r" b="b"/>
            <a:pathLst>
              <a:path w="3895820" h="3609470">
                <a:moveTo>
                  <a:pt x="0" y="0"/>
                </a:moveTo>
                <a:lnTo>
                  <a:pt x="3895820" y="0"/>
                </a:lnTo>
                <a:lnTo>
                  <a:pt x="3895820" y="3609470"/>
                </a:lnTo>
                <a:lnTo>
                  <a:pt x="0" y="360947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7238657" y="2670305"/>
            <a:ext cx="3895820" cy="3784873"/>
          </a:xfrm>
          <a:custGeom>
            <a:avLst/>
            <a:gdLst/>
            <a:ahLst/>
            <a:cxnLst/>
            <a:rect l="l" t="t" r="r" b="b"/>
            <a:pathLst>
              <a:path w="3895820" h="3784873">
                <a:moveTo>
                  <a:pt x="0" y="0"/>
                </a:moveTo>
                <a:lnTo>
                  <a:pt x="3895820" y="0"/>
                </a:lnTo>
                <a:lnTo>
                  <a:pt x="3895820" y="3784873"/>
                </a:lnTo>
                <a:lnTo>
                  <a:pt x="0" y="378487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6530588" y="684219"/>
            <a:ext cx="1548374" cy="1456849"/>
          </a:xfrm>
          <a:custGeom>
            <a:avLst/>
            <a:gdLst/>
            <a:ahLst/>
            <a:cxnLst/>
            <a:rect l="l" t="t" r="r" b="b"/>
            <a:pathLst>
              <a:path w="1548374" h="1456849">
                <a:moveTo>
                  <a:pt x="0" y="0"/>
                </a:moveTo>
                <a:lnTo>
                  <a:pt x="1548374" y="0"/>
                </a:lnTo>
                <a:lnTo>
                  <a:pt x="1548374" y="1456849"/>
                </a:lnTo>
                <a:lnTo>
                  <a:pt x="0" y="1456849"/>
                </a:lnTo>
                <a:lnTo>
                  <a:pt x="0" y="0"/>
                </a:lnTo>
                <a:close/>
              </a:path>
            </a:pathLst>
          </a:custGeom>
          <a:blipFill>
            <a:blip r:embed="rId6"/>
            <a:stretch>
              <a:fillRect/>
            </a:stretch>
          </a:blipFill>
        </p:spPr>
      </p:sp>
      <p:grpSp>
        <p:nvGrpSpPr>
          <p:cNvPr id="5" name="Group 5"/>
          <p:cNvGrpSpPr>
            <a:grpSpLocks noChangeAspect="1"/>
          </p:cNvGrpSpPr>
          <p:nvPr/>
        </p:nvGrpSpPr>
        <p:grpSpPr>
          <a:xfrm rot="-1246380">
            <a:off x="966845" y="784908"/>
            <a:ext cx="1097518" cy="1521047"/>
            <a:chOff x="0" y="0"/>
            <a:chExt cx="1463358" cy="2028063"/>
          </a:xfrm>
        </p:grpSpPr>
        <p:sp>
          <p:nvSpPr>
            <p:cNvPr id="6" name="Freeform 6"/>
            <p:cNvSpPr/>
            <p:nvPr/>
          </p:nvSpPr>
          <p:spPr>
            <a:xfrm>
              <a:off x="0" y="0"/>
              <a:ext cx="1463294" cy="2028063"/>
            </a:xfrm>
            <a:custGeom>
              <a:avLst/>
              <a:gdLst/>
              <a:ahLst/>
              <a:cxnLst/>
              <a:rect l="l" t="t" r="r" b="b"/>
              <a:pathLst>
                <a:path w="1463294" h="2028063">
                  <a:moveTo>
                    <a:pt x="1456690" y="0"/>
                  </a:moveTo>
                  <a:lnTo>
                    <a:pt x="0" y="4826"/>
                  </a:lnTo>
                  <a:lnTo>
                    <a:pt x="6604" y="2028063"/>
                  </a:lnTo>
                  <a:lnTo>
                    <a:pt x="1463294" y="2023237"/>
                  </a:lnTo>
                  <a:lnTo>
                    <a:pt x="1456690" y="0"/>
                  </a:lnTo>
                  <a:close/>
                </a:path>
              </a:pathLst>
            </a:custGeom>
            <a:blipFill>
              <a:blip r:embed="rId7"/>
              <a:stretch>
                <a:fillRect l="-102297" t="-85203" r="-245942" b="-240"/>
              </a:stretch>
            </a:blipFill>
          </p:spPr>
        </p:sp>
      </p:grpSp>
      <p:grpSp>
        <p:nvGrpSpPr>
          <p:cNvPr id="7" name="Group 7"/>
          <p:cNvGrpSpPr>
            <a:grpSpLocks noChangeAspect="1"/>
          </p:cNvGrpSpPr>
          <p:nvPr/>
        </p:nvGrpSpPr>
        <p:grpSpPr>
          <a:xfrm>
            <a:off x="0" y="2"/>
            <a:ext cx="12192000" cy="577853"/>
            <a:chOff x="0" y="0"/>
            <a:chExt cx="12192000" cy="577850"/>
          </a:xfrm>
        </p:grpSpPr>
        <p:sp>
          <p:nvSpPr>
            <p:cNvPr id="8" name="Freeform 8"/>
            <p:cNvSpPr/>
            <p:nvPr/>
          </p:nvSpPr>
          <p:spPr>
            <a:xfrm>
              <a:off x="0" y="0"/>
              <a:ext cx="12192000" cy="577850"/>
            </a:xfrm>
            <a:custGeom>
              <a:avLst/>
              <a:gdLst/>
              <a:ahLst/>
              <a:cxnLst/>
              <a:rect l="l" t="t" r="r" b="b"/>
              <a:pathLst>
                <a:path w="12192000" h="577850">
                  <a:moveTo>
                    <a:pt x="0" y="0"/>
                  </a:moveTo>
                  <a:lnTo>
                    <a:pt x="12192000" y="0"/>
                  </a:lnTo>
                  <a:lnTo>
                    <a:pt x="12192000" y="577850"/>
                  </a:lnTo>
                  <a:lnTo>
                    <a:pt x="0" y="577850"/>
                  </a:lnTo>
                  <a:close/>
                </a:path>
              </a:pathLst>
            </a:custGeom>
            <a:solidFill>
              <a:srgbClr val="7FCCBE"/>
            </a:solidFill>
          </p:spPr>
        </p:sp>
      </p:grpSp>
      <p:sp>
        <p:nvSpPr>
          <p:cNvPr id="9" name="Freeform 9"/>
          <p:cNvSpPr/>
          <p:nvPr/>
        </p:nvSpPr>
        <p:spPr>
          <a:xfrm>
            <a:off x="4482951" y="4475045"/>
            <a:ext cx="3226108" cy="1855260"/>
          </a:xfrm>
          <a:custGeom>
            <a:avLst/>
            <a:gdLst/>
            <a:ahLst/>
            <a:cxnLst/>
            <a:rect l="l" t="t" r="r" b="b"/>
            <a:pathLst>
              <a:path w="3226108" h="1855260">
                <a:moveTo>
                  <a:pt x="0" y="0"/>
                </a:moveTo>
                <a:lnTo>
                  <a:pt x="3226108" y="0"/>
                </a:lnTo>
                <a:lnTo>
                  <a:pt x="3226108" y="1855260"/>
                </a:lnTo>
                <a:lnTo>
                  <a:pt x="0" y="1855260"/>
                </a:lnTo>
                <a:lnTo>
                  <a:pt x="0" y="0"/>
                </a:lnTo>
                <a:close/>
              </a:path>
            </a:pathLst>
          </a:custGeom>
          <a:blipFill>
            <a:blip r:embed="rId8"/>
            <a:stretch>
              <a:fillRect/>
            </a:stretch>
          </a:blipFill>
        </p:spPr>
      </p:sp>
      <p:sp>
        <p:nvSpPr>
          <p:cNvPr id="10" name="TextBox 10"/>
          <p:cNvSpPr txBox="1"/>
          <p:nvPr/>
        </p:nvSpPr>
        <p:spPr>
          <a:xfrm>
            <a:off x="2294125" y="1155306"/>
            <a:ext cx="99746" cy="367598"/>
          </a:xfrm>
          <a:prstGeom prst="rect">
            <a:avLst/>
          </a:prstGeom>
        </p:spPr>
        <p:txBody>
          <a:bodyPr lIns="0" tIns="0" rIns="0" bIns="0" rtlCol="0" anchor="t">
            <a:spAutoFit/>
          </a:bodyPr>
          <a:lstStyle/>
          <a:p>
            <a:pPr algn="l">
              <a:lnSpc>
                <a:spcPts val="3079"/>
              </a:lnSpc>
            </a:pPr>
            <a:r>
              <a:rPr lang="en-US" sz="2199" spc="-17">
                <a:solidFill>
                  <a:srgbClr val="000000"/>
                </a:solidFill>
                <a:latin typeface="IBM Plex Sans Condensed"/>
                <a:ea typeface="IBM Plex Sans Condensed"/>
                <a:cs typeface="IBM Plex Sans Condensed"/>
                <a:sym typeface="IBM Plex Sans Condensed"/>
              </a:rPr>
              <a:t>•</a:t>
            </a:r>
          </a:p>
        </p:txBody>
      </p:sp>
      <p:sp>
        <p:nvSpPr>
          <p:cNvPr id="11" name="TextBox 11"/>
          <p:cNvSpPr txBox="1"/>
          <p:nvPr/>
        </p:nvSpPr>
        <p:spPr>
          <a:xfrm>
            <a:off x="8165068" y="1155306"/>
            <a:ext cx="99746" cy="367598"/>
          </a:xfrm>
          <a:prstGeom prst="rect">
            <a:avLst/>
          </a:prstGeom>
        </p:spPr>
        <p:txBody>
          <a:bodyPr lIns="0" tIns="0" rIns="0" bIns="0" rtlCol="0" anchor="t">
            <a:spAutoFit/>
          </a:bodyPr>
          <a:lstStyle/>
          <a:p>
            <a:pPr algn="l">
              <a:lnSpc>
                <a:spcPts val="3079"/>
              </a:lnSpc>
            </a:pPr>
            <a:r>
              <a:rPr lang="en-US" sz="2199" spc="-17">
                <a:solidFill>
                  <a:srgbClr val="000000"/>
                </a:solidFill>
                <a:latin typeface="IBM Plex Sans Condensed"/>
                <a:ea typeface="IBM Plex Sans Condensed"/>
                <a:cs typeface="IBM Plex Sans Condensed"/>
                <a:sym typeface="IBM Plex Sans Condensed"/>
              </a:rPr>
              <a:t>•</a:t>
            </a:r>
          </a:p>
        </p:txBody>
      </p:sp>
      <p:sp>
        <p:nvSpPr>
          <p:cNvPr id="12" name="TextBox 12"/>
          <p:cNvSpPr txBox="1"/>
          <p:nvPr/>
        </p:nvSpPr>
        <p:spPr>
          <a:xfrm>
            <a:off x="2637025" y="1257452"/>
            <a:ext cx="2218744" cy="994915"/>
          </a:xfrm>
          <a:prstGeom prst="rect">
            <a:avLst/>
          </a:prstGeom>
        </p:spPr>
        <p:txBody>
          <a:bodyPr lIns="0" tIns="0" rIns="0" bIns="0" rtlCol="0" anchor="t">
            <a:spAutoFit/>
          </a:bodyPr>
          <a:lstStyle/>
          <a:p>
            <a:pPr algn="l">
              <a:lnSpc>
                <a:spcPts val="2639"/>
              </a:lnSpc>
            </a:pPr>
            <a:r>
              <a:rPr lang="en-US" sz="2199" b="1" spc="24">
                <a:solidFill>
                  <a:srgbClr val="000000"/>
                </a:solidFill>
                <a:latin typeface="IBM Plex Sans Bold"/>
                <a:ea typeface="IBM Plex Sans Bold"/>
                <a:cs typeface="IBM Plex Sans Bold"/>
                <a:sym typeface="IBM Plex Sans Bold"/>
              </a:rPr>
              <a:t>İlişki Geliştirme Becerilerini Geliştirmek İçin;</a:t>
            </a:r>
          </a:p>
        </p:txBody>
      </p:sp>
      <p:sp>
        <p:nvSpPr>
          <p:cNvPr id="13" name="TextBox 13"/>
          <p:cNvSpPr txBox="1"/>
          <p:nvPr/>
        </p:nvSpPr>
        <p:spPr>
          <a:xfrm>
            <a:off x="8507968" y="1257452"/>
            <a:ext cx="2218744" cy="994915"/>
          </a:xfrm>
          <a:prstGeom prst="rect">
            <a:avLst/>
          </a:prstGeom>
        </p:spPr>
        <p:txBody>
          <a:bodyPr lIns="0" tIns="0" rIns="0" bIns="0" rtlCol="0" anchor="t">
            <a:spAutoFit/>
          </a:bodyPr>
          <a:lstStyle/>
          <a:p>
            <a:pPr algn="l">
              <a:lnSpc>
                <a:spcPts val="2639"/>
              </a:lnSpc>
            </a:pPr>
            <a:r>
              <a:rPr lang="en-US" sz="2199" b="1" spc="26">
                <a:solidFill>
                  <a:srgbClr val="000000"/>
                </a:solidFill>
                <a:latin typeface="IBM Plex Sans Bold"/>
                <a:ea typeface="IBM Plex Sans Bold"/>
                <a:cs typeface="IBM Plex Sans Bold"/>
                <a:sym typeface="IBM Plex Sans Bold"/>
              </a:rPr>
              <a:t>Sosyal Farkındalığı Geliştirmek İçin;</a:t>
            </a:r>
          </a:p>
        </p:txBody>
      </p:sp>
      <p:sp>
        <p:nvSpPr>
          <p:cNvPr id="14" name="TextBox 14"/>
          <p:cNvSpPr txBox="1"/>
          <p:nvPr/>
        </p:nvSpPr>
        <p:spPr>
          <a:xfrm>
            <a:off x="1423121" y="3015405"/>
            <a:ext cx="3416322" cy="2667086"/>
          </a:xfrm>
          <a:prstGeom prst="rect">
            <a:avLst/>
          </a:prstGeom>
        </p:spPr>
        <p:txBody>
          <a:bodyPr lIns="0" tIns="0" rIns="0" bIns="0" rtlCol="0" anchor="t">
            <a:spAutoFit/>
          </a:bodyPr>
          <a:lstStyle/>
          <a:p>
            <a:pPr algn="just">
              <a:lnSpc>
                <a:spcPts val="3000"/>
              </a:lnSpc>
            </a:pPr>
            <a:r>
              <a:rPr lang="en-US" sz="2199">
                <a:solidFill>
                  <a:srgbClr val="000000"/>
                </a:solidFill>
                <a:latin typeface="Raleway"/>
                <a:ea typeface="Raleway"/>
                <a:cs typeface="Raleway"/>
                <a:sym typeface="Raleway"/>
              </a:rPr>
              <a:t>Takım çalışması yapabilecekleri, birbirlerini etkin bir şekilde dinleyebilecekleri ve birbirlerinin bakış açılarını alabilecekleri etkinlikler tasarlayın. </a:t>
            </a:r>
          </a:p>
        </p:txBody>
      </p:sp>
      <p:sp>
        <p:nvSpPr>
          <p:cNvPr id="15" name="TextBox 15"/>
          <p:cNvSpPr txBox="1"/>
          <p:nvPr/>
        </p:nvSpPr>
        <p:spPr>
          <a:xfrm>
            <a:off x="7675502" y="3119037"/>
            <a:ext cx="3213525" cy="2667086"/>
          </a:xfrm>
          <a:prstGeom prst="rect">
            <a:avLst/>
          </a:prstGeom>
        </p:spPr>
        <p:txBody>
          <a:bodyPr lIns="0" tIns="0" rIns="0" bIns="0" rtlCol="0" anchor="t">
            <a:spAutoFit/>
          </a:bodyPr>
          <a:lstStyle/>
          <a:p>
            <a:pPr algn="l">
              <a:lnSpc>
                <a:spcPts val="3000"/>
              </a:lnSpc>
            </a:pPr>
            <a:r>
              <a:rPr lang="en-US" sz="2199">
                <a:solidFill>
                  <a:srgbClr val="000000"/>
                </a:solidFill>
                <a:latin typeface="Raleway"/>
                <a:ea typeface="Raleway"/>
                <a:cs typeface="Raleway"/>
                <a:sym typeface="Raleway"/>
              </a:rPr>
              <a:t>Öğrencilerinize ortak bir amaç için çalışmayı öğretin. Birlikte bir hikâye tamamlayabilir, pano oluşturabilir veya sınıfın resmini çizebilirsiniz. </a:t>
            </a:r>
          </a:p>
        </p:txBody>
      </p:sp>
      <p:sp>
        <p:nvSpPr>
          <p:cNvPr id="16" name="TextBox 16"/>
          <p:cNvSpPr txBox="1"/>
          <p:nvPr/>
        </p:nvSpPr>
        <p:spPr>
          <a:xfrm>
            <a:off x="3786188" y="20869"/>
            <a:ext cx="4703836" cy="482765"/>
          </a:xfrm>
          <a:prstGeom prst="rect">
            <a:avLst/>
          </a:prstGeom>
        </p:spPr>
        <p:txBody>
          <a:bodyPr lIns="0" tIns="0" rIns="0" bIns="0" rtlCol="0" anchor="t">
            <a:spAutoFit/>
          </a:bodyPr>
          <a:lstStyle/>
          <a:p>
            <a:pPr algn="l">
              <a:lnSpc>
                <a:spcPts val="3843"/>
              </a:lnSpc>
            </a:pPr>
            <a:r>
              <a:rPr lang="en-US" sz="2745" spc="52">
                <a:solidFill>
                  <a:srgbClr val="FFFFFF"/>
                </a:solidFill>
                <a:latin typeface="Raleway Light"/>
                <a:ea typeface="Raleway Light"/>
                <a:cs typeface="Raleway Light"/>
                <a:sym typeface="Raleway Light"/>
              </a:rPr>
              <a:t>Öğrenci Destekleme Yolları</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294022" y="1345997"/>
            <a:ext cx="7051853" cy="5193954"/>
          </a:xfrm>
          <a:custGeom>
            <a:avLst/>
            <a:gdLst/>
            <a:ahLst/>
            <a:cxnLst/>
            <a:rect l="l" t="t" r="r" b="b"/>
            <a:pathLst>
              <a:path w="7051853" h="5193954">
                <a:moveTo>
                  <a:pt x="0" y="0"/>
                </a:moveTo>
                <a:lnTo>
                  <a:pt x="7051853" y="0"/>
                </a:lnTo>
                <a:lnTo>
                  <a:pt x="7051853" y="5193954"/>
                </a:lnTo>
                <a:lnTo>
                  <a:pt x="0" y="519395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0" y="3434496"/>
            <a:ext cx="1386850" cy="1478213"/>
          </a:xfrm>
          <a:custGeom>
            <a:avLst/>
            <a:gdLst/>
            <a:ahLst/>
            <a:cxnLst/>
            <a:rect l="l" t="t" r="r" b="b"/>
            <a:pathLst>
              <a:path w="1386850" h="1478213">
                <a:moveTo>
                  <a:pt x="0" y="0"/>
                </a:moveTo>
                <a:lnTo>
                  <a:pt x="1386850" y="0"/>
                </a:lnTo>
                <a:lnTo>
                  <a:pt x="1386850" y="1478213"/>
                </a:lnTo>
                <a:lnTo>
                  <a:pt x="0" y="1478213"/>
                </a:lnTo>
                <a:lnTo>
                  <a:pt x="0" y="0"/>
                </a:lnTo>
                <a:close/>
              </a:path>
            </a:pathLst>
          </a:custGeom>
          <a:blipFill>
            <a:blip r:embed="rId4"/>
            <a:stretch>
              <a:fillRect l="-11646"/>
            </a:stretch>
          </a:blipFill>
        </p:spPr>
      </p:sp>
      <p:sp>
        <p:nvSpPr>
          <p:cNvPr id="4" name="Freeform 4"/>
          <p:cNvSpPr/>
          <p:nvPr/>
        </p:nvSpPr>
        <p:spPr>
          <a:xfrm>
            <a:off x="64560" y="1717567"/>
            <a:ext cx="1366980" cy="1305039"/>
          </a:xfrm>
          <a:custGeom>
            <a:avLst/>
            <a:gdLst/>
            <a:ahLst/>
            <a:cxnLst/>
            <a:rect l="l" t="t" r="r" b="b"/>
            <a:pathLst>
              <a:path w="1366980" h="1305039">
                <a:moveTo>
                  <a:pt x="0" y="0"/>
                </a:moveTo>
                <a:lnTo>
                  <a:pt x="1366981" y="0"/>
                </a:lnTo>
                <a:lnTo>
                  <a:pt x="1366981" y="1305039"/>
                </a:lnTo>
                <a:lnTo>
                  <a:pt x="0" y="1305039"/>
                </a:lnTo>
                <a:lnTo>
                  <a:pt x="0" y="0"/>
                </a:lnTo>
                <a:close/>
              </a:path>
            </a:pathLst>
          </a:custGeom>
          <a:blipFill>
            <a:blip r:embed="rId5"/>
            <a:stretch>
              <a:fillRect/>
            </a:stretch>
          </a:blipFill>
        </p:spPr>
      </p:sp>
      <p:grpSp>
        <p:nvGrpSpPr>
          <p:cNvPr id="5" name="Group 5"/>
          <p:cNvGrpSpPr>
            <a:grpSpLocks noChangeAspect="1"/>
          </p:cNvGrpSpPr>
          <p:nvPr/>
        </p:nvGrpSpPr>
        <p:grpSpPr>
          <a:xfrm>
            <a:off x="0" y="2"/>
            <a:ext cx="12192000" cy="577853"/>
            <a:chOff x="0" y="0"/>
            <a:chExt cx="12192000" cy="577850"/>
          </a:xfrm>
        </p:grpSpPr>
        <p:sp>
          <p:nvSpPr>
            <p:cNvPr id="6" name="Freeform 6"/>
            <p:cNvSpPr/>
            <p:nvPr/>
          </p:nvSpPr>
          <p:spPr>
            <a:xfrm>
              <a:off x="0" y="0"/>
              <a:ext cx="12192000" cy="577850"/>
            </a:xfrm>
            <a:custGeom>
              <a:avLst/>
              <a:gdLst/>
              <a:ahLst/>
              <a:cxnLst/>
              <a:rect l="l" t="t" r="r" b="b"/>
              <a:pathLst>
                <a:path w="12192000" h="577850">
                  <a:moveTo>
                    <a:pt x="0" y="0"/>
                  </a:moveTo>
                  <a:lnTo>
                    <a:pt x="12192000" y="0"/>
                  </a:lnTo>
                  <a:lnTo>
                    <a:pt x="12192000" y="577850"/>
                  </a:lnTo>
                  <a:lnTo>
                    <a:pt x="0" y="577850"/>
                  </a:lnTo>
                  <a:close/>
                </a:path>
              </a:pathLst>
            </a:custGeom>
            <a:solidFill>
              <a:srgbClr val="7FCCBE"/>
            </a:solidFill>
          </p:spPr>
        </p:sp>
      </p:grpSp>
      <p:sp>
        <p:nvSpPr>
          <p:cNvPr id="7" name="Freeform 7"/>
          <p:cNvSpPr/>
          <p:nvPr/>
        </p:nvSpPr>
        <p:spPr>
          <a:xfrm>
            <a:off x="9378544" y="4564009"/>
            <a:ext cx="2813456" cy="2293991"/>
          </a:xfrm>
          <a:custGeom>
            <a:avLst/>
            <a:gdLst/>
            <a:ahLst/>
            <a:cxnLst/>
            <a:rect l="l" t="t" r="r" b="b"/>
            <a:pathLst>
              <a:path w="2813456" h="2293991">
                <a:moveTo>
                  <a:pt x="0" y="0"/>
                </a:moveTo>
                <a:lnTo>
                  <a:pt x="2813456" y="0"/>
                </a:lnTo>
                <a:lnTo>
                  <a:pt x="2813456" y="2293991"/>
                </a:lnTo>
                <a:lnTo>
                  <a:pt x="0" y="2293991"/>
                </a:lnTo>
                <a:lnTo>
                  <a:pt x="0" y="0"/>
                </a:lnTo>
                <a:close/>
              </a:path>
            </a:pathLst>
          </a:custGeom>
          <a:blipFill>
            <a:blip r:embed="rId6"/>
            <a:stretch>
              <a:fillRect b="-2351"/>
            </a:stretch>
          </a:blipFill>
        </p:spPr>
      </p:sp>
      <p:sp>
        <p:nvSpPr>
          <p:cNvPr id="8" name="TextBox 8"/>
          <p:cNvSpPr txBox="1"/>
          <p:nvPr/>
        </p:nvSpPr>
        <p:spPr>
          <a:xfrm>
            <a:off x="1586046" y="2155050"/>
            <a:ext cx="99746" cy="367598"/>
          </a:xfrm>
          <a:prstGeom prst="rect">
            <a:avLst/>
          </a:prstGeom>
        </p:spPr>
        <p:txBody>
          <a:bodyPr lIns="0" tIns="0" rIns="0" bIns="0" rtlCol="0" anchor="t">
            <a:spAutoFit/>
          </a:bodyPr>
          <a:lstStyle/>
          <a:p>
            <a:pPr algn="l">
              <a:lnSpc>
                <a:spcPts val="3079"/>
              </a:lnSpc>
            </a:pPr>
            <a:r>
              <a:rPr lang="en-US" sz="2199" spc="-17">
                <a:solidFill>
                  <a:srgbClr val="000000"/>
                </a:solidFill>
                <a:latin typeface="IBM Plex Sans Condensed"/>
                <a:ea typeface="IBM Plex Sans Condensed"/>
                <a:cs typeface="IBM Plex Sans Condensed"/>
                <a:sym typeface="IBM Plex Sans Condensed"/>
              </a:rPr>
              <a:t>•</a:t>
            </a:r>
          </a:p>
        </p:txBody>
      </p:sp>
      <p:sp>
        <p:nvSpPr>
          <p:cNvPr id="9" name="TextBox 9"/>
          <p:cNvSpPr txBox="1"/>
          <p:nvPr/>
        </p:nvSpPr>
        <p:spPr>
          <a:xfrm>
            <a:off x="1586046" y="4041762"/>
            <a:ext cx="99746" cy="367598"/>
          </a:xfrm>
          <a:prstGeom prst="rect">
            <a:avLst/>
          </a:prstGeom>
        </p:spPr>
        <p:txBody>
          <a:bodyPr lIns="0" tIns="0" rIns="0" bIns="0" rtlCol="0" anchor="t">
            <a:spAutoFit/>
          </a:bodyPr>
          <a:lstStyle/>
          <a:p>
            <a:pPr algn="l">
              <a:lnSpc>
                <a:spcPts val="3079"/>
              </a:lnSpc>
            </a:pPr>
            <a:r>
              <a:rPr lang="en-US" sz="2199" spc="-17">
                <a:solidFill>
                  <a:srgbClr val="000000"/>
                </a:solidFill>
                <a:latin typeface="IBM Plex Sans Condensed"/>
                <a:ea typeface="IBM Plex Sans Condensed"/>
                <a:cs typeface="IBM Plex Sans Condensed"/>
                <a:sym typeface="IBM Plex Sans Condensed"/>
              </a:rPr>
              <a:t>•</a:t>
            </a:r>
          </a:p>
        </p:txBody>
      </p:sp>
      <p:sp>
        <p:nvSpPr>
          <p:cNvPr id="10" name="TextBox 10"/>
          <p:cNvSpPr txBox="1"/>
          <p:nvPr/>
        </p:nvSpPr>
        <p:spPr>
          <a:xfrm>
            <a:off x="1928946" y="2257196"/>
            <a:ext cx="2218744" cy="1339339"/>
          </a:xfrm>
          <a:prstGeom prst="rect">
            <a:avLst/>
          </a:prstGeom>
        </p:spPr>
        <p:txBody>
          <a:bodyPr lIns="0" tIns="0" rIns="0" bIns="0" rtlCol="0" anchor="t">
            <a:spAutoFit/>
          </a:bodyPr>
          <a:lstStyle/>
          <a:p>
            <a:pPr algn="l">
              <a:lnSpc>
                <a:spcPts val="2631"/>
              </a:lnSpc>
            </a:pPr>
            <a:r>
              <a:rPr lang="en-US" sz="2199" b="1" spc="24">
                <a:solidFill>
                  <a:srgbClr val="000000"/>
                </a:solidFill>
                <a:latin typeface="IBM Plex Sans Bold"/>
                <a:ea typeface="IBM Plex Sans Bold"/>
                <a:cs typeface="IBM Plex Sans Bold"/>
                <a:sym typeface="IBM Plex Sans Bold"/>
              </a:rPr>
              <a:t>Sorumlu Karar Verme Becerisini </a:t>
            </a:r>
          </a:p>
          <a:p>
            <a:pPr algn="l">
              <a:lnSpc>
                <a:spcPts val="2952"/>
              </a:lnSpc>
            </a:pPr>
            <a:r>
              <a:rPr lang="en-US" sz="2199" b="1" spc="24">
                <a:solidFill>
                  <a:srgbClr val="000000"/>
                </a:solidFill>
                <a:latin typeface="IBM Plex Sans Bold"/>
                <a:ea typeface="IBM Plex Sans Bold"/>
                <a:cs typeface="IBM Plex Sans Bold"/>
                <a:sym typeface="IBM Plex Sans Bold"/>
              </a:rPr>
              <a:t>Geliştirmek İçin;</a:t>
            </a:r>
          </a:p>
        </p:txBody>
      </p:sp>
      <p:sp>
        <p:nvSpPr>
          <p:cNvPr id="11" name="TextBox 11"/>
          <p:cNvSpPr txBox="1"/>
          <p:nvPr/>
        </p:nvSpPr>
        <p:spPr>
          <a:xfrm>
            <a:off x="1928946" y="4143908"/>
            <a:ext cx="2218744" cy="994915"/>
          </a:xfrm>
          <a:prstGeom prst="rect">
            <a:avLst/>
          </a:prstGeom>
        </p:spPr>
        <p:txBody>
          <a:bodyPr lIns="0" tIns="0" rIns="0" bIns="0" rtlCol="0" anchor="t">
            <a:spAutoFit/>
          </a:bodyPr>
          <a:lstStyle/>
          <a:p>
            <a:pPr algn="l">
              <a:lnSpc>
                <a:spcPts val="2639"/>
              </a:lnSpc>
            </a:pPr>
            <a:r>
              <a:rPr lang="en-US" sz="2199" b="1" spc="24">
                <a:solidFill>
                  <a:srgbClr val="000000"/>
                </a:solidFill>
                <a:latin typeface="IBM Plex Sans Bold"/>
                <a:ea typeface="IBM Plex Sans Bold"/>
                <a:cs typeface="IBM Plex Sans Bold"/>
                <a:sym typeface="IBM Plex Sans Bold"/>
              </a:rPr>
              <a:t>İlişki Geliştirme Becerisini Geliştirmek İçin;</a:t>
            </a:r>
          </a:p>
        </p:txBody>
      </p:sp>
      <p:sp>
        <p:nvSpPr>
          <p:cNvPr id="12" name="TextBox 12"/>
          <p:cNvSpPr txBox="1"/>
          <p:nvPr/>
        </p:nvSpPr>
        <p:spPr>
          <a:xfrm>
            <a:off x="4951524" y="2133333"/>
            <a:ext cx="5729545" cy="2024605"/>
          </a:xfrm>
          <a:prstGeom prst="rect">
            <a:avLst/>
          </a:prstGeom>
        </p:spPr>
        <p:txBody>
          <a:bodyPr lIns="0" tIns="0" rIns="0" bIns="0" rtlCol="0" anchor="t">
            <a:spAutoFit/>
          </a:bodyPr>
          <a:lstStyle/>
          <a:p>
            <a:pPr algn="l">
              <a:lnSpc>
                <a:spcPts val="4006"/>
              </a:lnSpc>
            </a:pPr>
            <a:r>
              <a:rPr lang="en-US" sz="2800">
                <a:solidFill>
                  <a:srgbClr val="000000"/>
                </a:solidFill>
                <a:latin typeface="Raleway"/>
                <a:ea typeface="Raleway"/>
                <a:cs typeface="Raleway"/>
                <a:sym typeface="Raleway"/>
              </a:rPr>
              <a:t>Öğrencilerin grup çalışmaları sırasında ortaya çıkan problemleri çözmeleri için arkadaşlarıyla konuşmalarını teşvik edin.</a:t>
            </a:r>
          </a:p>
        </p:txBody>
      </p:sp>
      <p:sp>
        <p:nvSpPr>
          <p:cNvPr id="13" name="TextBox 13"/>
          <p:cNvSpPr txBox="1"/>
          <p:nvPr/>
        </p:nvSpPr>
        <p:spPr>
          <a:xfrm>
            <a:off x="3786188" y="20869"/>
            <a:ext cx="4703836" cy="482765"/>
          </a:xfrm>
          <a:prstGeom prst="rect">
            <a:avLst/>
          </a:prstGeom>
        </p:spPr>
        <p:txBody>
          <a:bodyPr lIns="0" tIns="0" rIns="0" bIns="0" rtlCol="0" anchor="t">
            <a:spAutoFit/>
          </a:bodyPr>
          <a:lstStyle/>
          <a:p>
            <a:pPr algn="l">
              <a:lnSpc>
                <a:spcPts val="3843"/>
              </a:lnSpc>
            </a:pPr>
            <a:r>
              <a:rPr lang="en-US" sz="2745" spc="52">
                <a:solidFill>
                  <a:srgbClr val="FFFFFF"/>
                </a:solidFill>
                <a:latin typeface="Raleway Light"/>
                <a:ea typeface="Raleway Light"/>
                <a:cs typeface="Raleway Light"/>
                <a:sym typeface="Raleway Light"/>
              </a:rPr>
              <a:t>Öğrenci Destekleme Yolları</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294022" y="1345997"/>
            <a:ext cx="7051853" cy="4935531"/>
          </a:xfrm>
          <a:custGeom>
            <a:avLst/>
            <a:gdLst/>
            <a:ahLst/>
            <a:cxnLst/>
            <a:rect l="l" t="t" r="r" b="b"/>
            <a:pathLst>
              <a:path w="7051853" h="4935531">
                <a:moveTo>
                  <a:pt x="0" y="0"/>
                </a:moveTo>
                <a:lnTo>
                  <a:pt x="7051853" y="0"/>
                </a:lnTo>
                <a:lnTo>
                  <a:pt x="7051853" y="4935531"/>
                </a:lnTo>
                <a:lnTo>
                  <a:pt x="0" y="493553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0" y="3434496"/>
            <a:ext cx="1386850" cy="1478213"/>
          </a:xfrm>
          <a:custGeom>
            <a:avLst/>
            <a:gdLst/>
            <a:ahLst/>
            <a:cxnLst/>
            <a:rect l="l" t="t" r="r" b="b"/>
            <a:pathLst>
              <a:path w="1386850" h="1478213">
                <a:moveTo>
                  <a:pt x="0" y="0"/>
                </a:moveTo>
                <a:lnTo>
                  <a:pt x="1386850" y="0"/>
                </a:lnTo>
                <a:lnTo>
                  <a:pt x="1386850" y="1478213"/>
                </a:lnTo>
                <a:lnTo>
                  <a:pt x="0" y="1478213"/>
                </a:lnTo>
                <a:lnTo>
                  <a:pt x="0" y="0"/>
                </a:lnTo>
                <a:close/>
              </a:path>
            </a:pathLst>
          </a:custGeom>
          <a:blipFill>
            <a:blip r:embed="rId4"/>
            <a:stretch>
              <a:fillRect l="-11646"/>
            </a:stretch>
          </a:blipFill>
        </p:spPr>
      </p:sp>
      <p:sp>
        <p:nvSpPr>
          <p:cNvPr id="4" name="Freeform 4"/>
          <p:cNvSpPr/>
          <p:nvPr/>
        </p:nvSpPr>
        <p:spPr>
          <a:xfrm>
            <a:off x="64560" y="1717567"/>
            <a:ext cx="1366980" cy="1305039"/>
          </a:xfrm>
          <a:custGeom>
            <a:avLst/>
            <a:gdLst/>
            <a:ahLst/>
            <a:cxnLst/>
            <a:rect l="l" t="t" r="r" b="b"/>
            <a:pathLst>
              <a:path w="1366980" h="1305039">
                <a:moveTo>
                  <a:pt x="0" y="0"/>
                </a:moveTo>
                <a:lnTo>
                  <a:pt x="1366981" y="0"/>
                </a:lnTo>
                <a:lnTo>
                  <a:pt x="1366981" y="1305039"/>
                </a:lnTo>
                <a:lnTo>
                  <a:pt x="0" y="1305039"/>
                </a:lnTo>
                <a:lnTo>
                  <a:pt x="0" y="0"/>
                </a:lnTo>
                <a:close/>
              </a:path>
            </a:pathLst>
          </a:custGeom>
          <a:blipFill>
            <a:blip r:embed="rId5"/>
            <a:stretch>
              <a:fillRect/>
            </a:stretch>
          </a:blipFill>
        </p:spPr>
      </p:sp>
      <p:grpSp>
        <p:nvGrpSpPr>
          <p:cNvPr id="5" name="Group 5"/>
          <p:cNvGrpSpPr>
            <a:grpSpLocks noChangeAspect="1"/>
          </p:cNvGrpSpPr>
          <p:nvPr/>
        </p:nvGrpSpPr>
        <p:grpSpPr>
          <a:xfrm>
            <a:off x="0" y="2"/>
            <a:ext cx="12192000" cy="577853"/>
            <a:chOff x="0" y="0"/>
            <a:chExt cx="12192000" cy="577850"/>
          </a:xfrm>
        </p:grpSpPr>
        <p:sp>
          <p:nvSpPr>
            <p:cNvPr id="6" name="Freeform 6"/>
            <p:cNvSpPr/>
            <p:nvPr/>
          </p:nvSpPr>
          <p:spPr>
            <a:xfrm>
              <a:off x="0" y="0"/>
              <a:ext cx="12192000" cy="577850"/>
            </a:xfrm>
            <a:custGeom>
              <a:avLst/>
              <a:gdLst/>
              <a:ahLst/>
              <a:cxnLst/>
              <a:rect l="l" t="t" r="r" b="b"/>
              <a:pathLst>
                <a:path w="12192000" h="577850">
                  <a:moveTo>
                    <a:pt x="0" y="0"/>
                  </a:moveTo>
                  <a:lnTo>
                    <a:pt x="12192000" y="0"/>
                  </a:lnTo>
                  <a:lnTo>
                    <a:pt x="12192000" y="577850"/>
                  </a:lnTo>
                  <a:lnTo>
                    <a:pt x="0" y="577850"/>
                  </a:lnTo>
                  <a:close/>
                </a:path>
              </a:pathLst>
            </a:custGeom>
            <a:solidFill>
              <a:srgbClr val="7FCCBE"/>
            </a:solidFill>
          </p:spPr>
        </p:sp>
      </p:grpSp>
      <p:sp>
        <p:nvSpPr>
          <p:cNvPr id="7" name="Freeform 7"/>
          <p:cNvSpPr/>
          <p:nvPr/>
        </p:nvSpPr>
        <p:spPr>
          <a:xfrm>
            <a:off x="3678031" y="4864427"/>
            <a:ext cx="2865225" cy="1993573"/>
          </a:xfrm>
          <a:custGeom>
            <a:avLst/>
            <a:gdLst/>
            <a:ahLst/>
            <a:cxnLst/>
            <a:rect l="l" t="t" r="r" b="b"/>
            <a:pathLst>
              <a:path w="2865225" h="1993573">
                <a:moveTo>
                  <a:pt x="0" y="0"/>
                </a:moveTo>
                <a:lnTo>
                  <a:pt x="2865225" y="0"/>
                </a:lnTo>
                <a:lnTo>
                  <a:pt x="2865225" y="1993573"/>
                </a:lnTo>
                <a:lnTo>
                  <a:pt x="0" y="1993573"/>
                </a:lnTo>
                <a:lnTo>
                  <a:pt x="0" y="0"/>
                </a:lnTo>
                <a:close/>
              </a:path>
            </a:pathLst>
          </a:custGeom>
          <a:blipFill>
            <a:blip r:embed="rId6"/>
            <a:stretch>
              <a:fillRect b="-1066"/>
            </a:stretch>
          </a:blipFill>
        </p:spPr>
      </p:sp>
      <p:sp>
        <p:nvSpPr>
          <p:cNvPr id="8" name="TextBox 8"/>
          <p:cNvSpPr txBox="1"/>
          <p:nvPr/>
        </p:nvSpPr>
        <p:spPr>
          <a:xfrm>
            <a:off x="1586046" y="2133714"/>
            <a:ext cx="99746" cy="367598"/>
          </a:xfrm>
          <a:prstGeom prst="rect">
            <a:avLst/>
          </a:prstGeom>
        </p:spPr>
        <p:txBody>
          <a:bodyPr lIns="0" tIns="0" rIns="0" bIns="0" rtlCol="0" anchor="t">
            <a:spAutoFit/>
          </a:bodyPr>
          <a:lstStyle/>
          <a:p>
            <a:pPr algn="l">
              <a:lnSpc>
                <a:spcPts val="3079"/>
              </a:lnSpc>
            </a:pPr>
            <a:r>
              <a:rPr lang="en-US" sz="2199" spc="-17">
                <a:solidFill>
                  <a:srgbClr val="000000"/>
                </a:solidFill>
                <a:latin typeface="IBM Plex Sans Condensed"/>
                <a:ea typeface="IBM Plex Sans Condensed"/>
                <a:cs typeface="IBM Plex Sans Condensed"/>
                <a:sym typeface="IBM Plex Sans Condensed"/>
              </a:rPr>
              <a:t>•</a:t>
            </a:r>
          </a:p>
        </p:txBody>
      </p:sp>
      <p:sp>
        <p:nvSpPr>
          <p:cNvPr id="9" name="TextBox 9"/>
          <p:cNvSpPr txBox="1"/>
          <p:nvPr/>
        </p:nvSpPr>
        <p:spPr>
          <a:xfrm>
            <a:off x="1586046" y="4050906"/>
            <a:ext cx="99746" cy="367598"/>
          </a:xfrm>
          <a:prstGeom prst="rect">
            <a:avLst/>
          </a:prstGeom>
        </p:spPr>
        <p:txBody>
          <a:bodyPr lIns="0" tIns="0" rIns="0" bIns="0" rtlCol="0" anchor="t">
            <a:spAutoFit/>
          </a:bodyPr>
          <a:lstStyle/>
          <a:p>
            <a:pPr algn="l">
              <a:lnSpc>
                <a:spcPts val="3079"/>
              </a:lnSpc>
            </a:pPr>
            <a:r>
              <a:rPr lang="en-US" sz="2199" spc="-17">
                <a:solidFill>
                  <a:srgbClr val="000000"/>
                </a:solidFill>
                <a:latin typeface="IBM Plex Sans Condensed"/>
                <a:ea typeface="IBM Plex Sans Condensed"/>
                <a:cs typeface="IBM Plex Sans Condensed"/>
                <a:sym typeface="IBM Plex Sans Condensed"/>
              </a:rPr>
              <a:t>•</a:t>
            </a:r>
          </a:p>
        </p:txBody>
      </p:sp>
      <p:sp>
        <p:nvSpPr>
          <p:cNvPr id="10" name="TextBox 10"/>
          <p:cNvSpPr txBox="1"/>
          <p:nvPr/>
        </p:nvSpPr>
        <p:spPr>
          <a:xfrm>
            <a:off x="1928946" y="2235860"/>
            <a:ext cx="2218744" cy="1339339"/>
          </a:xfrm>
          <a:prstGeom prst="rect">
            <a:avLst/>
          </a:prstGeom>
        </p:spPr>
        <p:txBody>
          <a:bodyPr lIns="0" tIns="0" rIns="0" bIns="0" rtlCol="0" anchor="t">
            <a:spAutoFit/>
          </a:bodyPr>
          <a:lstStyle/>
          <a:p>
            <a:pPr algn="l">
              <a:lnSpc>
                <a:spcPts val="2631"/>
              </a:lnSpc>
            </a:pPr>
            <a:r>
              <a:rPr lang="en-US" sz="2199" b="1" spc="24">
                <a:solidFill>
                  <a:srgbClr val="000000"/>
                </a:solidFill>
                <a:latin typeface="IBM Plex Sans Bold"/>
                <a:ea typeface="IBM Plex Sans Bold"/>
                <a:cs typeface="IBM Plex Sans Bold"/>
                <a:sym typeface="IBM Plex Sans Bold"/>
              </a:rPr>
              <a:t>Sorumlu Karar Verme Becerisini </a:t>
            </a:r>
          </a:p>
          <a:p>
            <a:pPr algn="l">
              <a:lnSpc>
                <a:spcPts val="2952"/>
              </a:lnSpc>
            </a:pPr>
            <a:r>
              <a:rPr lang="en-US" sz="2199" b="1" spc="24">
                <a:solidFill>
                  <a:srgbClr val="000000"/>
                </a:solidFill>
                <a:latin typeface="IBM Plex Sans Bold"/>
                <a:ea typeface="IBM Plex Sans Bold"/>
                <a:cs typeface="IBM Plex Sans Bold"/>
                <a:sym typeface="IBM Plex Sans Bold"/>
              </a:rPr>
              <a:t>Geliştirmek İçin;</a:t>
            </a:r>
          </a:p>
        </p:txBody>
      </p:sp>
      <p:sp>
        <p:nvSpPr>
          <p:cNvPr id="11" name="TextBox 11"/>
          <p:cNvSpPr txBox="1"/>
          <p:nvPr/>
        </p:nvSpPr>
        <p:spPr>
          <a:xfrm>
            <a:off x="1928946" y="4143527"/>
            <a:ext cx="2218744" cy="675256"/>
          </a:xfrm>
          <a:prstGeom prst="rect">
            <a:avLst/>
          </a:prstGeom>
        </p:spPr>
        <p:txBody>
          <a:bodyPr lIns="0" tIns="0" rIns="0" bIns="0" rtlCol="0" anchor="t">
            <a:spAutoFit/>
          </a:bodyPr>
          <a:lstStyle/>
          <a:p>
            <a:pPr algn="l">
              <a:lnSpc>
                <a:spcPts val="2712"/>
              </a:lnSpc>
            </a:pPr>
            <a:r>
              <a:rPr lang="en-US" sz="2199" b="1" spc="26">
                <a:solidFill>
                  <a:srgbClr val="000000"/>
                </a:solidFill>
                <a:latin typeface="IBM Plex Sans Bold"/>
                <a:ea typeface="IBM Plex Sans Bold"/>
                <a:cs typeface="IBM Plex Sans Bold"/>
                <a:sym typeface="IBM Plex Sans Bold"/>
              </a:rPr>
              <a:t>Öz Farkındalığı Geliştirmek İçin;</a:t>
            </a:r>
          </a:p>
        </p:txBody>
      </p:sp>
      <p:sp>
        <p:nvSpPr>
          <p:cNvPr id="12" name="TextBox 12"/>
          <p:cNvSpPr txBox="1"/>
          <p:nvPr/>
        </p:nvSpPr>
        <p:spPr>
          <a:xfrm>
            <a:off x="4951524" y="2111997"/>
            <a:ext cx="5694940" cy="2024605"/>
          </a:xfrm>
          <a:prstGeom prst="rect">
            <a:avLst/>
          </a:prstGeom>
        </p:spPr>
        <p:txBody>
          <a:bodyPr lIns="0" tIns="0" rIns="0" bIns="0" rtlCol="0" anchor="t">
            <a:spAutoFit/>
          </a:bodyPr>
          <a:lstStyle/>
          <a:p>
            <a:pPr algn="l">
              <a:lnSpc>
                <a:spcPts val="4006"/>
              </a:lnSpc>
            </a:pPr>
            <a:r>
              <a:rPr lang="en-US" sz="2800">
                <a:solidFill>
                  <a:srgbClr val="000000"/>
                </a:solidFill>
                <a:latin typeface="Raleway"/>
                <a:ea typeface="Raleway"/>
                <a:cs typeface="Raleway"/>
                <a:sym typeface="Raleway"/>
              </a:rPr>
              <a:t>İş birliği gerektiren sınıf ve okul içi görevlerde, karar almalarına ve güçlü yönlerini keşfetmelerine olanak sunan görevler verin. </a:t>
            </a:r>
          </a:p>
        </p:txBody>
      </p:sp>
      <p:sp>
        <p:nvSpPr>
          <p:cNvPr id="13" name="TextBox 13"/>
          <p:cNvSpPr txBox="1"/>
          <p:nvPr/>
        </p:nvSpPr>
        <p:spPr>
          <a:xfrm>
            <a:off x="3786188" y="20869"/>
            <a:ext cx="4703836" cy="482765"/>
          </a:xfrm>
          <a:prstGeom prst="rect">
            <a:avLst/>
          </a:prstGeom>
        </p:spPr>
        <p:txBody>
          <a:bodyPr lIns="0" tIns="0" rIns="0" bIns="0" rtlCol="0" anchor="t">
            <a:spAutoFit/>
          </a:bodyPr>
          <a:lstStyle/>
          <a:p>
            <a:pPr algn="l">
              <a:lnSpc>
                <a:spcPts val="3843"/>
              </a:lnSpc>
            </a:pPr>
            <a:r>
              <a:rPr lang="en-US" sz="2745" spc="52">
                <a:solidFill>
                  <a:srgbClr val="FFFFFF"/>
                </a:solidFill>
                <a:latin typeface="Raleway Light"/>
                <a:ea typeface="Raleway Light"/>
                <a:cs typeface="Raleway Light"/>
                <a:sym typeface="Raleway Light"/>
              </a:rPr>
              <a:t>Öğrenci Destekleme Yolları</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0" y="0"/>
            <a:ext cx="12192000" cy="357349"/>
            <a:chOff x="0" y="0"/>
            <a:chExt cx="12192000" cy="357353"/>
          </a:xfrm>
        </p:grpSpPr>
        <p:sp>
          <p:nvSpPr>
            <p:cNvPr id="3" name="Freeform 3"/>
            <p:cNvSpPr/>
            <p:nvPr/>
          </p:nvSpPr>
          <p:spPr>
            <a:xfrm>
              <a:off x="0" y="0"/>
              <a:ext cx="12192000" cy="357378"/>
            </a:xfrm>
            <a:custGeom>
              <a:avLst/>
              <a:gdLst/>
              <a:ahLst/>
              <a:cxnLst/>
              <a:rect l="l" t="t" r="r" b="b"/>
              <a:pathLst>
                <a:path w="12192000" h="357378">
                  <a:moveTo>
                    <a:pt x="0" y="0"/>
                  </a:moveTo>
                  <a:lnTo>
                    <a:pt x="12192000" y="0"/>
                  </a:lnTo>
                  <a:lnTo>
                    <a:pt x="12192000" y="357378"/>
                  </a:lnTo>
                  <a:lnTo>
                    <a:pt x="0" y="357378"/>
                  </a:lnTo>
                  <a:close/>
                </a:path>
              </a:pathLst>
            </a:custGeom>
            <a:solidFill>
              <a:srgbClr val="7FCCBE"/>
            </a:solidFill>
          </p:spPr>
        </p:sp>
      </p:grpSp>
      <p:sp>
        <p:nvSpPr>
          <p:cNvPr id="4" name="Freeform 4"/>
          <p:cNvSpPr/>
          <p:nvPr/>
        </p:nvSpPr>
        <p:spPr>
          <a:xfrm>
            <a:off x="655082" y="4326969"/>
            <a:ext cx="10887980" cy="1399756"/>
          </a:xfrm>
          <a:custGeom>
            <a:avLst/>
            <a:gdLst/>
            <a:ahLst/>
            <a:cxnLst/>
            <a:rect l="l" t="t" r="r" b="b"/>
            <a:pathLst>
              <a:path w="10887980" h="1399756">
                <a:moveTo>
                  <a:pt x="0" y="0"/>
                </a:moveTo>
                <a:lnTo>
                  <a:pt x="10887980" y="0"/>
                </a:lnTo>
                <a:lnTo>
                  <a:pt x="10887980" y="1399756"/>
                </a:lnTo>
                <a:lnTo>
                  <a:pt x="0" y="139975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a:off x="655082" y="2915774"/>
            <a:ext cx="10887980" cy="1399756"/>
          </a:xfrm>
          <a:custGeom>
            <a:avLst/>
            <a:gdLst/>
            <a:ahLst/>
            <a:cxnLst/>
            <a:rect l="l" t="t" r="r" b="b"/>
            <a:pathLst>
              <a:path w="10887980" h="1399756">
                <a:moveTo>
                  <a:pt x="0" y="0"/>
                </a:moveTo>
                <a:lnTo>
                  <a:pt x="10887980" y="0"/>
                </a:lnTo>
                <a:lnTo>
                  <a:pt x="10887980" y="1399756"/>
                </a:lnTo>
                <a:lnTo>
                  <a:pt x="0" y="139975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a:off x="655082" y="1510560"/>
            <a:ext cx="10887980" cy="1399756"/>
          </a:xfrm>
          <a:custGeom>
            <a:avLst/>
            <a:gdLst/>
            <a:ahLst/>
            <a:cxnLst/>
            <a:rect l="l" t="t" r="r" b="b"/>
            <a:pathLst>
              <a:path w="10887980" h="1399756">
                <a:moveTo>
                  <a:pt x="0" y="0"/>
                </a:moveTo>
                <a:lnTo>
                  <a:pt x="10887980" y="0"/>
                </a:lnTo>
                <a:lnTo>
                  <a:pt x="10887980" y="1399756"/>
                </a:lnTo>
                <a:lnTo>
                  <a:pt x="0" y="139975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TextBox 7"/>
          <p:cNvSpPr txBox="1"/>
          <p:nvPr/>
        </p:nvSpPr>
        <p:spPr>
          <a:xfrm>
            <a:off x="1407862" y="1780346"/>
            <a:ext cx="8832761" cy="440541"/>
          </a:xfrm>
          <a:prstGeom prst="rect">
            <a:avLst/>
          </a:prstGeom>
        </p:spPr>
        <p:txBody>
          <a:bodyPr lIns="0" tIns="0" rIns="0" bIns="0" rtlCol="0" anchor="t">
            <a:spAutoFit/>
          </a:bodyPr>
          <a:lstStyle/>
          <a:p>
            <a:pPr algn="l">
              <a:lnSpc>
                <a:spcPts val="3288"/>
              </a:lnSpc>
            </a:pPr>
            <a:r>
              <a:rPr lang="en-US" sz="2199">
                <a:solidFill>
                  <a:srgbClr val="000000"/>
                </a:solidFill>
                <a:latin typeface="Raleway"/>
                <a:ea typeface="Raleway"/>
                <a:cs typeface="Raleway"/>
                <a:sym typeface="Raleway"/>
              </a:rPr>
              <a:t>•Gelişim yaşam boyu devam ettiği için öğrencilerin her bir gelişim </a:t>
            </a:r>
          </a:p>
        </p:txBody>
      </p:sp>
      <p:sp>
        <p:nvSpPr>
          <p:cNvPr id="8" name="TextBox 8"/>
          <p:cNvSpPr txBox="1"/>
          <p:nvPr/>
        </p:nvSpPr>
        <p:spPr>
          <a:xfrm>
            <a:off x="1693612" y="2203875"/>
            <a:ext cx="5348116" cy="400136"/>
          </a:xfrm>
          <a:prstGeom prst="rect">
            <a:avLst/>
          </a:prstGeom>
        </p:spPr>
        <p:txBody>
          <a:bodyPr lIns="0" tIns="0" rIns="0" bIns="0" rtlCol="0" anchor="t">
            <a:spAutoFit/>
          </a:bodyPr>
          <a:lstStyle/>
          <a:p>
            <a:pPr algn="l">
              <a:lnSpc>
                <a:spcPts val="3288"/>
              </a:lnSpc>
            </a:pPr>
            <a:r>
              <a:rPr lang="en-US" sz="2199">
                <a:solidFill>
                  <a:srgbClr val="000000"/>
                </a:solidFill>
                <a:latin typeface="Raleway"/>
                <a:ea typeface="Raleway"/>
                <a:cs typeface="Raleway"/>
                <a:sym typeface="Raleway"/>
              </a:rPr>
              <a:t>döneminde gelişimleri desteklenmelidir. </a:t>
            </a:r>
          </a:p>
        </p:txBody>
      </p:sp>
      <p:sp>
        <p:nvSpPr>
          <p:cNvPr id="9" name="TextBox 9"/>
          <p:cNvSpPr txBox="1"/>
          <p:nvPr/>
        </p:nvSpPr>
        <p:spPr>
          <a:xfrm>
            <a:off x="1407862" y="2826572"/>
            <a:ext cx="9216533" cy="650091"/>
          </a:xfrm>
          <a:prstGeom prst="rect">
            <a:avLst/>
          </a:prstGeom>
        </p:spPr>
        <p:txBody>
          <a:bodyPr lIns="0" tIns="0" rIns="0" bIns="0" rtlCol="0" anchor="t">
            <a:spAutoFit/>
          </a:bodyPr>
          <a:lstStyle/>
          <a:p>
            <a:pPr algn="l">
              <a:lnSpc>
                <a:spcPts val="5499"/>
              </a:lnSpc>
            </a:pPr>
            <a:r>
              <a:rPr lang="en-US" sz="2199">
                <a:solidFill>
                  <a:srgbClr val="000000"/>
                </a:solidFill>
                <a:latin typeface="Raleway"/>
                <a:ea typeface="Raleway"/>
                <a:cs typeface="Raleway"/>
                <a:sym typeface="Raleway"/>
              </a:rPr>
              <a:t>•Gelişim çok boyutlu olduğu için öğrencilerin her bir gelişim alanında </a:t>
            </a:r>
          </a:p>
        </p:txBody>
      </p:sp>
      <p:sp>
        <p:nvSpPr>
          <p:cNvPr id="10" name="TextBox 10"/>
          <p:cNvSpPr txBox="1"/>
          <p:nvPr/>
        </p:nvSpPr>
        <p:spPr>
          <a:xfrm>
            <a:off x="1636462" y="3632625"/>
            <a:ext cx="9807550" cy="571586"/>
          </a:xfrm>
          <a:prstGeom prst="rect">
            <a:avLst/>
          </a:prstGeom>
        </p:spPr>
        <p:txBody>
          <a:bodyPr lIns="0" tIns="0" rIns="0" bIns="0" rtlCol="0" anchor="t">
            <a:spAutoFit/>
          </a:bodyPr>
          <a:lstStyle/>
          <a:p>
            <a:pPr algn="l">
              <a:lnSpc>
                <a:spcPts val="1099"/>
              </a:lnSpc>
            </a:pPr>
            <a:r>
              <a:rPr lang="en-US" sz="2199">
                <a:solidFill>
                  <a:srgbClr val="000000"/>
                </a:solidFill>
                <a:latin typeface="Raleway"/>
                <a:ea typeface="Raleway"/>
                <a:cs typeface="Raleway"/>
                <a:sym typeface="Raleway"/>
              </a:rPr>
              <a:t>gösterdiği değişikler ve gelişim alanlarındaki ilişkilerin öğrencilerin gelişimi </a:t>
            </a:r>
          </a:p>
          <a:p>
            <a:pPr algn="l">
              <a:lnSpc>
                <a:spcPts val="4899"/>
              </a:lnSpc>
            </a:pPr>
            <a:r>
              <a:rPr lang="en-US" sz="2199">
                <a:solidFill>
                  <a:srgbClr val="000000"/>
                </a:solidFill>
                <a:latin typeface="Raleway"/>
                <a:ea typeface="Raleway"/>
                <a:cs typeface="Raleway"/>
                <a:sym typeface="Raleway"/>
              </a:rPr>
              <a:t>üzerindeki etkileri takip edilmelidir. </a:t>
            </a:r>
          </a:p>
        </p:txBody>
      </p:sp>
      <p:sp>
        <p:nvSpPr>
          <p:cNvPr id="11" name="TextBox 11"/>
          <p:cNvSpPr txBox="1"/>
          <p:nvPr/>
        </p:nvSpPr>
        <p:spPr>
          <a:xfrm>
            <a:off x="1407852" y="4393244"/>
            <a:ext cx="9917630" cy="650091"/>
          </a:xfrm>
          <a:prstGeom prst="rect">
            <a:avLst/>
          </a:prstGeom>
        </p:spPr>
        <p:txBody>
          <a:bodyPr lIns="0" tIns="0" rIns="0" bIns="0" rtlCol="0" anchor="t">
            <a:spAutoFit/>
          </a:bodyPr>
          <a:lstStyle/>
          <a:p>
            <a:pPr algn="l">
              <a:lnSpc>
                <a:spcPts val="5499"/>
              </a:lnSpc>
            </a:pPr>
            <a:r>
              <a:rPr lang="en-US" sz="2199">
                <a:solidFill>
                  <a:srgbClr val="000000"/>
                </a:solidFill>
                <a:latin typeface="Raleway"/>
                <a:ea typeface="Raleway"/>
                <a:cs typeface="Raleway"/>
                <a:sym typeface="Raleway"/>
              </a:rPr>
              <a:t>•Gelişim çok yönlü olduğu için öğrencilerin gelişim göstergeleri dikkatli bir </a:t>
            </a:r>
          </a:p>
        </p:txBody>
      </p:sp>
      <p:sp>
        <p:nvSpPr>
          <p:cNvPr id="12" name="TextBox 12"/>
          <p:cNvSpPr txBox="1"/>
          <p:nvPr/>
        </p:nvSpPr>
        <p:spPr>
          <a:xfrm>
            <a:off x="1636452" y="5229396"/>
            <a:ext cx="2905335" cy="200111"/>
          </a:xfrm>
          <a:prstGeom prst="rect">
            <a:avLst/>
          </a:prstGeom>
        </p:spPr>
        <p:txBody>
          <a:bodyPr lIns="0" tIns="0" rIns="0" bIns="0" rtlCol="0" anchor="t">
            <a:spAutoFit/>
          </a:bodyPr>
          <a:lstStyle/>
          <a:p>
            <a:pPr algn="l">
              <a:lnSpc>
                <a:spcPts val="1124"/>
              </a:lnSpc>
            </a:pPr>
            <a:r>
              <a:rPr lang="en-US" sz="2199">
                <a:solidFill>
                  <a:srgbClr val="000000"/>
                </a:solidFill>
                <a:latin typeface="Raleway"/>
                <a:ea typeface="Raleway"/>
                <a:cs typeface="Raleway"/>
                <a:sym typeface="Raleway"/>
              </a:rPr>
              <a:t>şekilde ele alınmalıdır.</a:t>
            </a:r>
          </a:p>
        </p:txBody>
      </p:sp>
      <p:sp>
        <p:nvSpPr>
          <p:cNvPr id="13" name="TextBox 13"/>
          <p:cNvSpPr txBox="1"/>
          <p:nvPr/>
        </p:nvSpPr>
        <p:spPr>
          <a:xfrm>
            <a:off x="9081954" y="6216644"/>
            <a:ext cx="2433761" cy="240782"/>
          </a:xfrm>
          <a:prstGeom prst="rect">
            <a:avLst/>
          </a:prstGeom>
        </p:spPr>
        <p:txBody>
          <a:bodyPr lIns="0" tIns="0" rIns="0" bIns="0" rtlCol="0" anchor="t">
            <a:spAutoFit/>
          </a:bodyPr>
          <a:lstStyle/>
          <a:p>
            <a:pPr algn="l">
              <a:lnSpc>
                <a:spcPts val="1959"/>
              </a:lnSpc>
            </a:pPr>
            <a:r>
              <a:rPr lang="en-US" sz="1399" spc="1">
                <a:solidFill>
                  <a:srgbClr val="000000"/>
                </a:solidFill>
                <a:latin typeface="Raleway"/>
                <a:ea typeface="Raleway"/>
                <a:cs typeface="Raleway"/>
                <a:sym typeface="Raleway"/>
              </a:rPr>
              <a:t>(Kuther, 2017; Santrock, 2016)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0" y="0"/>
            <a:ext cx="12192000" cy="357349"/>
            <a:chOff x="0" y="0"/>
            <a:chExt cx="12192000" cy="357353"/>
          </a:xfrm>
        </p:grpSpPr>
        <p:sp>
          <p:nvSpPr>
            <p:cNvPr id="3" name="Freeform 3"/>
            <p:cNvSpPr/>
            <p:nvPr/>
          </p:nvSpPr>
          <p:spPr>
            <a:xfrm>
              <a:off x="0" y="0"/>
              <a:ext cx="12192000" cy="357378"/>
            </a:xfrm>
            <a:custGeom>
              <a:avLst/>
              <a:gdLst/>
              <a:ahLst/>
              <a:cxnLst/>
              <a:rect l="l" t="t" r="r" b="b"/>
              <a:pathLst>
                <a:path w="12192000" h="357378">
                  <a:moveTo>
                    <a:pt x="0" y="0"/>
                  </a:moveTo>
                  <a:lnTo>
                    <a:pt x="12192000" y="0"/>
                  </a:lnTo>
                  <a:lnTo>
                    <a:pt x="12192000" y="357378"/>
                  </a:lnTo>
                  <a:lnTo>
                    <a:pt x="0" y="357378"/>
                  </a:lnTo>
                  <a:close/>
                </a:path>
              </a:pathLst>
            </a:custGeom>
            <a:solidFill>
              <a:srgbClr val="7FCCBE"/>
            </a:solidFill>
          </p:spPr>
        </p:sp>
      </p:grpSp>
      <p:sp>
        <p:nvSpPr>
          <p:cNvPr id="4" name="Freeform 4"/>
          <p:cNvSpPr/>
          <p:nvPr/>
        </p:nvSpPr>
        <p:spPr>
          <a:xfrm>
            <a:off x="655082" y="3009205"/>
            <a:ext cx="10887980" cy="1399756"/>
          </a:xfrm>
          <a:custGeom>
            <a:avLst/>
            <a:gdLst/>
            <a:ahLst/>
            <a:cxnLst/>
            <a:rect l="l" t="t" r="r" b="b"/>
            <a:pathLst>
              <a:path w="10887980" h="1399756">
                <a:moveTo>
                  <a:pt x="0" y="0"/>
                </a:moveTo>
                <a:lnTo>
                  <a:pt x="10887980" y="0"/>
                </a:lnTo>
                <a:lnTo>
                  <a:pt x="10887980" y="1399756"/>
                </a:lnTo>
                <a:lnTo>
                  <a:pt x="0" y="139975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a:off x="655082" y="4426839"/>
            <a:ext cx="10887980" cy="1399756"/>
          </a:xfrm>
          <a:custGeom>
            <a:avLst/>
            <a:gdLst/>
            <a:ahLst/>
            <a:cxnLst/>
            <a:rect l="l" t="t" r="r" b="b"/>
            <a:pathLst>
              <a:path w="10887980" h="1399756">
                <a:moveTo>
                  <a:pt x="0" y="0"/>
                </a:moveTo>
                <a:lnTo>
                  <a:pt x="10887980" y="0"/>
                </a:lnTo>
                <a:lnTo>
                  <a:pt x="10887980" y="1399756"/>
                </a:lnTo>
                <a:lnTo>
                  <a:pt x="0" y="139975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a:off x="655082" y="1422397"/>
            <a:ext cx="10887980" cy="1581350"/>
          </a:xfrm>
          <a:custGeom>
            <a:avLst/>
            <a:gdLst/>
            <a:ahLst/>
            <a:cxnLst/>
            <a:rect l="l" t="t" r="r" b="b"/>
            <a:pathLst>
              <a:path w="10887980" h="1581350">
                <a:moveTo>
                  <a:pt x="0" y="0"/>
                </a:moveTo>
                <a:lnTo>
                  <a:pt x="10887980" y="0"/>
                </a:lnTo>
                <a:lnTo>
                  <a:pt x="10887980" y="1581350"/>
                </a:lnTo>
                <a:lnTo>
                  <a:pt x="0" y="158135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TextBox 7"/>
          <p:cNvSpPr txBox="1"/>
          <p:nvPr/>
        </p:nvSpPr>
        <p:spPr>
          <a:xfrm>
            <a:off x="1401242" y="4703378"/>
            <a:ext cx="9384887" cy="440541"/>
          </a:xfrm>
          <a:prstGeom prst="rect">
            <a:avLst/>
          </a:prstGeom>
        </p:spPr>
        <p:txBody>
          <a:bodyPr lIns="0" tIns="0" rIns="0" bIns="0" rtlCol="0" anchor="t">
            <a:spAutoFit/>
          </a:bodyPr>
          <a:lstStyle/>
          <a:p>
            <a:pPr algn="l">
              <a:lnSpc>
                <a:spcPts val="3288"/>
              </a:lnSpc>
            </a:pPr>
            <a:r>
              <a:rPr lang="en-US" sz="2199">
                <a:solidFill>
                  <a:srgbClr val="000000"/>
                </a:solidFill>
                <a:latin typeface="Raleway"/>
                <a:ea typeface="Raleway"/>
                <a:cs typeface="Raleway"/>
                <a:sym typeface="Raleway"/>
              </a:rPr>
              <a:t>•Gelişim bağlamsal olduğu için öğrencilerin gelişim göstergeleri kendi </a:t>
            </a:r>
          </a:p>
        </p:txBody>
      </p:sp>
      <p:sp>
        <p:nvSpPr>
          <p:cNvPr id="8" name="TextBox 8"/>
          <p:cNvSpPr txBox="1"/>
          <p:nvPr/>
        </p:nvSpPr>
        <p:spPr>
          <a:xfrm>
            <a:off x="1629842" y="5126907"/>
            <a:ext cx="4679071" cy="400136"/>
          </a:xfrm>
          <a:prstGeom prst="rect">
            <a:avLst/>
          </a:prstGeom>
        </p:spPr>
        <p:txBody>
          <a:bodyPr lIns="0" tIns="0" rIns="0" bIns="0" rtlCol="0" anchor="t">
            <a:spAutoFit/>
          </a:bodyPr>
          <a:lstStyle/>
          <a:p>
            <a:pPr algn="l">
              <a:lnSpc>
                <a:spcPts val="3288"/>
              </a:lnSpc>
            </a:pPr>
            <a:r>
              <a:rPr lang="en-US" sz="2199">
                <a:solidFill>
                  <a:srgbClr val="000000"/>
                </a:solidFill>
                <a:latin typeface="Raleway"/>
                <a:ea typeface="Raleway"/>
                <a:cs typeface="Raleway"/>
                <a:sym typeface="Raleway"/>
              </a:rPr>
              <a:t>bağlamlarında değerlendirilmelidir. </a:t>
            </a:r>
          </a:p>
        </p:txBody>
      </p:sp>
      <p:sp>
        <p:nvSpPr>
          <p:cNvPr id="9" name="TextBox 9"/>
          <p:cNvSpPr txBox="1"/>
          <p:nvPr/>
        </p:nvSpPr>
        <p:spPr>
          <a:xfrm>
            <a:off x="1401242" y="3303965"/>
            <a:ext cx="9755676" cy="450066"/>
          </a:xfrm>
          <a:prstGeom prst="rect">
            <a:avLst/>
          </a:prstGeom>
        </p:spPr>
        <p:txBody>
          <a:bodyPr lIns="0" tIns="0" rIns="0" bIns="0" rtlCol="0" anchor="t">
            <a:spAutoFit/>
          </a:bodyPr>
          <a:lstStyle/>
          <a:p>
            <a:pPr algn="l">
              <a:lnSpc>
                <a:spcPts val="3310"/>
              </a:lnSpc>
            </a:pPr>
            <a:r>
              <a:rPr lang="en-US" sz="2199">
                <a:solidFill>
                  <a:srgbClr val="000000"/>
                </a:solidFill>
                <a:latin typeface="Raleway"/>
                <a:ea typeface="Raleway"/>
                <a:cs typeface="Raleway"/>
                <a:sym typeface="Raleway"/>
              </a:rPr>
              <a:t>•Gelişimçokdisiplinli olduğu için öğrencilerin gelişimini desteklemek için </a:t>
            </a:r>
          </a:p>
        </p:txBody>
      </p:sp>
      <p:sp>
        <p:nvSpPr>
          <p:cNvPr id="10" name="TextBox 10"/>
          <p:cNvSpPr txBox="1"/>
          <p:nvPr/>
        </p:nvSpPr>
        <p:spPr>
          <a:xfrm>
            <a:off x="1629842" y="3730542"/>
            <a:ext cx="5689873" cy="409661"/>
          </a:xfrm>
          <a:prstGeom prst="rect">
            <a:avLst/>
          </a:prstGeom>
        </p:spPr>
        <p:txBody>
          <a:bodyPr lIns="0" tIns="0" rIns="0" bIns="0" rtlCol="0" anchor="t">
            <a:spAutoFit/>
          </a:bodyPr>
          <a:lstStyle/>
          <a:p>
            <a:pPr algn="l">
              <a:lnSpc>
                <a:spcPts val="3310"/>
              </a:lnSpc>
            </a:pPr>
            <a:r>
              <a:rPr lang="en-US" sz="2199">
                <a:solidFill>
                  <a:srgbClr val="000000"/>
                </a:solidFill>
                <a:latin typeface="Raleway"/>
                <a:ea typeface="Raleway"/>
                <a:cs typeface="Raleway"/>
                <a:sym typeface="Raleway"/>
              </a:rPr>
              <a:t>farklı disiplin alanlarından faydalanılmalıdır. </a:t>
            </a:r>
          </a:p>
        </p:txBody>
      </p:sp>
      <p:sp>
        <p:nvSpPr>
          <p:cNvPr id="11" name="TextBox 11"/>
          <p:cNvSpPr txBox="1"/>
          <p:nvPr/>
        </p:nvSpPr>
        <p:spPr>
          <a:xfrm>
            <a:off x="1401242" y="1582226"/>
            <a:ext cx="10035845" cy="440541"/>
          </a:xfrm>
          <a:prstGeom prst="rect">
            <a:avLst/>
          </a:prstGeom>
        </p:spPr>
        <p:txBody>
          <a:bodyPr lIns="0" tIns="0" rIns="0" bIns="0" rtlCol="0" anchor="t">
            <a:spAutoFit/>
          </a:bodyPr>
          <a:lstStyle/>
          <a:p>
            <a:pPr algn="l">
              <a:lnSpc>
                <a:spcPts val="3295"/>
              </a:lnSpc>
            </a:pPr>
            <a:r>
              <a:rPr lang="en-US" sz="2199">
                <a:solidFill>
                  <a:srgbClr val="000000"/>
                </a:solidFill>
                <a:latin typeface="Raleway"/>
                <a:ea typeface="Raleway"/>
                <a:cs typeface="Raleway"/>
                <a:sym typeface="Raleway"/>
              </a:rPr>
              <a:t>•Gelişim esnek olduğu için öğrencilerin gelişim alanlarında çeşitli değişikler </a:t>
            </a:r>
          </a:p>
        </p:txBody>
      </p:sp>
      <p:sp>
        <p:nvSpPr>
          <p:cNvPr id="12" name="TextBox 12"/>
          <p:cNvSpPr txBox="1"/>
          <p:nvPr/>
        </p:nvSpPr>
        <p:spPr>
          <a:xfrm>
            <a:off x="1629842" y="2008803"/>
            <a:ext cx="8644852" cy="817712"/>
          </a:xfrm>
          <a:prstGeom prst="rect">
            <a:avLst/>
          </a:prstGeom>
        </p:spPr>
        <p:txBody>
          <a:bodyPr lIns="0" tIns="0" rIns="0" bIns="0" rtlCol="0" anchor="t">
            <a:spAutoFit/>
          </a:bodyPr>
          <a:lstStyle/>
          <a:p>
            <a:pPr algn="l">
              <a:lnSpc>
                <a:spcPts val="3295"/>
              </a:lnSpc>
            </a:pPr>
            <a:r>
              <a:rPr lang="en-US" sz="2199">
                <a:solidFill>
                  <a:srgbClr val="000000"/>
                </a:solidFill>
                <a:latin typeface="Raleway"/>
                <a:ea typeface="Raleway"/>
                <a:cs typeface="Raleway"/>
                <a:sym typeface="Raleway"/>
              </a:rPr>
              <a:t>olacağı ve sahip olduğu özelliklerin geliştirilebileceği göz önünde bulundurulmalıdır. </a:t>
            </a:r>
          </a:p>
        </p:txBody>
      </p:sp>
      <p:sp>
        <p:nvSpPr>
          <p:cNvPr id="13" name="TextBox 13"/>
          <p:cNvSpPr txBox="1"/>
          <p:nvPr/>
        </p:nvSpPr>
        <p:spPr>
          <a:xfrm>
            <a:off x="9081954" y="6216644"/>
            <a:ext cx="2433761" cy="240782"/>
          </a:xfrm>
          <a:prstGeom prst="rect">
            <a:avLst/>
          </a:prstGeom>
        </p:spPr>
        <p:txBody>
          <a:bodyPr lIns="0" tIns="0" rIns="0" bIns="0" rtlCol="0" anchor="t">
            <a:spAutoFit/>
          </a:bodyPr>
          <a:lstStyle/>
          <a:p>
            <a:pPr algn="l">
              <a:lnSpc>
                <a:spcPts val="1959"/>
              </a:lnSpc>
            </a:pPr>
            <a:r>
              <a:rPr lang="en-US" sz="1399" spc="1">
                <a:solidFill>
                  <a:srgbClr val="000000"/>
                </a:solidFill>
                <a:latin typeface="Raleway"/>
                <a:ea typeface="Raleway"/>
                <a:cs typeface="Raleway"/>
                <a:sym typeface="Raleway"/>
              </a:rPr>
              <a:t>(Kuther, 2017; Santrock, 2016)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63503" y="-63503"/>
            <a:ext cx="12318997" cy="6984997"/>
            <a:chOff x="0" y="0"/>
            <a:chExt cx="12319000" cy="6985000"/>
          </a:xfrm>
        </p:grpSpPr>
        <p:sp>
          <p:nvSpPr>
            <p:cNvPr id="3" name="Freeform 3"/>
            <p:cNvSpPr/>
            <p:nvPr/>
          </p:nvSpPr>
          <p:spPr>
            <a:xfrm>
              <a:off x="63500" y="420878"/>
              <a:ext cx="4800600" cy="6500622"/>
            </a:xfrm>
            <a:custGeom>
              <a:avLst/>
              <a:gdLst/>
              <a:ahLst/>
              <a:cxnLst/>
              <a:rect l="l" t="t" r="r" b="b"/>
              <a:pathLst>
                <a:path w="4800600" h="6500622">
                  <a:moveTo>
                    <a:pt x="0" y="0"/>
                  </a:moveTo>
                  <a:lnTo>
                    <a:pt x="4800600" y="0"/>
                  </a:lnTo>
                  <a:lnTo>
                    <a:pt x="4800600" y="6500622"/>
                  </a:lnTo>
                  <a:lnTo>
                    <a:pt x="0" y="6500622"/>
                  </a:lnTo>
                  <a:close/>
                </a:path>
              </a:pathLst>
            </a:custGeom>
            <a:solidFill>
              <a:srgbClr val="981B1D"/>
            </a:solidFill>
          </p:spPr>
        </p:sp>
        <p:sp>
          <p:nvSpPr>
            <p:cNvPr id="4" name="Freeform 4"/>
            <p:cNvSpPr/>
            <p:nvPr/>
          </p:nvSpPr>
          <p:spPr>
            <a:xfrm>
              <a:off x="63500" y="63500"/>
              <a:ext cx="12192000" cy="357378"/>
            </a:xfrm>
            <a:custGeom>
              <a:avLst/>
              <a:gdLst/>
              <a:ahLst/>
              <a:cxnLst/>
              <a:rect l="l" t="t" r="r" b="b"/>
              <a:pathLst>
                <a:path w="12192000" h="357378">
                  <a:moveTo>
                    <a:pt x="0" y="0"/>
                  </a:moveTo>
                  <a:lnTo>
                    <a:pt x="12192000" y="0"/>
                  </a:lnTo>
                  <a:lnTo>
                    <a:pt x="12192000" y="357378"/>
                  </a:lnTo>
                  <a:lnTo>
                    <a:pt x="0" y="357378"/>
                  </a:lnTo>
                  <a:close/>
                </a:path>
              </a:pathLst>
            </a:custGeom>
            <a:solidFill>
              <a:srgbClr val="7FCCBE"/>
            </a:solidFill>
          </p:spPr>
        </p:sp>
      </p:grpSp>
      <p:sp>
        <p:nvSpPr>
          <p:cNvPr id="5" name="Freeform 5"/>
          <p:cNvSpPr/>
          <p:nvPr/>
        </p:nvSpPr>
        <p:spPr>
          <a:xfrm>
            <a:off x="4800600" y="357349"/>
            <a:ext cx="7391400" cy="6500651"/>
          </a:xfrm>
          <a:custGeom>
            <a:avLst/>
            <a:gdLst/>
            <a:ahLst/>
            <a:cxnLst/>
            <a:rect l="l" t="t" r="r" b="b"/>
            <a:pathLst>
              <a:path w="7391400" h="6500651">
                <a:moveTo>
                  <a:pt x="0" y="0"/>
                </a:moveTo>
                <a:lnTo>
                  <a:pt x="7391400" y="0"/>
                </a:lnTo>
                <a:lnTo>
                  <a:pt x="7391400" y="6500651"/>
                </a:lnTo>
                <a:lnTo>
                  <a:pt x="0" y="6500651"/>
                </a:lnTo>
                <a:lnTo>
                  <a:pt x="0" y="0"/>
                </a:lnTo>
                <a:close/>
              </a:path>
            </a:pathLst>
          </a:custGeom>
          <a:blipFill>
            <a:blip r:embed="rId2"/>
            <a:stretch>
              <a:fillRect l="-19251" r="-20482" b="-14"/>
            </a:stretch>
          </a:blipFill>
        </p:spPr>
      </p:sp>
      <p:sp>
        <p:nvSpPr>
          <p:cNvPr id="6" name="Freeform 6"/>
          <p:cNvSpPr/>
          <p:nvPr/>
        </p:nvSpPr>
        <p:spPr>
          <a:xfrm>
            <a:off x="0" y="654006"/>
            <a:ext cx="7105640" cy="4040438"/>
          </a:xfrm>
          <a:custGeom>
            <a:avLst/>
            <a:gdLst/>
            <a:ahLst/>
            <a:cxnLst/>
            <a:rect l="l" t="t" r="r" b="b"/>
            <a:pathLst>
              <a:path w="7105640" h="4040438">
                <a:moveTo>
                  <a:pt x="0" y="0"/>
                </a:moveTo>
                <a:lnTo>
                  <a:pt x="7105641" y="0"/>
                </a:lnTo>
                <a:lnTo>
                  <a:pt x="7105641" y="4040438"/>
                </a:lnTo>
                <a:lnTo>
                  <a:pt x="0" y="4040438"/>
                </a:lnTo>
                <a:lnTo>
                  <a:pt x="0" y="0"/>
                </a:lnTo>
                <a:close/>
              </a:path>
            </a:pathLst>
          </a:custGeom>
          <a:blipFill>
            <a:blip r:embed="rId3"/>
            <a:stretch>
              <a:fillRect l="-9299" t="-35540" r="-1" b="-23229"/>
            </a:stretch>
          </a:blipFill>
        </p:spPr>
      </p:sp>
      <p:sp>
        <p:nvSpPr>
          <p:cNvPr id="7" name="Freeform 7"/>
          <p:cNvSpPr/>
          <p:nvPr/>
        </p:nvSpPr>
        <p:spPr>
          <a:xfrm>
            <a:off x="97536" y="1289304"/>
            <a:ext cx="2929128" cy="2432304"/>
          </a:xfrm>
          <a:custGeom>
            <a:avLst/>
            <a:gdLst/>
            <a:ahLst/>
            <a:cxnLst/>
            <a:rect l="l" t="t" r="r" b="b"/>
            <a:pathLst>
              <a:path w="2929128" h="2432304">
                <a:moveTo>
                  <a:pt x="0" y="0"/>
                </a:moveTo>
                <a:lnTo>
                  <a:pt x="2929128" y="0"/>
                </a:lnTo>
                <a:lnTo>
                  <a:pt x="2929128" y="2432304"/>
                </a:lnTo>
                <a:lnTo>
                  <a:pt x="0" y="2432304"/>
                </a:lnTo>
                <a:lnTo>
                  <a:pt x="0" y="0"/>
                </a:lnTo>
                <a:close/>
              </a:path>
            </a:pathLst>
          </a:custGeom>
          <a:blipFill>
            <a:blip r:embed="rId4"/>
            <a:stretch>
              <a:fillRect/>
            </a:stretch>
          </a:blipFill>
        </p:spPr>
      </p:sp>
      <p:sp>
        <p:nvSpPr>
          <p:cNvPr id="8" name="TextBox 8"/>
          <p:cNvSpPr txBox="1"/>
          <p:nvPr/>
        </p:nvSpPr>
        <p:spPr>
          <a:xfrm>
            <a:off x="799157" y="1458658"/>
            <a:ext cx="1524572" cy="1535763"/>
          </a:xfrm>
          <a:prstGeom prst="rect">
            <a:avLst/>
          </a:prstGeom>
        </p:spPr>
        <p:txBody>
          <a:bodyPr lIns="0" tIns="0" rIns="0" bIns="0" rtlCol="0" anchor="t">
            <a:spAutoFit/>
          </a:bodyPr>
          <a:lstStyle/>
          <a:p>
            <a:pPr algn="l">
              <a:lnSpc>
                <a:spcPts val="12319"/>
              </a:lnSpc>
            </a:pPr>
            <a:r>
              <a:rPr lang="en-US" sz="8800" spc="-105">
                <a:solidFill>
                  <a:srgbClr val="C00000"/>
                </a:solidFill>
                <a:latin typeface="Open Sans"/>
                <a:ea typeface="Open Sans"/>
                <a:cs typeface="Open Sans"/>
                <a:sym typeface="Open Sans"/>
              </a:rPr>
              <a:t>02</a:t>
            </a:r>
          </a:p>
        </p:txBody>
      </p:sp>
      <p:sp>
        <p:nvSpPr>
          <p:cNvPr id="9" name="TextBox 9"/>
          <p:cNvSpPr txBox="1"/>
          <p:nvPr/>
        </p:nvSpPr>
        <p:spPr>
          <a:xfrm>
            <a:off x="3469157" y="1430503"/>
            <a:ext cx="2803531" cy="2163699"/>
          </a:xfrm>
          <a:prstGeom prst="rect">
            <a:avLst/>
          </a:prstGeom>
        </p:spPr>
        <p:txBody>
          <a:bodyPr lIns="0" tIns="0" rIns="0" bIns="0" rtlCol="0" anchor="t">
            <a:spAutoFit/>
          </a:bodyPr>
          <a:lstStyle/>
          <a:p>
            <a:pPr algn="l">
              <a:lnSpc>
                <a:spcPts val="5793"/>
              </a:lnSpc>
            </a:pPr>
            <a:r>
              <a:rPr lang="en-US" sz="4800" b="1" spc="57">
                <a:solidFill>
                  <a:srgbClr val="FFFFFF"/>
                </a:solidFill>
                <a:latin typeface="IBM Plex Sans Bold"/>
                <a:ea typeface="IBM Plex Sans Bold"/>
                <a:cs typeface="IBM Plex Sans Bold"/>
                <a:sym typeface="IBM Plex Sans Bold"/>
              </a:rPr>
              <a:t>Sosyal Duygusal Gelişim</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94</TotalTime>
  <Words>3609</Words>
  <Application>Microsoft Office PowerPoint</Application>
  <PresentationFormat>Geniş ekran</PresentationFormat>
  <Paragraphs>685</Paragraphs>
  <Slides>62</Slides>
  <Notes>0</Notes>
  <HiddenSlides>0</HiddenSlides>
  <MMClips>0</MMClips>
  <ScaleCrop>false</ScaleCrop>
  <HeadingPairs>
    <vt:vector size="6" baseType="variant">
      <vt:variant>
        <vt:lpstr>Kullanılan Yazı Tipleri</vt:lpstr>
      </vt:variant>
      <vt:variant>
        <vt:i4>19</vt:i4>
      </vt:variant>
      <vt:variant>
        <vt:lpstr>Tema</vt:lpstr>
      </vt:variant>
      <vt:variant>
        <vt:i4>1</vt:i4>
      </vt:variant>
      <vt:variant>
        <vt:lpstr>Slayt Başlıkları</vt:lpstr>
      </vt:variant>
      <vt:variant>
        <vt:i4>62</vt:i4>
      </vt:variant>
    </vt:vector>
  </HeadingPairs>
  <TitlesOfParts>
    <vt:vector size="82" baseType="lpstr">
      <vt:lpstr>Raleway</vt:lpstr>
      <vt:lpstr>Arial</vt:lpstr>
      <vt:lpstr>IBM Plex Sans Condensed</vt:lpstr>
      <vt:lpstr>Raleway Medium</vt:lpstr>
      <vt:lpstr>Raleway Light</vt:lpstr>
      <vt:lpstr>Courier New OS</vt:lpstr>
      <vt:lpstr>Calibri (MS) Bold</vt:lpstr>
      <vt:lpstr>Calibri (MS)</vt:lpstr>
      <vt:lpstr>Raleway Bold</vt:lpstr>
      <vt:lpstr>Raleway Italics</vt:lpstr>
      <vt:lpstr>Raleway Semi-Bold</vt:lpstr>
      <vt:lpstr>Raleway Medium Italics</vt:lpstr>
      <vt:lpstr>Calibri</vt:lpstr>
      <vt:lpstr>Gotham</vt:lpstr>
      <vt:lpstr>Architects Daughter</vt:lpstr>
      <vt:lpstr>Open Sans</vt:lpstr>
      <vt:lpstr>IBM Plex Sans Bold</vt:lpstr>
      <vt:lpstr>IBM Plex Sans</vt:lpstr>
      <vt:lpstr>Montserrat</vt:lpstr>
      <vt:lpstr>Office Theme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16234526_ortaokulogretmensunumu.pdf</dc:title>
  <dc:creator>sarıtortaokulu</dc:creator>
  <cp:lastModifiedBy>sarıtortaokulu</cp:lastModifiedBy>
  <cp:revision>3</cp:revision>
  <dcterms:created xsi:type="dcterms:W3CDTF">2006-08-16T00:00:00Z</dcterms:created>
  <dcterms:modified xsi:type="dcterms:W3CDTF">2024-12-24T07:34:04Z</dcterms:modified>
  <dc:identifier>DAGaLarvfa0</dc:identifier>
</cp:coreProperties>
</file>