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7562850"/>
  <p:notesSz cx="75565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2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2344483"/>
            <a:ext cx="6428422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CE12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4235196"/>
            <a:ext cx="529399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4347" y="594359"/>
            <a:ext cx="6371590" cy="6371590"/>
          </a:xfrm>
          <a:custGeom>
            <a:avLst/>
            <a:gdLst/>
            <a:ahLst/>
            <a:cxnLst/>
            <a:rect l="l" t="t" r="r" b="b"/>
            <a:pathLst>
              <a:path w="6371590" h="6371590">
                <a:moveTo>
                  <a:pt x="0" y="6371297"/>
                </a:moveTo>
                <a:lnTo>
                  <a:pt x="6371297" y="6371297"/>
                </a:lnTo>
                <a:lnTo>
                  <a:pt x="6371297" y="0"/>
                </a:lnTo>
                <a:lnTo>
                  <a:pt x="0" y="0"/>
                </a:lnTo>
                <a:lnTo>
                  <a:pt x="0" y="6371297"/>
                </a:lnTo>
                <a:close/>
              </a:path>
            </a:pathLst>
          </a:custGeom>
          <a:ln w="3175">
            <a:solidFill>
              <a:srgbClr val="CE1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520" y="2476729"/>
            <a:ext cx="5060216" cy="38403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E12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E12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739455"/>
            <a:ext cx="328983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739455"/>
            <a:ext cx="328983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CE12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4347" y="594359"/>
            <a:ext cx="6371590" cy="6371590"/>
          </a:xfrm>
          <a:custGeom>
            <a:avLst/>
            <a:gdLst/>
            <a:ahLst/>
            <a:cxnLst/>
            <a:rect l="l" t="t" r="r" b="b"/>
            <a:pathLst>
              <a:path w="6371590" h="6371590">
                <a:moveTo>
                  <a:pt x="0" y="6371297"/>
                </a:moveTo>
                <a:lnTo>
                  <a:pt x="6371297" y="6371297"/>
                </a:lnTo>
                <a:lnTo>
                  <a:pt x="6371297" y="0"/>
                </a:lnTo>
                <a:lnTo>
                  <a:pt x="0" y="0"/>
                </a:lnTo>
                <a:lnTo>
                  <a:pt x="0" y="6371297"/>
                </a:lnTo>
                <a:close/>
              </a:path>
            </a:pathLst>
          </a:custGeom>
          <a:ln w="3175">
            <a:solidFill>
              <a:srgbClr val="CE12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9595" y="720635"/>
            <a:ext cx="4163659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CE123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739455"/>
            <a:ext cx="680656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7033450"/>
            <a:ext cx="242011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7033450"/>
            <a:ext cx="173945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7033450"/>
            <a:ext cx="1739455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0500" y="1457393"/>
            <a:ext cx="389636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1800" spc="40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Offf</a:t>
            </a:r>
            <a:r>
              <a:rPr sz="13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</a:t>
            </a:r>
            <a:r>
              <a:rPr sz="13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yaklaşıyor!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ts val="1800"/>
              </a:lnSpc>
            </a:pPr>
            <a:r>
              <a:rPr sz="18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1800" spc="65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3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Ders</a:t>
            </a:r>
            <a:r>
              <a:rPr sz="13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çalışmakta</a:t>
            </a:r>
            <a:r>
              <a:rPr sz="13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zorlanıyorum!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ts val="1800"/>
              </a:lnSpc>
            </a:pPr>
            <a:r>
              <a:rPr sz="18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1800" spc="50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Nereden</a:t>
            </a:r>
            <a:r>
              <a:rPr sz="13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başlayacağımı</a:t>
            </a:r>
            <a:r>
              <a:rPr sz="13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bilemiyorum!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ts val="1800"/>
              </a:lnSpc>
            </a:pPr>
            <a:r>
              <a:rPr sz="18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1800" spc="40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30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13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türlü</a:t>
            </a:r>
            <a:r>
              <a:rPr sz="13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ders </a:t>
            </a:r>
            <a:r>
              <a:rPr sz="13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çalışmak</a:t>
            </a:r>
            <a:r>
              <a:rPr sz="13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13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motive</a:t>
            </a:r>
            <a:r>
              <a:rPr sz="13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olamıyorum!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ts val="1980"/>
              </a:lnSpc>
            </a:pPr>
            <a:r>
              <a:rPr sz="18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1800" spc="65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Konuları </a:t>
            </a:r>
            <a:r>
              <a:rPr sz="13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yetiştirememekten</a:t>
            </a:r>
            <a:r>
              <a:rPr sz="13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çok</a:t>
            </a:r>
            <a:r>
              <a:rPr sz="13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korkuyorum!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marR="5080" indent="-116839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LGS’ye</a:t>
            </a:r>
            <a:r>
              <a:rPr spc="-95" dirty="0"/>
              <a:t> </a:t>
            </a:r>
            <a:r>
              <a:rPr dirty="0"/>
              <a:t>Hazırlanan</a:t>
            </a:r>
            <a:r>
              <a:rPr spc="-95" dirty="0"/>
              <a:t> </a:t>
            </a:r>
            <a:r>
              <a:rPr spc="-10" dirty="0"/>
              <a:t>Öğrenciler</a:t>
            </a:r>
            <a:r>
              <a:rPr spc="-90" dirty="0"/>
              <a:t> </a:t>
            </a:r>
            <a:r>
              <a:rPr spc="-20" dirty="0"/>
              <a:t>İçin </a:t>
            </a:r>
            <a:r>
              <a:rPr dirty="0"/>
              <a:t>Zaman</a:t>
            </a:r>
            <a:r>
              <a:rPr spc="-55" dirty="0"/>
              <a:t> </a:t>
            </a:r>
            <a:r>
              <a:rPr spc="-20" dirty="0"/>
              <a:t>Yönetimi</a:t>
            </a:r>
            <a:r>
              <a:rPr spc="-55" dirty="0"/>
              <a:t> </a:t>
            </a:r>
            <a:r>
              <a:rPr dirty="0"/>
              <a:t>ve</a:t>
            </a:r>
            <a:r>
              <a:rPr spc="-55" dirty="0"/>
              <a:t> </a:t>
            </a:r>
            <a:r>
              <a:rPr spc="-10" dirty="0"/>
              <a:t>Motivasyon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300" y="6024891"/>
            <a:ext cx="5309235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Evet</a:t>
            </a:r>
            <a:r>
              <a:rPr sz="10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haklısın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bunları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düşünmen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duyguları</a:t>
            </a:r>
            <a:r>
              <a:rPr sz="10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hissediyor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olman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gayet</a:t>
            </a:r>
            <a:r>
              <a:rPr sz="10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normal.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Sınava </a:t>
            </a:r>
            <a:r>
              <a:rPr sz="10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hazır- </a:t>
            </a:r>
            <a:r>
              <a:rPr sz="10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lanan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pek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çok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öğrenci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buna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benzer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duygu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düşüncelere</a:t>
            </a:r>
            <a:r>
              <a:rPr sz="10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sahip.</a:t>
            </a:r>
            <a:endParaRPr sz="1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Peki,</a:t>
            </a:r>
            <a:r>
              <a:rPr sz="12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12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süreci</a:t>
            </a:r>
            <a:r>
              <a:rPr sz="12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nasıl</a:t>
            </a:r>
            <a:r>
              <a:rPr sz="12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yönetebiliriz?</a:t>
            </a:r>
            <a:endParaRPr sz="1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Haydi,</a:t>
            </a:r>
            <a:r>
              <a:rPr sz="12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birlikte</a:t>
            </a:r>
            <a:r>
              <a:rPr sz="12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neler</a:t>
            </a:r>
            <a:r>
              <a:rPr sz="12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yapabileceğimizi</a:t>
            </a:r>
            <a:r>
              <a:rPr sz="12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değerlendirelim!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122" y="3937246"/>
            <a:ext cx="3090877" cy="292571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299" y="605699"/>
            <a:ext cx="268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00" dirty="0">
                <a:solidFill>
                  <a:srgbClr val="CE1231"/>
                </a:solidFill>
                <a:latin typeface="Trebuchet MS"/>
                <a:cs typeface="Trebuchet MS"/>
              </a:rPr>
              <a:t>1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111159"/>
            <a:ext cx="2887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Stres</a:t>
            </a:r>
            <a:r>
              <a:rPr sz="1400" b="1" spc="-6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25" dirty="0">
                <a:solidFill>
                  <a:srgbClr val="CE1231"/>
                </a:solidFill>
                <a:latin typeface="Trebuchet MS"/>
                <a:cs typeface="Trebuchet MS"/>
              </a:rPr>
              <a:t>düzeyi</a:t>
            </a:r>
            <a:r>
              <a:rPr sz="1400" b="1" spc="-6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ve</a:t>
            </a:r>
            <a:r>
              <a:rPr sz="1400" b="1" spc="-6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kaygılarının</a:t>
            </a:r>
            <a:r>
              <a:rPr sz="1400" b="1" spc="-6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farkına </a:t>
            </a:r>
            <a:r>
              <a:rPr sz="1400" b="1" spc="-25" dirty="0">
                <a:solidFill>
                  <a:srgbClr val="CE1231"/>
                </a:solidFill>
                <a:latin typeface="Trebuchet MS"/>
                <a:cs typeface="Trebuchet MS"/>
              </a:rPr>
              <a:t>varıp</a:t>
            </a:r>
            <a:r>
              <a:rPr sz="1400" b="1" spc="-7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bunları</a:t>
            </a:r>
            <a:r>
              <a:rPr sz="1400" b="1" spc="-7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yönetebilirsin.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5245" y="1881220"/>
            <a:ext cx="2336165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7310">
              <a:lnSpc>
                <a:spcPct val="1236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Times New Roman"/>
                <a:cs typeface="Times New Roman"/>
              </a:rPr>
              <a:t>“/usux</a:t>
            </a:r>
            <a:r>
              <a:rPr sz="1000" i="1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Times New Roman"/>
                <a:cs typeface="Times New Roman"/>
              </a:rPr>
              <a:t>śs7exsen,</a:t>
            </a:r>
            <a:r>
              <a:rPr sz="1000" i="1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231F20"/>
                </a:solidFill>
                <a:latin typeface="Times New Roman"/>
                <a:cs typeface="Times New Roman"/>
              </a:rPr>
              <a:t>o</a:t>
            </a:r>
            <a:r>
              <a:rPr sz="1000" i="1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231F20"/>
                </a:solidFill>
                <a:latin typeface="Times New Roman"/>
                <a:cs typeface="Times New Roman"/>
              </a:rPr>
              <a:t>s42ue7</a:t>
            </a:r>
            <a:r>
              <a:rPr sz="1000" i="1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spc="-120" dirty="0">
                <a:solidFill>
                  <a:srgbClr val="231F20"/>
                </a:solidFill>
                <a:latin typeface="Times New Roman"/>
                <a:cs typeface="Times New Roman"/>
              </a:rPr>
              <a:t>śSe</a:t>
            </a:r>
            <a:r>
              <a:rPr sz="1000" i="1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spc="-100" dirty="0">
                <a:solidFill>
                  <a:srgbClr val="231F20"/>
                </a:solidFill>
                <a:latin typeface="Times New Roman"/>
                <a:cs typeface="Times New Roman"/>
              </a:rPr>
              <a:t>bśxSśZ7e</a:t>
            </a:r>
            <a:r>
              <a:rPr sz="1000" i="1" spc="11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Times New Roman"/>
                <a:cs typeface="Times New Roman"/>
              </a:rPr>
              <a:t>øeSśx,</a:t>
            </a:r>
            <a:r>
              <a:rPr sz="1000" i="1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sefśnç</a:t>
            </a:r>
            <a:r>
              <a:rPr sz="1000" i="1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Cambria"/>
                <a:cs typeface="Cambria"/>
              </a:rPr>
              <a:t>śs7exsen,</a:t>
            </a:r>
            <a:r>
              <a:rPr sz="1000" i="1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o</a:t>
            </a:r>
            <a:r>
              <a:rPr sz="1000" i="1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Z4føs</a:t>
            </a:r>
            <a:r>
              <a:rPr sz="1000" i="1" spc="5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00" dirty="0">
                <a:solidFill>
                  <a:srgbClr val="231F20"/>
                </a:solidFill>
                <a:latin typeface="Cambria"/>
                <a:cs typeface="Cambria"/>
              </a:rPr>
              <a:t>śSe</a:t>
            </a:r>
            <a:r>
              <a:rPr sz="1000" i="1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95" dirty="0">
                <a:solidFill>
                  <a:srgbClr val="231F20"/>
                </a:solidFill>
                <a:latin typeface="Cambria"/>
                <a:cs typeface="Cambria"/>
              </a:rPr>
              <a:t>bśxSśZ7e</a:t>
            </a:r>
            <a:r>
              <a:rPr sz="1000" i="1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Cambria"/>
                <a:cs typeface="Cambria"/>
              </a:rPr>
              <a:t>buSunuxc”</a:t>
            </a:r>
            <a:endParaRPr sz="1000">
              <a:latin typeface="Cambria"/>
              <a:cs typeface="Cambria"/>
            </a:endParaRPr>
          </a:p>
          <a:p>
            <a:pPr marL="1399540">
              <a:lnSpc>
                <a:spcPct val="100000"/>
              </a:lnSpc>
              <a:spcBef>
                <a:spcPts val="280"/>
              </a:spcBef>
            </a:pPr>
            <a:r>
              <a:rPr sz="1000" i="1" spc="75" dirty="0">
                <a:solidFill>
                  <a:srgbClr val="231F20"/>
                </a:solidFill>
                <a:latin typeface="Times New Roman"/>
                <a:cs typeface="Times New Roman"/>
              </a:rPr>
              <a:t>]usuf</a:t>
            </a:r>
            <a:r>
              <a:rPr sz="1000" i="1" spc="95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spc="170" dirty="0">
                <a:solidFill>
                  <a:srgbClr val="231F20"/>
                </a:solidFill>
                <a:latin typeface="Times New Roman"/>
                <a:cs typeface="Times New Roman"/>
              </a:rPr>
              <a:t>/4s</a:t>
            </a:r>
            <a:r>
              <a:rPr sz="1000" i="1" spc="100" dirty="0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sz="1000" i="1" spc="55" dirty="0">
                <a:solidFill>
                  <a:srgbClr val="231F20"/>
                </a:solidFill>
                <a:latin typeface="Times New Roman"/>
                <a:cs typeface="Times New Roman"/>
              </a:rPr>
              <a:t>/4cśb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299" y="2668278"/>
            <a:ext cx="2941955" cy="115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Araştırmalar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stres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düzeyinin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farkında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olan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duygularını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yönetebilen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öğrencilerin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fazla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motive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olabi-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leceklerini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sınavlarda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başarılı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olacaklarını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göster-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mektedir.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Sen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sınav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ile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ilgili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çeşitli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kaygılar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yaşayabilir-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sin.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gayet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normal,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aslında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seni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başarıya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götürecek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olan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işte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duygudur.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spcBef>
                <a:spcPts val="28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hiç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kaygılanmadığını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düşünsene!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ola-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bilir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miydin?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299" y="3970079"/>
            <a:ext cx="294068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Burada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önemli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olan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duygularımızı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tanımak,</a:t>
            </a:r>
            <a:r>
              <a:rPr sz="9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ifade</a:t>
            </a:r>
            <a:r>
              <a:rPr sz="9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etmek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9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kabul</a:t>
            </a:r>
            <a:r>
              <a:rPr sz="9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edebilmektir.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11298" y="714923"/>
            <a:ext cx="2941955" cy="573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9745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Haydi</a:t>
            </a:r>
            <a:r>
              <a:rPr sz="1200" spc="-5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CE1231"/>
                </a:solidFill>
                <a:latin typeface="Lucida Sans Unicode"/>
                <a:cs typeface="Lucida Sans Unicode"/>
              </a:rPr>
              <a:t>bunu</a:t>
            </a:r>
            <a:r>
              <a:rPr sz="12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nasıl</a:t>
            </a:r>
            <a:r>
              <a:rPr sz="12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başarabileceğinizi </a:t>
            </a:r>
            <a:r>
              <a:rPr sz="12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konuşalım:</a:t>
            </a:r>
            <a:endParaRPr sz="1200">
              <a:latin typeface="Lucida Sans Unicode"/>
              <a:cs typeface="Lucida Sans Unicode"/>
            </a:endParaRPr>
          </a:p>
          <a:p>
            <a:pPr marL="12700" marR="5715" algn="just">
              <a:lnSpc>
                <a:spcPct val="120400"/>
              </a:lnSpc>
              <a:spcBef>
                <a:spcPts val="285"/>
              </a:spcBef>
            </a:pP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Duygular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bizi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harekete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geçirici,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bize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yol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gösterici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işleve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sahiptir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hedeflerimize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ulaşmamız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önemli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enerji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kaynağıdır.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Duyguları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yönetmek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demek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yok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saymak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ya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da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bastırmak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değil;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farkına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varmak,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bize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ilettiği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mesajları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iyi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okumak,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onları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dengelemek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olumlu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kullanmaktır.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20400"/>
              </a:lnSpc>
              <a:spcBef>
                <a:spcPts val="565"/>
              </a:spcBef>
            </a:pP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süreçte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duyguların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kaynağını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keşfederek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olumsuz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Lucida Sans Unicode"/>
                <a:cs typeface="Lucida Sans Unicode"/>
              </a:rPr>
              <a:t>dü-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şüncelerimizin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farkına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varmak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önem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taşır.</a:t>
            </a:r>
            <a:endParaRPr sz="900">
              <a:latin typeface="Lucida Sans Unicode"/>
              <a:cs typeface="Lucida Sans Unicode"/>
            </a:endParaRPr>
          </a:p>
          <a:p>
            <a:pPr marL="192405" algn="just">
              <a:lnSpc>
                <a:spcPct val="100000"/>
              </a:lnSpc>
              <a:spcBef>
                <a:spcPts val="640"/>
              </a:spcBef>
            </a:pPr>
            <a:r>
              <a:rPr sz="1050" i="1" spc="-40" dirty="0">
                <a:solidFill>
                  <a:srgbClr val="231F20"/>
                </a:solidFill>
                <a:latin typeface="Trebuchet MS"/>
                <a:cs typeface="Trebuchet MS"/>
              </a:rPr>
              <a:t>“Sınava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50" dirty="0">
                <a:solidFill>
                  <a:srgbClr val="231F20"/>
                </a:solidFill>
                <a:latin typeface="Trebuchet MS"/>
                <a:cs typeface="Trebuchet MS"/>
              </a:rPr>
              <a:t>hazır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değilim.”</a:t>
            </a:r>
            <a:endParaRPr sz="1050">
              <a:latin typeface="Trebuchet MS"/>
              <a:cs typeface="Trebuchet MS"/>
            </a:endParaRPr>
          </a:p>
          <a:p>
            <a:pPr marL="192405" algn="just">
              <a:lnSpc>
                <a:spcPct val="100000"/>
              </a:lnSpc>
              <a:spcBef>
                <a:spcPts val="320"/>
              </a:spcBef>
            </a:pPr>
            <a:r>
              <a:rPr sz="1050" i="1" spc="-40" dirty="0">
                <a:solidFill>
                  <a:srgbClr val="231F20"/>
                </a:solidFill>
                <a:latin typeface="Trebuchet MS"/>
                <a:cs typeface="Trebuchet MS"/>
              </a:rPr>
              <a:t>“Sınava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40" dirty="0">
                <a:solidFill>
                  <a:srgbClr val="231F20"/>
                </a:solidFill>
                <a:latin typeface="Trebuchet MS"/>
                <a:cs typeface="Trebuchet MS"/>
              </a:rPr>
              <a:t>hazırlanmak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için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55" dirty="0">
                <a:solidFill>
                  <a:srgbClr val="231F20"/>
                </a:solidFill>
                <a:latin typeface="Trebuchet MS"/>
                <a:cs typeface="Trebuchet MS"/>
              </a:rPr>
              <a:t>yeterli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zamanım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yok.”</a:t>
            </a:r>
            <a:endParaRPr sz="1050">
              <a:latin typeface="Trebuchet MS"/>
              <a:cs typeface="Trebuchet MS"/>
            </a:endParaRPr>
          </a:p>
          <a:p>
            <a:pPr marL="192405" marR="5080" algn="just">
              <a:lnSpc>
                <a:spcPct val="103200"/>
              </a:lnSpc>
              <a:spcBef>
                <a:spcPts val="285"/>
              </a:spcBef>
            </a:pP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“Bu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konuları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40" dirty="0">
                <a:solidFill>
                  <a:srgbClr val="231F20"/>
                </a:solidFill>
                <a:latin typeface="Trebuchet MS"/>
                <a:cs typeface="Trebuchet MS"/>
              </a:rPr>
              <a:t>anlamıyorum,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sınavda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başarılı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ola-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mayacağım!”</a:t>
            </a:r>
            <a:endParaRPr sz="1050">
              <a:latin typeface="Trebuchet MS"/>
              <a:cs typeface="Trebuchet MS"/>
            </a:endParaRPr>
          </a:p>
          <a:p>
            <a:pPr marL="192405" algn="just">
              <a:lnSpc>
                <a:spcPct val="100000"/>
              </a:lnSpc>
              <a:spcBef>
                <a:spcPts val="325"/>
              </a:spcBef>
            </a:pPr>
            <a:r>
              <a:rPr sz="1050" i="1" spc="-45" dirty="0">
                <a:solidFill>
                  <a:srgbClr val="231F20"/>
                </a:solidFill>
                <a:latin typeface="Trebuchet MS"/>
                <a:cs typeface="Trebuchet MS"/>
              </a:rPr>
              <a:t>“Sınavım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kötü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geçecek!”</a:t>
            </a:r>
            <a:endParaRPr sz="1050">
              <a:latin typeface="Trebuchet MS"/>
              <a:cs typeface="Trebuchet MS"/>
            </a:endParaRPr>
          </a:p>
          <a:p>
            <a:pPr marL="192405" marR="5080" algn="just">
              <a:lnSpc>
                <a:spcPct val="103200"/>
              </a:lnSpc>
              <a:spcBef>
                <a:spcPts val="280"/>
              </a:spcBef>
            </a:pP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“Konular</a:t>
            </a:r>
            <a:r>
              <a:rPr sz="105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o</a:t>
            </a:r>
            <a:r>
              <a:rPr sz="105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kadar</a:t>
            </a:r>
            <a:r>
              <a:rPr sz="1050" i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çok</a:t>
            </a:r>
            <a:r>
              <a:rPr sz="105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ki</a:t>
            </a:r>
            <a:r>
              <a:rPr sz="105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hangi</a:t>
            </a:r>
            <a:r>
              <a:rPr sz="1050" i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birine</a:t>
            </a:r>
            <a:r>
              <a:rPr sz="105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hazır</a:t>
            </a:r>
            <a:r>
              <a:rPr sz="1050" i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ola-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cağımı </a:t>
            </a:r>
            <a:r>
              <a:rPr sz="1050" i="1" spc="-45" dirty="0">
                <a:solidFill>
                  <a:srgbClr val="231F20"/>
                </a:solidFill>
                <a:latin typeface="Trebuchet MS"/>
                <a:cs typeface="Trebuchet MS"/>
              </a:rPr>
              <a:t>bilemiyorum?”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sıklıkla</a:t>
            </a:r>
            <a:r>
              <a:rPr sz="1050" i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gözlenen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 olumsuz </a:t>
            </a:r>
            <a:r>
              <a:rPr sz="1050" i="1" spc="-40" dirty="0">
                <a:solidFill>
                  <a:srgbClr val="231F20"/>
                </a:solidFill>
                <a:latin typeface="Trebuchet MS"/>
                <a:cs typeface="Trebuchet MS"/>
              </a:rPr>
              <a:t>otomatik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düşüncelerdir.</a:t>
            </a:r>
            <a:endParaRPr sz="1050">
              <a:latin typeface="Trebuchet MS"/>
              <a:cs typeface="Trebuchet MS"/>
            </a:endParaRPr>
          </a:p>
          <a:p>
            <a:pPr marL="12700" marR="373380">
              <a:lnSpc>
                <a:spcPts val="1300"/>
              </a:lnSpc>
              <a:spcBef>
                <a:spcPts val="900"/>
              </a:spcBef>
            </a:pPr>
            <a:r>
              <a:rPr sz="12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Sınavla</a:t>
            </a:r>
            <a:r>
              <a:rPr sz="12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ilgili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düşüncelerimizi </a:t>
            </a:r>
            <a:r>
              <a:rPr sz="12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yönetebilmek</a:t>
            </a:r>
            <a:r>
              <a:rPr sz="12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için</a:t>
            </a:r>
            <a:r>
              <a:rPr sz="1200" spc="-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kullanabileceğimiz </a:t>
            </a:r>
            <a:r>
              <a:rPr sz="1200" spc="-55" dirty="0">
                <a:solidFill>
                  <a:srgbClr val="CE1231"/>
                </a:solidFill>
                <a:latin typeface="Lucida Sans Unicode"/>
                <a:cs typeface="Lucida Sans Unicode"/>
              </a:rPr>
              <a:t>olumlu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 ifadeler, şunlar </a:t>
            </a:r>
            <a:r>
              <a:rPr sz="12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olmalı:</a:t>
            </a:r>
            <a:endParaRPr sz="1200">
              <a:latin typeface="Lucida Sans Unicode"/>
              <a:cs typeface="Lucida Sans Unicode"/>
            </a:endParaRPr>
          </a:p>
          <a:p>
            <a:pPr marL="192405" marR="5080">
              <a:lnSpc>
                <a:spcPct val="103200"/>
              </a:lnSpc>
              <a:spcBef>
                <a:spcPts val="520"/>
              </a:spcBef>
            </a:pP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“Başarmak</a:t>
            </a:r>
            <a:r>
              <a:rPr sz="1050" i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için</a:t>
            </a:r>
            <a:r>
              <a:rPr sz="105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elimden</a:t>
            </a:r>
            <a:r>
              <a:rPr sz="105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gelenin</a:t>
            </a:r>
            <a:r>
              <a:rPr sz="105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en</a:t>
            </a:r>
            <a:r>
              <a:rPr sz="105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iyisini</a:t>
            </a:r>
            <a:r>
              <a:rPr sz="1050" i="1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yap-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maya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çalışacağım.”</a:t>
            </a:r>
            <a:endParaRPr sz="1050">
              <a:latin typeface="Trebuchet MS"/>
              <a:cs typeface="Trebuchet MS"/>
            </a:endParaRPr>
          </a:p>
          <a:p>
            <a:pPr marL="192405" marR="5080">
              <a:lnSpc>
                <a:spcPct val="125699"/>
              </a:lnSpc>
            </a:pPr>
            <a:r>
              <a:rPr sz="1050" i="1" spc="-55" dirty="0">
                <a:solidFill>
                  <a:srgbClr val="231F20"/>
                </a:solidFill>
                <a:latin typeface="Trebuchet MS"/>
                <a:cs typeface="Trebuchet MS"/>
              </a:rPr>
              <a:t>“Düzenli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45" dirty="0">
                <a:solidFill>
                  <a:srgbClr val="231F20"/>
                </a:solidFill>
                <a:latin typeface="Trebuchet MS"/>
                <a:cs typeface="Trebuchet MS"/>
              </a:rPr>
              <a:t>planlı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çalışırsam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başarabilirim.” </a:t>
            </a:r>
            <a:r>
              <a:rPr sz="1050" i="1" spc="-50" dirty="0">
                <a:solidFill>
                  <a:srgbClr val="231F20"/>
                </a:solidFill>
                <a:latin typeface="Trebuchet MS"/>
                <a:cs typeface="Trebuchet MS"/>
              </a:rPr>
              <a:t>“Zamanımı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50" dirty="0">
                <a:solidFill>
                  <a:srgbClr val="231F20"/>
                </a:solidFill>
                <a:latin typeface="Trebuchet MS"/>
                <a:cs typeface="Trebuchet MS"/>
              </a:rPr>
              <a:t>etkili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şekilde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kullanabilirim.”</a:t>
            </a:r>
            <a:endParaRPr sz="1050">
              <a:latin typeface="Trebuchet MS"/>
              <a:cs typeface="Trebuchet MS"/>
            </a:endParaRPr>
          </a:p>
          <a:p>
            <a:pPr marL="192405" marR="5080">
              <a:lnSpc>
                <a:spcPct val="103200"/>
              </a:lnSpc>
              <a:spcBef>
                <a:spcPts val="280"/>
              </a:spcBef>
            </a:pP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“Başarırsam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hayatımın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önemli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55" dirty="0">
                <a:solidFill>
                  <a:srgbClr val="231F20"/>
                </a:solidFill>
                <a:latin typeface="Trebuchet MS"/>
                <a:cs typeface="Trebuchet MS"/>
              </a:rPr>
              <a:t>bir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dönüm</a:t>
            </a:r>
            <a:r>
              <a:rPr sz="1050" i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nokta-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sını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aşacağım.”</a:t>
            </a:r>
            <a:endParaRPr sz="1050">
              <a:latin typeface="Trebuchet MS"/>
              <a:cs typeface="Trebuchet MS"/>
            </a:endParaRPr>
          </a:p>
          <a:p>
            <a:pPr marL="192405">
              <a:lnSpc>
                <a:spcPct val="100000"/>
              </a:lnSpc>
              <a:spcBef>
                <a:spcPts val="325"/>
              </a:spcBef>
            </a:pPr>
            <a:r>
              <a:rPr sz="1050" i="1" spc="-45" dirty="0">
                <a:solidFill>
                  <a:srgbClr val="231F20"/>
                </a:solidFill>
                <a:latin typeface="Trebuchet MS"/>
                <a:cs typeface="Trebuchet MS"/>
              </a:rPr>
              <a:t>“Zamanı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50" dirty="0">
                <a:solidFill>
                  <a:srgbClr val="231F20"/>
                </a:solidFill>
                <a:latin typeface="Trebuchet MS"/>
                <a:cs typeface="Trebuchet MS"/>
              </a:rPr>
              <a:t>verimli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kullanmak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benim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elimde.”</a:t>
            </a:r>
            <a:endParaRPr sz="1050">
              <a:latin typeface="Trebuchet MS"/>
              <a:cs typeface="Trebuchet MS"/>
            </a:endParaRPr>
          </a:p>
          <a:p>
            <a:pPr marL="12700" marR="5080" algn="just">
              <a:lnSpc>
                <a:spcPct val="108300"/>
              </a:lnSpc>
              <a:spcBef>
                <a:spcPts val="555"/>
              </a:spcBef>
            </a:pPr>
            <a:r>
              <a:rPr sz="1000" spc="-20" dirty="0">
                <a:solidFill>
                  <a:srgbClr val="CE1231"/>
                </a:solidFill>
                <a:latin typeface="Lucida Sans Unicode"/>
                <a:cs typeface="Lucida Sans Unicode"/>
              </a:rPr>
              <a:t>Çalışma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alışkanlıklarını</a:t>
            </a:r>
            <a:r>
              <a:rPr sz="1000" spc="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CE1231"/>
                </a:solidFill>
                <a:latin typeface="Lucida Sans Unicode"/>
                <a:cs typeface="Lucida Sans Unicode"/>
              </a:rPr>
              <a:t>ve</a:t>
            </a:r>
            <a:r>
              <a:rPr sz="1000" spc="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CE1231"/>
                </a:solidFill>
                <a:latin typeface="Lucida Sans Unicode"/>
                <a:cs typeface="Lucida Sans Unicode"/>
              </a:rPr>
              <a:t>sınava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ilişkin</a:t>
            </a:r>
            <a:r>
              <a:rPr sz="1000" spc="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tutumları </a:t>
            </a:r>
            <a:r>
              <a:rPr sz="1000" spc="-110" dirty="0">
                <a:solidFill>
                  <a:srgbClr val="CE1231"/>
                </a:solidFill>
                <a:latin typeface="Lucida Sans Unicode"/>
                <a:cs typeface="Lucida Sans Unicode"/>
              </a:rPr>
              <a:t>gözden</a:t>
            </a:r>
            <a:r>
              <a:rPr sz="1000" spc="3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CE1231"/>
                </a:solidFill>
                <a:latin typeface="Lucida Sans Unicode"/>
                <a:cs typeface="Lucida Sans Unicode"/>
              </a:rPr>
              <a:t>geçirerek</a:t>
            </a:r>
            <a:r>
              <a:rPr sz="100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yeni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CE1231"/>
                </a:solidFill>
                <a:latin typeface="Lucida Sans Unicode"/>
                <a:cs typeface="Lucida Sans Unicode"/>
              </a:rPr>
              <a:t>bir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CE1231"/>
                </a:solidFill>
                <a:latin typeface="Lucida Sans Unicode"/>
                <a:cs typeface="Lucida Sans Unicode"/>
              </a:rPr>
              <a:t>zihinsel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yapılanmayı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CE1231"/>
                </a:solidFill>
                <a:latin typeface="Lucida Sans Unicode"/>
                <a:cs typeface="Lucida Sans Unicode"/>
              </a:rPr>
              <a:t>sağla- </a:t>
            </a:r>
            <a:r>
              <a:rPr sz="1000" spc="-80" dirty="0">
                <a:solidFill>
                  <a:srgbClr val="CE1231"/>
                </a:solidFill>
                <a:latin typeface="Lucida Sans Unicode"/>
                <a:cs typeface="Lucida Sans Unicode"/>
              </a:rPr>
              <a:t>mak</a:t>
            </a:r>
            <a:r>
              <a:rPr sz="1000" spc="-4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CE1231"/>
                </a:solidFill>
                <a:latin typeface="Lucida Sans Unicode"/>
                <a:cs typeface="Lucida Sans Unicode"/>
              </a:rPr>
              <a:t>stres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CE1231"/>
                </a:solidFill>
                <a:latin typeface="Lucida Sans Unicode"/>
                <a:cs typeface="Lucida Sans Unicode"/>
              </a:rPr>
              <a:t>düzeyini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5" dirty="0">
                <a:solidFill>
                  <a:srgbClr val="CE1231"/>
                </a:solidFill>
                <a:latin typeface="Lucida Sans Unicode"/>
                <a:cs typeface="Lucida Sans Unicode"/>
              </a:rPr>
              <a:t>kontrol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CE1231"/>
                </a:solidFill>
                <a:latin typeface="Lucida Sans Unicode"/>
                <a:cs typeface="Lucida Sans Unicode"/>
              </a:rPr>
              <a:t>etmede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CE1231"/>
                </a:solidFill>
                <a:latin typeface="Lucida Sans Unicode"/>
                <a:cs typeface="Lucida Sans Unicode"/>
              </a:rPr>
              <a:t>işe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yarayacaktır.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001" y="1592999"/>
            <a:ext cx="2916555" cy="31115"/>
          </a:xfrm>
          <a:custGeom>
            <a:avLst/>
            <a:gdLst/>
            <a:ahLst/>
            <a:cxnLst/>
            <a:rect l="l" t="t" r="r" b="b"/>
            <a:pathLst>
              <a:path w="2916554" h="31115">
                <a:moveTo>
                  <a:pt x="2915996" y="0"/>
                </a:moveTo>
                <a:lnTo>
                  <a:pt x="0" y="0"/>
                </a:lnTo>
                <a:lnTo>
                  <a:pt x="0" y="30505"/>
                </a:lnTo>
                <a:lnTo>
                  <a:pt x="2915996" y="30505"/>
                </a:lnTo>
                <a:lnTo>
                  <a:pt x="2915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1343" y="3097475"/>
            <a:ext cx="2888013" cy="38145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299" y="605699"/>
            <a:ext cx="297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60" dirty="0">
                <a:solidFill>
                  <a:srgbClr val="CE1231"/>
                </a:solidFill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111159"/>
            <a:ext cx="2506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Başarılı</a:t>
            </a:r>
            <a:r>
              <a:rPr sz="1400" b="1" spc="-6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olacağına</a:t>
            </a:r>
            <a:r>
              <a:rPr sz="1400" b="1" spc="-6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inanmalısın.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299" y="1631858"/>
            <a:ext cx="2944495" cy="515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6705" marR="5080" indent="-351155">
              <a:lnSpc>
                <a:spcPct val="1236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4ssS</a:t>
            </a:r>
            <a:r>
              <a:rPr sz="1000" i="1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uucśse</a:t>
            </a:r>
            <a:r>
              <a:rPr sz="1000" i="1" spc="9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Cambria"/>
                <a:cs typeface="Cambria"/>
              </a:rPr>
              <a:t>Zen6śne</a:t>
            </a:r>
            <a:r>
              <a:rPr sz="1000" i="1" spc="9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45" dirty="0">
                <a:solidFill>
                  <a:srgbClr val="231F20"/>
                </a:solidFill>
                <a:latin typeface="Cambria"/>
                <a:cs typeface="Cambria"/>
              </a:rPr>
              <a:t>śn4nu4Z7sx;</a:t>
            </a:r>
            <a:r>
              <a:rPr sz="1000" i="1" spc="5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30" dirty="0">
                <a:solidFill>
                  <a:srgbClr val="231F20"/>
                </a:solidFill>
                <a:latin typeface="Cambria"/>
                <a:cs typeface="Cambria"/>
              </a:rPr>
              <a:t>sonx4ss</a:t>
            </a:r>
            <a:r>
              <a:rPr sz="100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2eg</a:t>
            </a:r>
            <a:r>
              <a:rPr sz="100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65" dirty="0">
                <a:solidFill>
                  <a:srgbClr val="231F20"/>
                </a:solidFill>
                <a:latin typeface="Cambria"/>
                <a:cs typeface="Cambria"/>
              </a:rPr>
              <a:t>oS4ø4n</a:t>
            </a:r>
            <a:r>
              <a:rPr sz="1000" i="1" spc="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60" dirty="0">
                <a:solidFill>
                  <a:srgbClr val="231F20"/>
                </a:solidFill>
                <a:latin typeface="Cambria"/>
                <a:cs typeface="Cambria"/>
              </a:rPr>
              <a:t>çefSexc</a:t>
            </a:r>
            <a:endParaRPr sz="1000">
              <a:latin typeface="Cambria"/>
              <a:cs typeface="Cambria"/>
            </a:endParaRPr>
          </a:p>
          <a:p>
            <a:pPr marL="12700" indent="2551430">
              <a:lnSpc>
                <a:spcPct val="100000"/>
              </a:lnSpc>
              <a:spcBef>
                <a:spcPts val="280"/>
              </a:spcBef>
            </a:pPr>
            <a:r>
              <a:rPr sz="1000" i="1" spc="-30" dirty="0">
                <a:solidFill>
                  <a:srgbClr val="231F20"/>
                </a:solidFill>
                <a:latin typeface="Times New Roman"/>
                <a:cs typeface="Times New Roman"/>
              </a:rPr>
              <a:t>Goe72e</a:t>
            </a:r>
            <a:endParaRPr sz="10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Başarılı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olabilmek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kendimize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duyduğumuz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güven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ve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başarıya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olan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inancımız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hedeflerimize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noktasında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önem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taşır.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Birçok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eğitimci,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inanmanın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başarmanın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yarısı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olduğunu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ifade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eder.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Bu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kavram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Lucida Sans Unicode"/>
                <a:cs typeface="Lucida Sans Unicode"/>
              </a:rPr>
              <a:t>öz-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yetkinlik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olarak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adlandırılmaktadır.</a:t>
            </a:r>
            <a:endParaRPr sz="900">
              <a:latin typeface="Lucida Sans Unicode"/>
              <a:cs typeface="Lucida Sans Unicode"/>
            </a:endParaRPr>
          </a:p>
          <a:p>
            <a:pPr marL="12700" marR="7620" algn="just">
              <a:lnSpc>
                <a:spcPct val="100000"/>
              </a:lnSpc>
              <a:spcBef>
                <a:spcPts val="285"/>
              </a:spcBef>
            </a:pP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Öz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yetkinlik,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bireyin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duruma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hâkim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olduğu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olumlu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sonuçlar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elde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edeceğine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ilişkin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inancıdır.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İnanmak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başar-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manın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yarısından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fazlasını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oluşturur.</a:t>
            </a:r>
            <a:endParaRPr sz="900">
              <a:latin typeface="Lucida Sans Unicode"/>
              <a:cs typeface="Lucida Sans Unicode"/>
            </a:endParaRPr>
          </a:p>
          <a:p>
            <a:pPr marL="12700" marR="8255" algn="just">
              <a:lnSpc>
                <a:spcPct val="105600"/>
              </a:lnSpc>
              <a:spcBef>
                <a:spcPts val="220"/>
              </a:spcBef>
            </a:pP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süreçte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bazı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olumsuz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düşüncelerini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Lucida Sans Unicode"/>
                <a:cs typeface="Lucida Sans Unicode"/>
              </a:rPr>
              <a:t>de</a:t>
            </a:r>
            <a:r>
              <a:rPr sz="900" spc="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Lucida Sans Unicode"/>
                <a:cs typeface="Lucida Sans Unicode"/>
              </a:rPr>
              <a:t>gözden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geçirmek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faydalı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olabilir.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düşünceleri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olumluya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çevirmek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senin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elinde…</a:t>
            </a:r>
            <a:endParaRPr sz="900">
              <a:latin typeface="Lucida Sans Unicode"/>
              <a:cs typeface="Lucida Sans Unicode"/>
            </a:endParaRPr>
          </a:p>
          <a:p>
            <a:pPr marL="264160" marR="8255" algn="just">
              <a:lnSpc>
                <a:spcPct val="85700"/>
              </a:lnSpc>
              <a:spcBef>
                <a:spcPts val="565"/>
              </a:spcBef>
            </a:pP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2000" spc="30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Aklına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gelen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olumsuz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düşünceleri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kağıda </a:t>
            </a:r>
            <a:r>
              <a:rPr sz="1000" b="1" spc="-35" dirty="0">
                <a:solidFill>
                  <a:srgbClr val="231F20"/>
                </a:solidFill>
                <a:latin typeface="Trebuchet MS"/>
                <a:cs typeface="Trebuchet MS"/>
              </a:rPr>
              <a:t>yaz</a:t>
            </a:r>
            <a:r>
              <a:rPr sz="10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10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sonra</a:t>
            </a:r>
            <a:r>
              <a:rPr sz="10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da</a:t>
            </a:r>
            <a:r>
              <a:rPr sz="10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yırtıp</a:t>
            </a:r>
            <a:r>
              <a:rPr sz="1000" b="1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at.</a:t>
            </a:r>
            <a:endParaRPr sz="1000">
              <a:latin typeface="Trebuchet MS"/>
              <a:cs typeface="Trebuchet MS"/>
            </a:endParaRPr>
          </a:p>
          <a:p>
            <a:pPr marL="264160" marR="7620" algn="just">
              <a:lnSpc>
                <a:spcPts val="1200"/>
              </a:lnSpc>
              <a:spcBef>
                <a:spcPts val="325"/>
              </a:spcBef>
            </a:pP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Bunu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birkaç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defa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yaptığında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ne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kadar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40" dirty="0">
                <a:solidFill>
                  <a:srgbClr val="231F20"/>
                </a:solidFill>
                <a:latin typeface="Trebuchet MS"/>
                <a:cs typeface="Trebuchet MS"/>
              </a:rPr>
              <a:t>etkili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ol- duğunu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göreceksin.</a:t>
            </a:r>
            <a:endParaRPr sz="1050">
              <a:latin typeface="Trebuchet MS"/>
              <a:cs typeface="Trebuchet MS"/>
            </a:endParaRPr>
          </a:p>
          <a:p>
            <a:pPr marL="264160" marR="7620" algn="just">
              <a:lnSpc>
                <a:spcPct val="93900"/>
              </a:lnSpc>
              <a:spcBef>
                <a:spcPts val="305"/>
              </a:spcBef>
            </a:pP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Seni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rahatsız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eden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ve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başarıya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olan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inan-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cını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zedeleyen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olumsuz</a:t>
            </a:r>
            <a:r>
              <a:rPr sz="1000" b="1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düşüncelerini gözden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geçirebilirsin.</a:t>
            </a:r>
            <a:r>
              <a:rPr sz="1000" b="1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Bu</a:t>
            </a:r>
            <a:r>
              <a:rPr sz="105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45" dirty="0">
                <a:solidFill>
                  <a:srgbClr val="231F20"/>
                </a:solidFill>
                <a:latin typeface="Trebuchet MS"/>
                <a:cs typeface="Trebuchet MS"/>
              </a:rPr>
              <a:t>düşüncelerin</a:t>
            </a:r>
            <a:r>
              <a:rPr sz="1050" i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60" dirty="0">
                <a:solidFill>
                  <a:srgbClr val="231F20"/>
                </a:solidFill>
                <a:latin typeface="Trebuchet MS"/>
                <a:cs typeface="Trebuchet MS"/>
              </a:rPr>
              <a:t>gerçek</a:t>
            </a:r>
            <a:r>
              <a:rPr sz="1050" i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olduğuna ilişkin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elinde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somut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kanıtların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olup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olmadığını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değerlendirebilirsin,</a:t>
            </a:r>
            <a:r>
              <a:rPr sz="1050" i="1" spc="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gerçeği</a:t>
            </a:r>
            <a:r>
              <a:rPr sz="1050" i="1" spc="2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yansıtıp</a:t>
            </a:r>
            <a:r>
              <a:rPr sz="1050" i="1" spc="229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5" dirty="0">
                <a:solidFill>
                  <a:srgbClr val="231F20"/>
                </a:solidFill>
                <a:latin typeface="Trebuchet MS"/>
                <a:cs typeface="Trebuchet MS"/>
              </a:rPr>
              <a:t>yansıt-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madığını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50" dirty="0">
                <a:solidFill>
                  <a:srgbClr val="231F20"/>
                </a:solidFill>
                <a:latin typeface="Trebuchet MS"/>
                <a:cs typeface="Trebuchet MS"/>
              </a:rPr>
              <a:t>inceleyebilirsin.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Böylece</a:t>
            </a:r>
            <a:r>
              <a:rPr sz="1050" i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20" dirty="0">
                <a:solidFill>
                  <a:srgbClr val="231F20"/>
                </a:solidFill>
                <a:latin typeface="Trebuchet MS"/>
                <a:cs typeface="Trebuchet MS"/>
              </a:rPr>
              <a:t>yerine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hangi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olumlu</a:t>
            </a:r>
            <a:r>
              <a:rPr sz="1050" i="1" spc="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231F20"/>
                </a:solidFill>
                <a:latin typeface="Trebuchet MS"/>
                <a:cs typeface="Trebuchet MS"/>
              </a:rPr>
              <a:t>düşünceleri</a:t>
            </a:r>
            <a:r>
              <a:rPr sz="1050" i="1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30" dirty="0">
                <a:solidFill>
                  <a:srgbClr val="231F20"/>
                </a:solidFill>
                <a:latin typeface="Trebuchet MS"/>
                <a:cs typeface="Trebuchet MS"/>
              </a:rPr>
              <a:t>yerleştirebileceğine</a:t>
            </a:r>
            <a:r>
              <a:rPr sz="1050" i="1" spc="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50" i="1" spc="-45" dirty="0">
                <a:solidFill>
                  <a:srgbClr val="231F20"/>
                </a:solidFill>
                <a:latin typeface="Trebuchet MS"/>
                <a:cs typeface="Trebuchet MS"/>
              </a:rPr>
              <a:t>karar </a:t>
            </a:r>
            <a:r>
              <a:rPr sz="1050" i="1" spc="-10" dirty="0">
                <a:solidFill>
                  <a:srgbClr val="231F20"/>
                </a:solidFill>
                <a:latin typeface="Trebuchet MS"/>
                <a:cs typeface="Trebuchet MS"/>
              </a:rPr>
              <a:t>verebilirsin.</a:t>
            </a:r>
            <a:endParaRPr sz="1050">
              <a:latin typeface="Trebuchet MS"/>
              <a:cs typeface="Trebuchet MS"/>
            </a:endParaRPr>
          </a:p>
          <a:p>
            <a:pPr marL="264160" marR="7620" algn="just">
              <a:lnSpc>
                <a:spcPct val="94700"/>
              </a:lnSpc>
              <a:spcBef>
                <a:spcPts val="315"/>
              </a:spcBef>
            </a:pP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2000" spc="110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öncesinde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veya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süresince</a:t>
            </a:r>
            <a:r>
              <a:rPr sz="10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aklına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eğer </a:t>
            </a:r>
            <a:r>
              <a:rPr sz="10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olumsuz</a:t>
            </a:r>
            <a:r>
              <a:rPr sz="10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şeyler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gelirse</a:t>
            </a:r>
            <a:r>
              <a:rPr sz="10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kendine</a:t>
            </a:r>
            <a:r>
              <a:rPr sz="10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“Şu</a:t>
            </a:r>
            <a:r>
              <a:rPr sz="1000" b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anda</a:t>
            </a:r>
            <a:r>
              <a:rPr sz="1000" b="1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bunu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düşünmemin</a:t>
            </a:r>
            <a:r>
              <a:rPr sz="1000" b="1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bir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yararı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var</a:t>
            </a:r>
            <a:r>
              <a:rPr sz="10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mı?”</a:t>
            </a:r>
            <a:r>
              <a:rPr sz="1000" b="1" spc="-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diye</a:t>
            </a:r>
            <a:r>
              <a:rPr sz="10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sorabilir- 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sin.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1300" y="713018"/>
            <a:ext cx="2941955" cy="22625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 algn="just">
              <a:lnSpc>
                <a:spcPct val="101899"/>
              </a:lnSpc>
              <a:spcBef>
                <a:spcPts val="80"/>
              </a:spcBef>
            </a:pP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işe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başlarken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işi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yapıp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yapamayacağına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olan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inancın senin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bu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konuda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kadar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çaba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sarf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edeceğini,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engellere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kadar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direneceğini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belirler.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Peki,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nasıl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oluyor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bazı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konularda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kendimize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fazlasıyla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güvenirken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bazı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konularda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geride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durmayı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ya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o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işe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başlamamayı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tercih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ediyoruz?</a:t>
            </a:r>
            <a:endParaRPr sz="900">
              <a:latin typeface="Lucida Sans Unicode"/>
              <a:cs typeface="Lucida Sans Unicode"/>
            </a:endParaRPr>
          </a:p>
          <a:p>
            <a:pPr marL="12700" marR="5715" algn="just">
              <a:lnSpc>
                <a:spcPct val="101899"/>
              </a:lnSpc>
              <a:spcBef>
                <a:spcPts val="565"/>
              </a:spcBef>
            </a:pP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sorununun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cevabı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“Kendini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5" dirty="0">
                <a:solidFill>
                  <a:srgbClr val="231F20"/>
                </a:solidFill>
                <a:latin typeface="Lucida Sans Unicode"/>
                <a:cs typeface="Lucida Sans Unicode"/>
              </a:rPr>
              <a:t>doğru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tanıyarak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ilgi,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yetenek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değerlerinin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farkında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olmaktır.”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Kendini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tanımak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güçlü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zayıf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yönlerini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objektif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olarak görmeni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sağlar.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Böylelikle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güçlü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yönlerini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çok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bes-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leyip,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zayıf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yönlerini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güçlendirebilirsin.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“Yapamam,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kaza-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namam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imkansız”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gibi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söylemler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senin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potansiyelini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ortaya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çıkarmana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engel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olan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düşüncelerdir.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Bunun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yerine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“Asla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vazgeçmeyeceğim,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denemeye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devam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edeceğim,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ça-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lışacağım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başaracağım”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gibi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söylemler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başarmaya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dair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inancını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pekiştirecektir.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01" y="1403997"/>
            <a:ext cx="2916555" cy="31115"/>
          </a:xfrm>
          <a:custGeom>
            <a:avLst/>
            <a:gdLst/>
            <a:ahLst/>
            <a:cxnLst/>
            <a:rect l="l" t="t" r="r" b="b"/>
            <a:pathLst>
              <a:path w="2916554" h="31115">
                <a:moveTo>
                  <a:pt x="2915996" y="0"/>
                </a:moveTo>
                <a:lnTo>
                  <a:pt x="0" y="0"/>
                </a:lnTo>
                <a:lnTo>
                  <a:pt x="0" y="30505"/>
                </a:lnTo>
                <a:lnTo>
                  <a:pt x="2915996" y="30505"/>
                </a:lnTo>
                <a:lnTo>
                  <a:pt x="2915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605699"/>
            <a:ext cx="297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60" dirty="0">
                <a:solidFill>
                  <a:srgbClr val="CE1231"/>
                </a:solidFill>
                <a:latin typeface="Trebuchet MS"/>
                <a:cs typeface="Trebuchet MS"/>
              </a:rPr>
              <a:t>3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1111159"/>
            <a:ext cx="2453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CE1231"/>
                </a:solidFill>
                <a:latin typeface="Trebuchet MS"/>
                <a:cs typeface="Trebuchet MS"/>
              </a:rPr>
              <a:t>Kendine</a:t>
            </a:r>
            <a:r>
              <a:rPr sz="1400" b="1" spc="-4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CE1231"/>
                </a:solidFill>
                <a:latin typeface="Trebuchet MS"/>
                <a:cs typeface="Trebuchet MS"/>
              </a:rPr>
              <a:t>hedefler</a:t>
            </a:r>
            <a:r>
              <a:rPr sz="1400" b="1" spc="-4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belirleyip </a:t>
            </a: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motivasyonunu</a:t>
            </a:r>
            <a:r>
              <a:rPr sz="1400" b="1" spc="-7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30" dirty="0">
                <a:solidFill>
                  <a:srgbClr val="CE1231"/>
                </a:solidFill>
                <a:latin typeface="Trebuchet MS"/>
                <a:cs typeface="Trebuchet MS"/>
              </a:rPr>
              <a:t>arttırabilirsin.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1764819"/>
            <a:ext cx="2941955" cy="504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117475" algn="r">
              <a:lnSpc>
                <a:spcPct val="108300"/>
              </a:lnSpc>
              <a:spcBef>
                <a:spcPts val="100"/>
              </a:spcBef>
            </a:pP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/4f4S</a:t>
            </a:r>
            <a:r>
              <a:rPr sz="1000" i="1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Cambria"/>
                <a:cs typeface="Cambria"/>
              </a:rPr>
              <a:t>e77śu,</a:t>
            </a:r>
            <a:r>
              <a:rPr sz="1000" i="1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Cambria"/>
                <a:cs typeface="Cambria"/>
              </a:rPr>
              <a:t>24f4Sśuśn</a:t>
            </a:r>
            <a:r>
              <a:rPr sz="1000" i="1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Cambria"/>
                <a:cs typeface="Cambria"/>
              </a:rPr>
              <a:t>önün6eZś</a:t>
            </a:r>
            <a:r>
              <a:rPr sz="1000" i="1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75" dirty="0">
                <a:solidFill>
                  <a:srgbClr val="231F20"/>
                </a:solidFill>
                <a:latin typeface="Cambria"/>
                <a:cs typeface="Cambria"/>
              </a:rPr>
              <a:t>u4nśSexś</a:t>
            </a:r>
            <a:r>
              <a:rPr sz="1000" i="1" spc="6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10" dirty="0">
                <a:solidFill>
                  <a:srgbClr val="231F20"/>
                </a:solidFill>
                <a:latin typeface="Cambria"/>
                <a:cs typeface="Cambria"/>
              </a:rPr>
              <a:t>7esgś7</a:t>
            </a:r>
            <a:r>
              <a:rPr sz="1000" i="1" spc="5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20" dirty="0">
                <a:solidFill>
                  <a:srgbClr val="231F20"/>
                </a:solidFill>
                <a:latin typeface="Cambria"/>
                <a:cs typeface="Cambria"/>
              </a:rPr>
              <a:t>e77śuc</a:t>
            </a:r>
            <a:r>
              <a:rPr sz="1000" i="1" spc="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mbria"/>
                <a:cs typeface="Cambria"/>
              </a:rPr>
              <a:t>У4nśSexś</a:t>
            </a:r>
            <a:r>
              <a:rPr sz="1000" i="1" spc="3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90" dirty="0">
                <a:solidFill>
                  <a:srgbClr val="231F20"/>
                </a:solidFill>
                <a:latin typeface="Cambria"/>
                <a:cs typeface="Cambria"/>
              </a:rPr>
              <a:t>Z4S6sx6søsu64,</a:t>
            </a:r>
            <a:r>
              <a:rPr sz="1000" i="1" spc="4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35" dirty="0">
                <a:solidFill>
                  <a:srgbClr val="231F20"/>
                </a:solidFill>
                <a:latin typeface="Cambria"/>
                <a:cs typeface="Cambria"/>
              </a:rPr>
              <a:t>24f4Sśu</a:t>
            </a:r>
            <a:r>
              <a:rPr sz="1000" i="1" spc="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95" dirty="0">
                <a:solidFill>
                  <a:srgbClr val="231F20"/>
                </a:solidFill>
                <a:latin typeface="Cambria"/>
                <a:cs typeface="Cambria"/>
              </a:rPr>
              <a:t>Zen6śSśøśn</a:t>
            </a:r>
            <a:r>
              <a:rPr sz="1000" i="1" spc="-95" dirty="0">
                <a:solidFill>
                  <a:srgbClr val="231F20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i="1" spc="-55" dirty="0">
                <a:solidFill>
                  <a:srgbClr val="231F20"/>
                </a:solidFill>
                <a:latin typeface="Cambria"/>
                <a:cs typeface="Cambria"/>
              </a:rPr>
              <a:t>6en</a:t>
            </a:r>
            <a:r>
              <a:rPr sz="1000" i="1" spc="1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40" dirty="0">
                <a:solidFill>
                  <a:srgbClr val="231F20"/>
                </a:solidFill>
                <a:latin typeface="Cambria"/>
                <a:cs typeface="Cambria"/>
              </a:rPr>
              <a:t>øexçeZSeç7śc</a:t>
            </a:r>
            <a:endParaRPr sz="1000">
              <a:latin typeface="Cambria"/>
              <a:cs typeface="Cambria"/>
            </a:endParaRPr>
          </a:p>
          <a:p>
            <a:pPr marR="5715" algn="r">
              <a:lnSpc>
                <a:spcPct val="100000"/>
              </a:lnSpc>
              <a:spcBef>
                <a:spcPts val="665"/>
              </a:spcBef>
            </a:pP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Уus74f4</a:t>
            </a:r>
            <a:r>
              <a:rPr sz="1000" i="1" spc="16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3eu4S</a:t>
            </a:r>
            <a:r>
              <a:rPr sz="1000" i="1" spc="1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mbria"/>
                <a:cs typeface="Cambria"/>
              </a:rPr>
              <a:t>4747üxZ</a:t>
            </a:r>
            <a:endParaRPr sz="1000">
              <a:latin typeface="Cambria"/>
              <a:cs typeface="Cambria"/>
            </a:endParaRPr>
          </a:p>
          <a:p>
            <a:pPr marL="12700" marR="5715" algn="just">
              <a:lnSpc>
                <a:spcPct val="120400"/>
              </a:lnSpc>
              <a:spcBef>
                <a:spcPts val="545"/>
              </a:spcBef>
            </a:pP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Hedefler,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bireyin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yaşamını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anlamlı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kılarken,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ona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hayata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sıkıca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bağlanma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motivasyonu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kazandırır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dolayısıyla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bireyi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zorluklar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karşısında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dirençli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kılar.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spcBef>
                <a:spcPts val="570"/>
              </a:spcBef>
            </a:pP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Motivasyon,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en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temel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kavramlardan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biridir.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Ba-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şarıya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yönelik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olmadığı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işleri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başarmak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oldukça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güçtür.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Bazen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başarılar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yüksek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düzeyde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motive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olabilmek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etkili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planlamak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güç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olabilir.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Ayrıca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süreç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boyunca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ödüller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motivasyonu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arttırıcı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etki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oluşturur.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15700"/>
              </a:lnSpc>
              <a:spcBef>
                <a:spcPts val="395"/>
              </a:spcBef>
            </a:pP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Hedeflerini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belirlerken</a:t>
            </a:r>
            <a:r>
              <a:rPr sz="900" spc="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kendine</a:t>
            </a:r>
            <a:r>
              <a:rPr sz="900" spc="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öncelikle</a:t>
            </a:r>
            <a:r>
              <a:rPr sz="900" spc="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Lucida Sans Unicode"/>
                <a:cs typeface="Lucida Sans Unicode"/>
              </a:rPr>
              <a:t>şu</a:t>
            </a:r>
            <a:r>
              <a:rPr sz="900" spc="7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soruları</a:t>
            </a:r>
            <a:r>
              <a:rPr sz="900" spc="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sorma-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lı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verdiğin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cevapların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samimi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olmasına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dikkat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etmelisin. </a:t>
            </a: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2000" spc="35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Neyi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başarmak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istiyorum?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85700"/>
              </a:lnSpc>
              <a:spcBef>
                <a:spcPts val="345"/>
              </a:spcBef>
            </a:pP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2000" spc="165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Hedefime</a:t>
            </a:r>
            <a:r>
              <a:rPr sz="1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ulaşmak</a:t>
            </a:r>
            <a:r>
              <a:rPr sz="1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için</a:t>
            </a:r>
            <a:r>
              <a:rPr sz="1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ne</a:t>
            </a:r>
            <a:r>
              <a:rPr sz="1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kadar</a:t>
            </a:r>
            <a:r>
              <a:rPr sz="1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zamana</a:t>
            </a:r>
            <a:r>
              <a:rPr sz="1000" b="1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ih-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tiyacım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var?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94700"/>
              </a:lnSpc>
              <a:spcBef>
                <a:spcPts val="325"/>
              </a:spcBef>
            </a:pP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 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Hedefime</a:t>
            </a:r>
            <a:r>
              <a:rPr sz="1000" b="1" spc="-5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ulaşmak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Trebuchet MS"/>
                <a:cs typeface="Trebuchet MS"/>
              </a:rPr>
              <a:t>için</a:t>
            </a:r>
            <a:r>
              <a:rPr sz="10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nasıl</a:t>
            </a:r>
            <a:r>
              <a:rPr sz="1000" b="1" spc="-6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hazırlanmalıyım? </a:t>
            </a: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2000" spc="-25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Çalışmaya</a:t>
            </a:r>
            <a:r>
              <a:rPr sz="1000" b="1" spc="-6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başlamak</a:t>
            </a:r>
            <a:r>
              <a:rPr sz="1000" b="1" spc="-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için</a:t>
            </a:r>
            <a:r>
              <a:rPr sz="1000" b="1" spc="1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kendimi</a:t>
            </a:r>
            <a:r>
              <a:rPr sz="1000" b="1" spc="-5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Trebuchet MS"/>
                <a:cs typeface="Trebuchet MS"/>
              </a:rPr>
              <a:t>hazır</a:t>
            </a:r>
            <a:r>
              <a:rPr sz="1000" b="1" spc="-4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hisse-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diyor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muyum?</a:t>
            </a:r>
            <a:endParaRPr sz="1000">
              <a:latin typeface="Trebuchet MS"/>
              <a:cs typeface="Trebuchet MS"/>
            </a:endParaRPr>
          </a:p>
          <a:p>
            <a:pPr marL="12700" marR="5080" algn="just">
              <a:lnSpc>
                <a:spcPct val="85700"/>
              </a:lnSpc>
              <a:spcBef>
                <a:spcPts val="545"/>
              </a:spcBef>
            </a:pPr>
            <a:r>
              <a:rPr sz="2000" dirty="0">
                <a:solidFill>
                  <a:srgbClr val="CE1231"/>
                </a:solidFill>
                <a:latin typeface="Georgia"/>
                <a:cs typeface="Georgia"/>
              </a:rPr>
              <a:t>m</a:t>
            </a:r>
            <a:r>
              <a:rPr sz="2000" spc="105" dirty="0">
                <a:solidFill>
                  <a:srgbClr val="CE1231"/>
                </a:solidFill>
                <a:latin typeface="Georgia"/>
                <a:cs typeface="Georgia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Hedefime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ulaştığımda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neyi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elde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Trebuchet MS"/>
                <a:cs typeface="Trebuchet MS"/>
              </a:rPr>
              <a:t>etmiş</a:t>
            </a:r>
            <a:r>
              <a:rPr sz="1000" b="1" spc="-2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000" b="1" spc="-10" dirty="0">
                <a:solidFill>
                  <a:srgbClr val="231F20"/>
                </a:solidFill>
                <a:latin typeface="Trebuchet MS"/>
                <a:cs typeface="Trebuchet MS"/>
              </a:rPr>
              <a:t>olaca- </a:t>
            </a:r>
            <a:r>
              <a:rPr sz="1000" b="1" spc="-20" dirty="0">
                <a:solidFill>
                  <a:srgbClr val="231F20"/>
                </a:solidFill>
                <a:latin typeface="Trebuchet MS"/>
                <a:cs typeface="Trebuchet MS"/>
              </a:rPr>
              <a:t>ğım?</a:t>
            </a:r>
            <a:endParaRPr sz="1000">
              <a:latin typeface="Trebuchet MS"/>
              <a:cs typeface="Trebuchet MS"/>
            </a:endParaRPr>
          </a:p>
          <a:p>
            <a:pPr marL="12700" marR="6350" algn="just">
              <a:lnSpc>
                <a:spcPct val="100000"/>
              </a:lnSpc>
              <a:spcBef>
                <a:spcPts val="545"/>
              </a:spcBef>
            </a:pP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sorulara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vereceğin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samimi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cevaplar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hedef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belirlemeni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kolaylaştıracaktır.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Ayrıca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hedeflerine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noktasında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göstereceğin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çaba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çok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değerlidir.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1298" y="713018"/>
            <a:ext cx="2941955" cy="60559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5600"/>
              </a:lnSpc>
              <a:spcBef>
                <a:spcPts val="40"/>
              </a:spcBef>
            </a:pP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Unutma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Lucida Sans Unicode"/>
                <a:cs typeface="Lucida Sans Unicode"/>
              </a:rPr>
              <a:t>ki</a:t>
            </a:r>
            <a:r>
              <a:rPr sz="900" spc="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hedefler,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onlara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yönelik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çaba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gösterdiğin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zaman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anlam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kazanmaktadır.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çaba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göstermek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ka-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dar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gerçekçi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olarak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belirlenmesi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önem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taşır.</a:t>
            </a:r>
            <a:endParaRPr sz="9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625"/>
              </a:spcBef>
            </a:pPr>
            <a:r>
              <a:rPr sz="1200" spc="-40" dirty="0">
                <a:solidFill>
                  <a:srgbClr val="CE1231"/>
                </a:solidFill>
                <a:latin typeface="Lucida Sans Unicode"/>
                <a:cs typeface="Lucida Sans Unicode"/>
              </a:rPr>
              <a:t>Hedeflerini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nasıl</a:t>
            </a:r>
            <a:r>
              <a:rPr sz="12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belirleyebilirsin?</a:t>
            </a:r>
            <a:endParaRPr sz="1200">
              <a:latin typeface="Lucida Sans Unicode"/>
              <a:cs typeface="Lucida Sans Unicode"/>
            </a:endParaRPr>
          </a:p>
          <a:p>
            <a:pPr marL="12700" marR="5715" indent="134620" algn="just">
              <a:lnSpc>
                <a:spcPct val="100000"/>
              </a:lnSpc>
              <a:spcBef>
                <a:spcPts val="525"/>
              </a:spcBef>
              <a:buAutoNum type="alphaLcParenR"/>
              <a:tabLst>
                <a:tab pos="147320" algn="l"/>
              </a:tabLst>
            </a:pPr>
            <a:r>
              <a:rPr sz="1000" spc="-40" dirty="0">
                <a:solidFill>
                  <a:srgbClr val="CE1231"/>
                </a:solidFill>
                <a:latin typeface="Lucida Sans Unicode"/>
                <a:cs typeface="Lucida Sans Unicode"/>
              </a:rPr>
              <a:t>Belirleyeceğin</a:t>
            </a:r>
            <a:r>
              <a:rPr sz="1000" spc="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65" dirty="0">
                <a:solidFill>
                  <a:srgbClr val="CE1231"/>
                </a:solidFill>
                <a:latin typeface="Lucida Sans Unicode"/>
                <a:cs typeface="Lucida Sans Unicode"/>
              </a:rPr>
              <a:t>hedef</a:t>
            </a:r>
            <a:r>
              <a:rPr sz="1000" spc="1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CE1231"/>
                </a:solidFill>
                <a:latin typeface="Lucida Sans Unicode"/>
                <a:cs typeface="Lucida Sans Unicode"/>
              </a:rPr>
              <a:t>senin</a:t>
            </a:r>
            <a:r>
              <a:rPr sz="1000" spc="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CE1231"/>
                </a:solidFill>
                <a:latin typeface="Lucida Sans Unicode"/>
                <a:cs typeface="Lucida Sans Unicode"/>
              </a:rPr>
              <a:t>için</a:t>
            </a:r>
            <a:r>
              <a:rPr sz="1000" spc="1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70" dirty="0">
                <a:solidFill>
                  <a:srgbClr val="CE1231"/>
                </a:solidFill>
                <a:latin typeface="Lucida Sans Unicode"/>
                <a:cs typeface="Lucida Sans Unicode"/>
              </a:rPr>
              <a:t>önemli</a:t>
            </a:r>
            <a:r>
              <a:rPr sz="1000" spc="1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95" dirty="0">
                <a:solidFill>
                  <a:srgbClr val="CE1231"/>
                </a:solidFill>
                <a:latin typeface="Lucida Sans Unicode"/>
                <a:cs typeface="Lucida Sans Unicode"/>
              </a:rPr>
              <a:t>ve</a:t>
            </a:r>
            <a:r>
              <a:rPr sz="1000" spc="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öncelikli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olmalı.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5600"/>
              </a:lnSpc>
              <a:spcBef>
                <a:spcPts val="489"/>
              </a:spcBef>
            </a:pP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istediğini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açık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net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olarak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belirlemelisin.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istediğini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gerçekten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biliyorsan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önüne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çıkan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tüm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engelleri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aşacak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10" dirty="0">
                <a:solidFill>
                  <a:srgbClr val="231F20"/>
                </a:solidFill>
                <a:latin typeface="Lucida Sans Unicode"/>
                <a:cs typeface="Lucida Sans Unicode"/>
              </a:rPr>
              <a:t>mo-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 tivasyonu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kendinde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görebilirsin.</a:t>
            </a:r>
            <a:endParaRPr sz="900">
              <a:latin typeface="Lucida Sans Unicode"/>
              <a:cs typeface="Lucida Sans Unicode"/>
            </a:endParaRPr>
          </a:p>
          <a:p>
            <a:pPr marL="155575" indent="-142875" algn="just">
              <a:lnSpc>
                <a:spcPct val="100000"/>
              </a:lnSpc>
              <a:spcBef>
                <a:spcPts val="585"/>
              </a:spcBef>
              <a:buAutoNum type="alphaLcParenR" startAt="2"/>
              <a:tabLst>
                <a:tab pos="155575" algn="l"/>
              </a:tabLst>
            </a:pPr>
            <a:r>
              <a:rPr sz="10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Hedefin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belirgin</a:t>
            </a: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ve</a:t>
            </a: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açık</a:t>
            </a: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olmalı.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2200"/>
              </a:lnSpc>
              <a:spcBef>
                <a:spcPts val="525"/>
              </a:spcBef>
            </a:pP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Hedef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belirlerken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net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şekilde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alternatifsiz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olarak </a:t>
            </a:r>
            <a:r>
              <a:rPr sz="900" spc="-105" dirty="0">
                <a:solidFill>
                  <a:srgbClr val="231F20"/>
                </a:solidFill>
                <a:latin typeface="Lucida Sans Unicode"/>
                <a:cs typeface="Lucida Sans Unicode"/>
              </a:rPr>
              <a:t>bunu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ifade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etmelisin.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Belirgin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açık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ders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gücünü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arttırdığı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gibi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zamanını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etkin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kullanmanı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sağlayacaktır.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Hedefini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somutlaştırdıktan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sonra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bunu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her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gün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görebileceğin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yere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yazıp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asabilirsin.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Böylelikle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yaz-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dıklarını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okuduğunda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motivasyonunu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arttırabilirsin.</a:t>
            </a:r>
            <a:endParaRPr sz="900">
              <a:latin typeface="Lucida Sans Unicode"/>
              <a:cs typeface="Lucida Sans Unicode"/>
            </a:endParaRPr>
          </a:p>
          <a:p>
            <a:pPr marL="144780" indent="-132080" algn="just">
              <a:lnSpc>
                <a:spcPct val="100000"/>
              </a:lnSpc>
              <a:spcBef>
                <a:spcPts val="585"/>
              </a:spcBef>
              <a:buAutoNum type="alphaLcParenR" startAt="3"/>
              <a:tabLst>
                <a:tab pos="144780" algn="l"/>
              </a:tabLst>
            </a:pPr>
            <a:r>
              <a:rPr sz="10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Hedefin</a:t>
            </a:r>
            <a:r>
              <a:rPr sz="1000" spc="-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60" dirty="0">
                <a:solidFill>
                  <a:srgbClr val="CE1231"/>
                </a:solidFill>
                <a:latin typeface="Lucida Sans Unicode"/>
                <a:cs typeface="Lucida Sans Unicode"/>
              </a:rPr>
              <a:t>gerçekçi</a:t>
            </a:r>
            <a:r>
              <a:rPr sz="1000" spc="-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ve</a:t>
            </a:r>
            <a:r>
              <a:rPr sz="1000" spc="-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ulaşılabilir</a:t>
            </a:r>
            <a:r>
              <a:rPr sz="1000" spc="-2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olmalı.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2200"/>
              </a:lnSpc>
              <a:spcBef>
                <a:spcPts val="525"/>
              </a:spcBef>
            </a:pP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çok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kolay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de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ulaşılması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imkânsız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görülen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seni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motive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eder.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Belirleyeceğin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hedefler,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sahip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ol-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duğun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yetenek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güçlerle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ulaşabileceğin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türden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olmalıdır.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Seni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zorlayacak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ama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gerekli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çaba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gayreti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sarf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ettiğinde ulaşılabilir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belirlemen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kendine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olan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güvenini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pe-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kiştirecektir.</a:t>
            </a:r>
            <a:endParaRPr sz="900">
              <a:latin typeface="Lucida Sans Unicode"/>
              <a:cs typeface="Lucida Sans Unicode"/>
            </a:endParaRPr>
          </a:p>
          <a:p>
            <a:pPr marL="156210" indent="-143510" algn="just">
              <a:lnSpc>
                <a:spcPct val="100000"/>
              </a:lnSpc>
              <a:spcBef>
                <a:spcPts val="585"/>
              </a:spcBef>
              <a:buAutoNum type="alphaLcParenR" startAt="4"/>
              <a:tabLst>
                <a:tab pos="156210" algn="l"/>
              </a:tabLst>
            </a:pPr>
            <a:r>
              <a:rPr sz="1000" spc="-55" dirty="0">
                <a:solidFill>
                  <a:srgbClr val="CE1231"/>
                </a:solidFill>
                <a:latin typeface="Lucida Sans Unicode"/>
                <a:cs typeface="Lucida Sans Unicode"/>
              </a:rPr>
              <a:t>Zamanı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etkili 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ve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CE1231"/>
                </a:solidFill>
                <a:latin typeface="Lucida Sans Unicode"/>
                <a:cs typeface="Lucida Sans Unicode"/>
              </a:rPr>
              <a:t>verimli</a:t>
            </a:r>
            <a:r>
              <a:rPr sz="1000" spc="-3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5" dirty="0">
                <a:solidFill>
                  <a:srgbClr val="CE1231"/>
                </a:solidFill>
                <a:latin typeface="Lucida Sans Unicode"/>
                <a:cs typeface="Lucida Sans Unicode"/>
              </a:rPr>
              <a:t>bir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şekilde</a:t>
            </a:r>
            <a:r>
              <a:rPr sz="1000" spc="-30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planlamalısın.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2800"/>
              </a:lnSpc>
              <a:spcBef>
                <a:spcPts val="515"/>
              </a:spcBef>
            </a:pP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Belirlediğin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ulaşmak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ne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kadar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var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nasıl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değerlendirmen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gerektiğini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planlamalı-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sın.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Örneğin;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sınava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kadar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kaldı,</a:t>
            </a:r>
            <a:r>
              <a:rPr sz="900" spc="1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hangi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konularını çalışmam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gerekiyor,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kadar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soru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çözmem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gerekiyor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diye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zamanını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planlamalısın.</a:t>
            </a:r>
            <a:endParaRPr sz="900">
              <a:latin typeface="Lucida Sans Unicode"/>
              <a:cs typeface="Lucida Sans Unicode"/>
            </a:endParaRPr>
          </a:p>
          <a:p>
            <a:pPr marL="12700" marR="5080" indent="162560" algn="just">
              <a:lnSpc>
                <a:spcPct val="100000"/>
              </a:lnSpc>
              <a:spcBef>
                <a:spcPts val="590"/>
              </a:spcBef>
              <a:buAutoNum type="alphaLcParenR" startAt="5"/>
              <a:tabLst>
                <a:tab pos="175260" algn="l"/>
              </a:tabLst>
            </a:pP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Hedefleri</a:t>
            </a:r>
            <a:r>
              <a:rPr sz="1000" spc="-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CE1231"/>
                </a:solidFill>
                <a:latin typeface="Lucida Sans Unicode"/>
                <a:cs typeface="Lucida Sans Unicode"/>
              </a:rPr>
              <a:t>uzak</a:t>
            </a:r>
            <a:r>
              <a:rPr sz="1000" spc="-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CE1231"/>
                </a:solidFill>
                <a:latin typeface="Lucida Sans Unicode"/>
                <a:cs typeface="Lucida Sans Unicode"/>
              </a:rPr>
              <a:t>ve</a:t>
            </a:r>
            <a:r>
              <a:rPr sz="1000" spc="-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yakın</a:t>
            </a:r>
            <a:r>
              <a:rPr sz="1000" spc="-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hedefler</a:t>
            </a:r>
            <a:r>
              <a:rPr sz="1000" spc="-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25" dirty="0">
                <a:solidFill>
                  <a:srgbClr val="CE1231"/>
                </a:solidFill>
                <a:latin typeface="Lucida Sans Unicode"/>
                <a:cs typeface="Lucida Sans Unicode"/>
              </a:rPr>
              <a:t>olarak</a:t>
            </a:r>
            <a:r>
              <a:rPr sz="1000" spc="-15" dirty="0">
                <a:solidFill>
                  <a:srgbClr val="CE1231"/>
                </a:solidFill>
                <a:latin typeface="Lucida Sans Unicode"/>
                <a:cs typeface="Lucida Sans Unicode"/>
              </a:rPr>
              <a:t> </a:t>
            </a:r>
            <a:r>
              <a:rPr sz="1000" spc="-50" dirty="0">
                <a:solidFill>
                  <a:srgbClr val="CE1231"/>
                </a:solidFill>
                <a:latin typeface="Lucida Sans Unicode"/>
                <a:cs typeface="Lucida Sans Unicode"/>
              </a:rPr>
              <a:t>belirle- </a:t>
            </a:r>
            <a:r>
              <a:rPr sz="1000" spc="-10" dirty="0">
                <a:solidFill>
                  <a:srgbClr val="CE1231"/>
                </a:solidFill>
                <a:latin typeface="Lucida Sans Unicode"/>
                <a:cs typeface="Lucida Sans Unicode"/>
              </a:rPr>
              <a:t>melisin.</a:t>
            </a:r>
            <a:endParaRPr sz="10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spcBef>
                <a:spcPts val="545"/>
              </a:spcBef>
            </a:pP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Bazen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başarılar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yüksek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düzeyde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motive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olabil-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mek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ve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etkili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planlamak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güç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olabilir.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Bunun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yerine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hedeflenen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işleri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ayır-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mak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etkilidir.</a:t>
            </a:r>
            <a:endParaRPr sz="9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570"/>
              </a:spcBef>
            </a:pP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görevler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kolaydır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şeylerin</a:t>
            </a:r>
            <a:r>
              <a:rPr sz="900" spc="5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kapsamına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1595996"/>
            <a:ext cx="2916555" cy="31115"/>
          </a:xfrm>
          <a:custGeom>
            <a:avLst/>
            <a:gdLst/>
            <a:ahLst/>
            <a:cxnLst/>
            <a:rect l="l" t="t" r="r" b="b"/>
            <a:pathLst>
              <a:path w="2916554" h="31114">
                <a:moveTo>
                  <a:pt x="2915996" y="0"/>
                </a:moveTo>
                <a:lnTo>
                  <a:pt x="0" y="0"/>
                </a:lnTo>
                <a:lnTo>
                  <a:pt x="0" y="30505"/>
                </a:lnTo>
                <a:lnTo>
                  <a:pt x="2915996" y="30505"/>
                </a:lnTo>
                <a:lnTo>
                  <a:pt x="2915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9094" y="1981860"/>
            <a:ext cx="3773792" cy="49853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299" y="658394"/>
            <a:ext cx="2941955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bakarken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az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kaygı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verir.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görevi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tamamla- dığında,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motivasyonunun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başlamasına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yardımcı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olan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daha </a:t>
            </a:r>
            <a:r>
              <a:rPr sz="900" spc="-95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görev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kendini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hazır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hissedersin.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he-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deflere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ulaşmak,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büyük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görevlerin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yerine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getirilmesi-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ne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yardımcı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olacaktır.</a:t>
            </a:r>
            <a:endParaRPr sz="900">
              <a:latin typeface="Lucida Sans Unicode"/>
              <a:cs typeface="Lucida Sans Unicode"/>
            </a:endParaRPr>
          </a:p>
          <a:p>
            <a:pPr marL="12700" marR="5715" algn="just">
              <a:lnSpc>
                <a:spcPct val="100000"/>
              </a:lnSpc>
              <a:spcBef>
                <a:spcPts val="565"/>
              </a:spcBef>
            </a:pP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Ayrıca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süreç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boyunca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ödüller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motivasyonu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arttırıcı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etki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oluşturur.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ay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sonra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ulaşacağın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hedefin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önce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1300" y="658394"/>
            <a:ext cx="2941955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ilk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hafta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neler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yapman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gerektiğini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belirlemelisin.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Eylem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aşamasında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parçalara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bölünmemiş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hedefler,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kişi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için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altından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kalkılamaz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yüktür.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Örneğin;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haziran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ayında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şu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tekrarlarımı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yapmam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gerekiyor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vb.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spcBef>
                <a:spcPts val="565"/>
              </a:spcBef>
            </a:pP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Kısa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sürede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arzuladığın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hedefe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varmak,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istediğin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noktaya gelmek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esas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hedefin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motivasyonunu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çabanı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arttı-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racaktır.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605699"/>
            <a:ext cx="319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0" dirty="0">
                <a:solidFill>
                  <a:srgbClr val="CE1231"/>
                </a:solidFill>
                <a:latin typeface="Trebuchet MS"/>
                <a:cs typeface="Trebuchet MS"/>
              </a:rPr>
              <a:t>4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299" y="1147159"/>
            <a:ext cx="23418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Zamanı</a:t>
            </a:r>
            <a:r>
              <a:rPr sz="1400" b="1" spc="-6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CE1231"/>
                </a:solidFill>
                <a:latin typeface="Trebuchet MS"/>
                <a:cs typeface="Trebuchet MS"/>
              </a:rPr>
              <a:t>etkili</a:t>
            </a:r>
            <a:r>
              <a:rPr sz="1400" b="1" spc="-65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kullanabilirsin.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5878" y="1739859"/>
            <a:ext cx="179197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marR="5080" indent="-29845" algn="r">
              <a:lnSpc>
                <a:spcPct val="100000"/>
              </a:lnSpc>
              <a:spcBef>
                <a:spcPts val="100"/>
              </a:spcBef>
            </a:pPr>
            <a:r>
              <a:rPr sz="1000" i="1" spc="-10" dirty="0">
                <a:solidFill>
                  <a:srgbClr val="231F20"/>
                </a:solidFill>
                <a:latin typeface="Cambria"/>
                <a:cs typeface="Cambria"/>
              </a:rPr>
              <a:t>Z4u4nsn</a:t>
            </a:r>
            <a:r>
              <a:rPr sz="1000" i="1" spc="-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00" dirty="0">
                <a:solidFill>
                  <a:srgbClr val="231F20"/>
                </a:solidFill>
                <a:latin typeface="Cambria"/>
                <a:cs typeface="Cambria"/>
              </a:rPr>
              <a:t>Zss4Ssøsn64n</a:t>
            </a:r>
            <a:r>
              <a:rPr sz="1000" i="1" spc="4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000" i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80" dirty="0">
                <a:solidFill>
                  <a:srgbClr val="231F20"/>
                </a:solidFill>
                <a:latin typeface="Cambria"/>
                <a:cs typeface="Cambria"/>
              </a:rPr>
              <a:t>çoZ</a:t>
            </a:r>
            <a:r>
              <a:rPr sz="1000" i="1" spc="2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70" dirty="0">
                <a:solidFill>
                  <a:srgbClr val="231F20"/>
                </a:solidFill>
                <a:latin typeface="Cambria"/>
                <a:cs typeface="Cambria"/>
              </a:rPr>
              <a:t>çśZâfe7</a:t>
            </a:r>
            <a:r>
              <a:rPr sz="1000" i="1" spc="50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Cambria"/>
                <a:cs typeface="Cambria"/>
              </a:rPr>
              <a:t>e6enSex,</a:t>
            </a:r>
            <a:r>
              <a:rPr sz="1000" i="1" spc="2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55" dirty="0">
                <a:solidFill>
                  <a:srgbClr val="231F20"/>
                </a:solidFill>
                <a:latin typeface="Cambria"/>
                <a:cs typeface="Cambria"/>
              </a:rPr>
              <a:t>onu</a:t>
            </a:r>
            <a:r>
              <a:rPr sz="1000" i="1" spc="1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en</a:t>
            </a:r>
            <a:r>
              <a:rPr sz="1000" i="1" spc="3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14" dirty="0">
                <a:solidFill>
                  <a:srgbClr val="231F20"/>
                </a:solidFill>
                <a:latin typeface="Cambria"/>
                <a:cs typeface="Cambria"/>
              </a:rPr>
              <a:t>Zö7ü</a:t>
            </a:r>
            <a:r>
              <a:rPr sz="1000" i="1" spc="55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25" dirty="0">
                <a:solidFill>
                  <a:srgbClr val="231F20"/>
                </a:solidFill>
                <a:latin typeface="Cambria"/>
                <a:cs typeface="Cambria"/>
              </a:rPr>
              <a:t>ZuSS4n4nS4x6sxc</a:t>
            </a:r>
            <a:endParaRPr sz="10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280"/>
              </a:spcBef>
            </a:pP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Je4n</a:t>
            </a:r>
            <a:r>
              <a:rPr sz="1000" i="1" spc="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50" dirty="0">
                <a:solidFill>
                  <a:srgbClr val="231F20"/>
                </a:solidFill>
                <a:latin typeface="Cambria"/>
                <a:cs typeface="Cambria"/>
              </a:rPr>
              <a:t>6e</a:t>
            </a:r>
            <a:r>
              <a:rPr sz="1000" i="1" spc="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dirty="0">
                <a:solidFill>
                  <a:srgbClr val="231F20"/>
                </a:solidFill>
                <a:latin typeface="Cambria"/>
                <a:cs typeface="Cambria"/>
              </a:rPr>
              <a:t>L4</a:t>
            </a:r>
            <a:r>
              <a:rPr sz="1000" i="1" spc="70" dirty="0">
                <a:solidFill>
                  <a:srgbClr val="231F20"/>
                </a:solidFill>
                <a:latin typeface="Cambria"/>
                <a:cs typeface="Cambria"/>
              </a:rPr>
              <a:t> </a:t>
            </a:r>
            <a:r>
              <a:rPr sz="1000" i="1" spc="-10" dirty="0">
                <a:solidFill>
                  <a:srgbClr val="231F20"/>
                </a:solidFill>
                <a:latin typeface="Cambria"/>
                <a:cs typeface="Cambria"/>
              </a:rPr>
              <a:t>Bxufèxe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1298" y="713018"/>
            <a:ext cx="2941955" cy="37992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  <a:spcBef>
                <a:spcPts val="80"/>
              </a:spcBef>
            </a:pP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Zaman,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insanların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sahip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olduğu</a:t>
            </a:r>
            <a:r>
              <a:rPr sz="900" spc="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Lucida Sans Unicode"/>
                <a:cs typeface="Lucida Sans Unicode"/>
              </a:rPr>
              <a:t>en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önemli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kaynaklardan</a:t>
            </a:r>
            <a:r>
              <a:rPr sz="900" spc="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bi- ridir.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Yalnızca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kaynağı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verimli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kullanan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insanlar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başarılı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olabilir.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aslında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herkes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sabittir.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Ancak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benzer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koşullarda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sınava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hazırlanan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öğrencilerin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başarıları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et-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kili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ders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çalışmaları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farklılıklar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gösterir.</a:t>
            </a:r>
            <a:r>
              <a:rPr sz="900" spc="15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Burada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esas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olan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akılcı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kullanarak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verimli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sonuçlar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elde</a:t>
            </a:r>
            <a:r>
              <a:rPr sz="900" spc="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edebi-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lirsin.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Unutma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ki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insanlar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yönetimi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becerisi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ile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dün-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 yaya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gelmezler,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öğrenilebilen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davranıştır.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iyi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değerlendirmeyi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öğrenmek,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herkes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stresi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azaltacak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yararlı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beceridir.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Araştırmalar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etkili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yö-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netimine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sahip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öğrencilerin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az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akademik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stres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yaşa-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dıklarını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ortaya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koymaktadır.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Sınavlara</a:t>
            </a:r>
            <a:r>
              <a:rPr sz="900" spc="3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hazırlanırken</a:t>
            </a:r>
            <a:r>
              <a:rPr sz="900" spc="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belirli </a:t>
            </a:r>
            <a:r>
              <a:rPr sz="900" spc="-85" dirty="0">
                <a:solidFill>
                  <a:srgbClr val="231F20"/>
                </a:solidFill>
                <a:latin typeface="Lucida Sans Unicode"/>
                <a:cs typeface="Lucida Sans Unicode"/>
              </a:rPr>
              <a:t>bir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program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dâhilinde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daha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etkili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sonuçlar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almanı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sağlar.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Bu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süreçte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haftalık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ve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günlük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planları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ha-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zırlanman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işini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kolaylaştırabilir.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planı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hazırlarken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dürüst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gerçekçi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olmalısın,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ders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ile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ilgili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görev-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lerin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yanı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sıra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sosyal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aktiviteler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egzersiz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için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de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zaman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ayrılmalısın.</a:t>
            </a:r>
            <a:endParaRPr sz="90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1899"/>
              </a:lnSpc>
              <a:spcBef>
                <a:spcPts val="565"/>
              </a:spcBef>
            </a:pP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Zamanı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planlama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sürecinde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hedeflerine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ulaşmanı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engelle-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yecek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tuzaklarının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farkına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varmalısın.</a:t>
            </a:r>
            <a:r>
              <a:rPr sz="900" spc="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Televizyon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programları,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sosyal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medya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kullanımı,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uzun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telefon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konuş-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maları,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bilgisayar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oyunları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gibi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tuzaklarını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fark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et-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meli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planlı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çalışmanı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engelleyen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kişilere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HAYIR </a:t>
            </a:r>
            <a:r>
              <a:rPr sz="900" b="1" spc="-10" dirty="0">
                <a:solidFill>
                  <a:srgbClr val="231F20"/>
                </a:solidFill>
                <a:latin typeface="Trebuchet MS"/>
                <a:cs typeface="Trebuchet MS"/>
              </a:rPr>
              <a:t>diye- </a:t>
            </a:r>
            <a:r>
              <a:rPr sz="900" b="1" dirty="0">
                <a:solidFill>
                  <a:srgbClr val="231F20"/>
                </a:solidFill>
                <a:latin typeface="Trebuchet MS"/>
                <a:cs typeface="Trebuchet MS"/>
              </a:rPr>
              <a:t>bilmeyi öğrenmelisin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.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Ayrıca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başarının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231F20"/>
                </a:solidFill>
                <a:latin typeface="Lucida Sans Unicode"/>
                <a:cs typeface="Lucida Sans Unicode"/>
              </a:rPr>
              <a:t>çok</a:t>
            </a:r>
            <a:r>
              <a:rPr sz="900" spc="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ders</a:t>
            </a:r>
            <a:r>
              <a:rPr sz="900" spc="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çalışarak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değil,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çalışmanın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sürekli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hale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getirildiği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zaman</a:t>
            </a:r>
            <a:r>
              <a:rPr sz="900" spc="-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kaçınılmaz olacağını</a:t>
            </a:r>
            <a:r>
              <a:rPr sz="900" spc="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hatırlamalısın.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001" y="1440002"/>
            <a:ext cx="2916555" cy="31115"/>
          </a:xfrm>
          <a:custGeom>
            <a:avLst/>
            <a:gdLst/>
            <a:ahLst/>
            <a:cxnLst/>
            <a:rect l="l" t="t" r="r" b="b"/>
            <a:pathLst>
              <a:path w="2916554" h="31115">
                <a:moveTo>
                  <a:pt x="2915996" y="0"/>
                </a:moveTo>
                <a:lnTo>
                  <a:pt x="0" y="0"/>
                </a:lnTo>
                <a:lnTo>
                  <a:pt x="0" y="30505"/>
                </a:lnTo>
                <a:lnTo>
                  <a:pt x="2915996" y="30505"/>
                </a:lnTo>
                <a:lnTo>
                  <a:pt x="29159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01" y="2316472"/>
            <a:ext cx="2887550" cy="4523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8503" y="716193"/>
            <a:ext cx="24212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SINAVA</a:t>
            </a:r>
            <a:r>
              <a:rPr sz="1400" b="1" spc="-8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HAZIRLIK</a:t>
            </a:r>
            <a:r>
              <a:rPr sz="1400" b="1" spc="-8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SÜRECİNDE;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6977" y="6626509"/>
            <a:ext cx="38601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9215" algn="l"/>
              </a:tabLst>
            </a:pPr>
            <a:r>
              <a:rPr sz="2200" b="1" spc="-10" dirty="0">
                <a:solidFill>
                  <a:srgbClr val="CE1231"/>
                </a:solidFill>
                <a:latin typeface="Trebuchet MS"/>
                <a:cs typeface="Trebuchet MS"/>
              </a:rPr>
              <a:t>HEPİNİZE</a:t>
            </a:r>
            <a:r>
              <a:rPr sz="2200" b="1" dirty="0">
                <a:solidFill>
                  <a:srgbClr val="CE1231"/>
                </a:solidFill>
                <a:latin typeface="Trebuchet MS"/>
                <a:cs typeface="Trebuchet MS"/>
              </a:rPr>
              <a:t>	</a:t>
            </a:r>
            <a:r>
              <a:rPr sz="2200" b="1" spc="-10" dirty="0">
                <a:solidFill>
                  <a:srgbClr val="CE1231"/>
                </a:solidFill>
                <a:latin typeface="Trebuchet MS"/>
                <a:cs typeface="Trebuchet MS"/>
              </a:rPr>
              <a:t>BAŞARILAR</a:t>
            </a:r>
            <a:r>
              <a:rPr sz="2200" b="1" spc="-15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2200" b="1" spc="-40" dirty="0">
                <a:solidFill>
                  <a:srgbClr val="CE1231"/>
                </a:solidFill>
                <a:latin typeface="Trebuchet MS"/>
                <a:cs typeface="Trebuchet MS"/>
              </a:rPr>
              <a:t>DİLERİZ.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730" y="4045186"/>
            <a:ext cx="5963920" cy="21469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400" b="1" dirty="0">
                <a:solidFill>
                  <a:srgbClr val="CE1231"/>
                </a:solidFill>
                <a:latin typeface="Trebuchet MS"/>
                <a:cs typeface="Trebuchet MS"/>
              </a:rPr>
              <a:t>Şunları</a:t>
            </a:r>
            <a:r>
              <a:rPr sz="1400" b="1" spc="-100" dirty="0">
                <a:solidFill>
                  <a:srgbClr val="CE1231"/>
                </a:solidFill>
                <a:latin typeface="Trebuchet MS"/>
                <a:cs typeface="Trebuchet MS"/>
              </a:rPr>
              <a:t> </a:t>
            </a:r>
            <a:r>
              <a:rPr sz="1400" b="1" spc="-10" dirty="0">
                <a:solidFill>
                  <a:srgbClr val="CE1231"/>
                </a:solidFill>
                <a:latin typeface="Trebuchet MS"/>
                <a:cs typeface="Trebuchet MS"/>
              </a:rPr>
              <a:t>Unutmayalım!</a:t>
            </a:r>
            <a:endParaRPr sz="1400">
              <a:latin typeface="Trebuchet MS"/>
              <a:cs typeface="Trebuchet MS"/>
            </a:endParaRPr>
          </a:p>
          <a:p>
            <a:pPr marL="811530" marR="803910" algn="ctr">
              <a:lnSpc>
                <a:spcPts val="1650"/>
              </a:lnSpc>
              <a:spcBef>
                <a:spcPts val="45"/>
              </a:spcBef>
            </a:pP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Ruhsal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bedensel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bağışıklığımıza,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doğru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beslenmeye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ve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uyku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düzenine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dikkat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edelim, </a:t>
            </a: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Mümkün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olduğu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kadar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yürüyüş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yapalım,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doğayla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başbaşa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kalalım,</a:t>
            </a:r>
            <a:endParaRPr sz="9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900" spc="-75" dirty="0">
                <a:solidFill>
                  <a:srgbClr val="231F20"/>
                </a:solidFill>
                <a:latin typeface="Lucida Sans Unicode"/>
                <a:cs typeface="Lucida Sans Unicode"/>
              </a:rPr>
              <a:t>Müzik</a:t>
            </a:r>
            <a:r>
              <a:rPr sz="900" spc="-3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dinleyelim,</a:t>
            </a:r>
            <a:endParaRPr sz="900">
              <a:latin typeface="Lucida Sans Unicode"/>
              <a:cs typeface="Lucida Sans Unicode"/>
            </a:endParaRPr>
          </a:p>
          <a:p>
            <a:pPr marL="1351280" marR="1343660" indent="582930">
              <a:lnSpc>
                <a:spcPct val="152500"/>
              </a:lnSpc>
            </a:pPr>
            <a:r>
              <a:rPr sz="900" spc="-60" dirty="0">
                <a:solidFill>
                  <a:srgbClr val="231F20"/>
                </a:solidFill>
                <a:latin typeface="Lucida Sans Unicode"/>
                <a:cs typeface="Lucida Sans Unicode"/>
              </a:rPr>
              <a:t>Sevdiğimiz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yazarların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kitaplarını</a:t>
            </a:r>
            <a:r>
              <a:rPr sz="90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okuyalım,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Hedeflerimize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sürecinde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70" dirty="0">
                <a:solidFill>
                  <a:srgbClr val="231F20"/>
                </a:solidFill>
                <a:latin typeface="Lucida Sans Unicode"/>
                <a:cs typeface="Lucida Sans Unicode"/>
              </a:rPr>
              <a:t>kendimize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80" dirty="0">
                <a:solidFill>
                  <a:srgbClr val="231F20"/>
                </a:solidFill>
                <a:latin typeface="Lucida Sans Unicode"/>
                <a:cs typeface="Lucida Sans Unicode"/>
              </a:rPr>
              <a:t>küçük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ödüller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verelim.</a:t>
            </a:r>
            <a:endParaRPr sz="900">
              <a:latin typeface="Lucida Sans Unicode"/>
              <a:cs typeface="Lucida Sans Unicode"/>
            </a:endParaRPr>
          </a:p>
          <a:p>
            <a:pPr marL="2607945" marR="5080" indent="-2595880">
              <a:lnSpc>
                <a:spcPct val="100000"/>
              </a:lnSpc>
              <a:spcBef>
                <a:spcPts val="565"/>
              </a:spcBef>
            </a:pPr>
            <a:r>
              <a:rPr sz="9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Bizi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motive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edeceğine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inandığımız,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baktıkça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65" dirty="0">
                <a:solidFill>
                  <a:srgbClr val="231F20"/>
                </a:solidFill>
                <a:latin typeface="Lucida Sans Unicode"/>
                <a:cs typeface="Lucida Sans Unicode"/>
              </a:rPr>
              <a:t>bize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hedef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ya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hayallerimizi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hatırlatacak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resim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ya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Lucida Sans Unicode"/>
                <a:cs typeface="Lucida Sans Unicode"/>
              </a:rPr>
              <a:t>da</a:t>
            </a:r>
            <a:r>
              <a:rPr sz="9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50" dirty="0">
                <a:solidFill>
                  <a:srgbClr val="231F20"/>
                </a:solidFill>
                <a:latin typeface="Lucida Sans Unicode"/>
                <a:cs typeface="Lucida Sans Unicode"/>
              </a:rPr>
              <a:t>objeleri</a:t>
            </a:r>
            <a:r>
              <a:rPr sz="900" spc="-1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masamızda </a:t>
            </a:r>
            <a:r>
              <a:rPr sz="9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bulunduralım…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9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-35" dirty="0">
                <a:solidFill>
                  <a:srgbClr val="231F20"/>
                </a:solidFill>
                <a:latin typeface="Lucida Sans Unicode"/>
                <a:cs typeface="Lucida Sans Unicode"/>
              </a:rPr>
              <a:t>En</a:t>
            </a:r>
            <a:r>
              <a:rPr sz="10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önemlisi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Lucida Sans Unicode"/>
                <a:cs typeface="Lucida Sans Unicode"/>
              </a:rPr>
              <a:t>hedeflerimize</a:t>
            </a:r>
            <a:r>
              <a:rPr sz="1000" spc="-25" dirty="0">
                <a:solidFill>
                  <a:srgbClr val="231F20"/>
                </a:solidFill>
                <a:latin typeface="Lucida Sans Unicode"/>
                <a:cs typeface="Lucida Sans Unicode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Lucida Sans Unicode"/>
                <a:cs typeface="Lucida Sans Unicode"/>
              </a:rPr>
              <a:t>ulaşmaktan</a:t>
            </a:r>
            <a:r>
              <a:rPr sz="1000" spc="-20" dirty="0">
                <a:solidFill>
                  <a:srgbClr val="231F20"/>
                </a:solidFill>
                <a:latin typeface="Lucida Sans Unicode"/>
                <a:cs typeface="Lucida Sans Unicode"/>
              </a:rPr>
              <a:t> asla </a:t>
            </a:r>
            <a:r>
              <a:rPr sz="1000" spc="-10" dirty="0">
                <a:solidFill>
                  <a:srgbClr val="231F20"/>
                </a:solidFill>
                <a:latin typeface="Lucida Sans Unicode"/>
                <a:cs typeface="Lucida Sans Unicode"/>
              </a:rPr>
              <a:t>vazgeçmeyelim.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07077" y="2488332"/>
            <a:ext cx="1056640" cy="281305"/>
            <a:chOff x="4707077" y="2488332"/>
            <a:chExt cx="1056640" cy="2813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7077" y="2492442"/>
              <a:ext cx="279521" cy="1328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05857" y="2519777"/>
              <a:ext cx="35560" cy="79375"/>
            </a:xfrm>
            <a:custGeom>
              <a:avLst/>
              <a:gdLst/>
              <a:ahLst/>
              <a:cxnLst/>
              <a:rect l="l" t="t" r="r" b="b"/>
              <a:pathLst>
                <a:path w="35560" h="79375">
                  <a:moveTo>
                    <a:pt x="33997" y="0"/>
                  </a:moveTo>
                  <a:lnTo>
                    <a:pt x="28803" y="0"/>
                  </a:lnTo>
                  <a:lnTo>
                    <a:pt x="25565" y="520"/>
                  </a:lnTo>
                  <a:lnTo>
                    <a:pt x="19049" y="2628"/>
                  </a:lnTo>
                  <a:lnTo>
                    <a:pt x="15633" y="4394"/>
                  </a:lnTo>
                  <a:lnTo>
                    <a:pt x="12039" y="6883"/>
                  </a:lnTo>
                  <a:lnTo>
                    <a:pt x="12039" y="3098"/>
                  </a:lnTo>
                  <a:lnTo>
                    <a:pt x="11785" y="2425"/>
                  </a:lnTo>
                  <a:lnTo>
                    <a:pt x="10744" y="1270"/>
                  </a:lnTo>
                  <a:lnTo>
                    <a:pt x="10096" y="990"/>
                  </a:lnTo>
                  <a:lnTo>
                    <a:pt x="1930" y="990"/>
                  </a:lnTo>
                  <a:lnTo>
                    <a:pt x="1295" y="1270"/>
                  </a:lnTo>
                  <a:lnTo>
                    <a:pt x="266" y="2400"/>
                  </a:lnTo>
                  <a:lnTo>
                    <a:pt x="0" y="3060"/>
                  </a:lnTo>
                  <a:lnTo>
                    <a:pt x="0" y="76796"/>
                  </a:lnTo>
                  <a:lnTo>
                    <a:pt x="266" y="77457"/>
                  </a:lnTo>
                  <a:lnTo>
                    <a:pt x="1295" y="78587"/>
                  </a:lnTo>
                  <a:lnTo>
                    <a:pt x="1930" y="78867"/>
                  </a:lnTo>
                  <a:lnTo>
                    <a:pt x="10388" y="78867"/>
                  </a:lnTo>
                  <a:lnTo>
                    <a:pt x="11048" y="78587"/>
                  </a:lnTo>
                  <a:lnTo>
                    <a:pt x="12191" y="77457"/>
                  </a:lnTo>
                  <a:lnTo>
                    <a:pt x="12458" y="76796"/>
                  </a:lnTo>
                  <a:lnTo>
                    <a:pt x="12458" y="16827"/>
                  </a:lnTo>
                  <a:lnTo>
                    <a:pt x="16052" y="14668"/>
                  </a:lnTo>
                  <a:lnTo>
                    <a:pt x="19380" y="13131"/>
                  </a:lnTo>
                  <a:lnTo>
                    <a:pt x="25514" y="11353"/>
                  </a:lnTo>
                  <a:lnTo>
                    <a:pt x="28701" y="10896"/>
                  </a:lnTo>
                  <a:lnTo>
                    <a:pt x="32003" y="10896"/>
                  </a:lnTo>
                  <a:lnTo>
                    <a:pt x="33997" y="10896"/>
                  </a:lnTo>
                  <a:lnTo>
                    <a:pt x="34975" y="10083"/>
                  </a:lnTo>
                  <a:lnTo>
                    <a:pt x="34975" y="850"/>
                  </a:lnTo>
                  <a:lnTo>
                    <a:pt x="3399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55846" y="2488332"/>
              <a:ext cx="707876" cy="28122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796282" y="1125002"/>
            <a:ext cx="2849880" cy="2845435"/>
            <a:chOff x="1796282" y="1125002"/>
            <a:chExt cx="2849880" cy="28454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537" y="2527067"/>
              <a:ext cx="198259" cy="19824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6282" y="1705766"/>
              <a:ext cx="2762224" cy="18408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9828" y="1125002"/>
              <a:ext cx="1872703" cy="6917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518" y="3435658"/>
              <a:ext cx="1430347" cy="5343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386683" y="3721216"/>
              <a:ext cx="12700" cy="78105"/>
            </a:xfrm>
            <a:custGeom>
              <a:avLst/>
              <a:gdLst/>
              <a:ahLst/>
              <a:cxnLst/>
              <a:rect l="l" t="t" r="r" b="b"/>
              <a:pathLst>
                <a:path w="12700" h="78104">
                  <a:moveTo>
                    <a:pt x="10388" y="0"/>
                  </a:moveTo>
                  <a:lnTo>
                    <a:pt x="2082" y="0"/>
                  </a:lnTo>
                  <a:lnTo>
                    <a:pt x="1422" y="279"/>
                  </a:lnTo>
                  <a:lnTo>
                    <a:pt x="279" y="1396"/>
                  </a:lnTo>
                  <a:lnTo>
                    <a:pt x="0" y="2057"/>
                  </a:lnTo>
                  <a:lnTo>
                    <a:pt x="0" y="75806"/>
                  </a:lnTo>
                  <a:lnTo>
                    <a:pt x="279" y="76466"/>
                  </a:lnTo>
                  <a:lnTo>
                    <a:pt x="1422" y="77584"/>
                  </a:lnTo>
                  <a:lnTo>
                    <a:pt x="2082" y="77876"/>
                  </a:lnTo>
                  <a:lnTo>
                    <a:pt x="10388" y="77876"/>
                  </a:lnTo>
                  <a:lnTo>
                    <a:pt x="11048" y="77584"/>
                  </a:lnTo>
                  <a:lnTo>
                    <a:pt x="11607" y="77025"/>
                  </a:lnTo>
                  <a:lnTo>
                    <a:pt x="12166" y="76466"/>
                  </a:lnTo>
                  <a:lnTo>
                    <a:pt x="12458" y="75806"/>
                  </a:lnTo>
                  <a:lnTo>
                    <a:pt x="12458" y="2057"/>
                  </a:lnTo>
                  <a:lnTo>
                    <a:pt x="12166" y="1396"/>
                  </a:lnTo>
                  <a:lnTo>
                    <a:pt x="11048" y="279"/>
                  </a:lnTo>
                  <a:lnTo>
                    <a:pt x="1038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1515</Words>
  <Application>Microsoft Office PowerPoint</Application>
  <PresentationFormat>Özel</PresentationFormat>
  <Paragraphs>89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Calibri</vt:lpstr>
      <vt:lpstr>Cambria</vt:lpstr>
      <vt:lpstr>Georgia</vt:lpstr>
      <vt:lpstr>Lucida Sans Unicode</vt:lpstr>
      <vt:lpstr>Times New Roman</vt:lpstr>
      <vt:lpstr>Trebuchet MS</vt:lpstr>
      <vt:lpstr>Office Theme</vt:lpstr>
      <vt:lpstr>LGS’ye Hazırlanan Öğrenciler İçin Zaman Yönetimi ve Motivasyon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LGS’ye Hazırlanan Öğrenciler İçin Zaman Yönetimi ve Motivasyon</dc:title>
  <dc:creator>sarıtortaokulu</dc:creator>
  <cp:lastModifiedBy>sarıtortaokulu</cp:lastModifiedBy>
  <cp:revision>1</cp:revision>
  <dcterms:created xsi:type="dcterms:W3CDTF">2024-03-27T10:39:43Z</dcterms:created>
  <dcterms:modified xsi:type="dcterms:W3CDTF">2024-03-27T10:40:47Z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2020-05-20T00:00:00Z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2024-03-27T00:00:00Z</vt:filetime>
  </property>
  <property fmtid="{D5CDD505-2E9C-101B-9397-08002B2CF9AE}" pid="5" name="Producer">
    <vt:lpwstr>Adobe PDF Library 10.0.1</vt:lpwstr>
  </property>
</Properties>
</file>