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9" r:id="rId4"/>
    <p:sldId id="273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7" r:id="rId13"/>
    <p:sldId id="266" r:id="rId14"/>
    <p:sldId id="268" r:id="rId15"/>
    <p:sldId id="269" r:id="rId16"/>
    <p:sldId id="274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A339C-3D24-424E-8E4C-A30BE8714999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A40C9-5D0F-477B-9E92-87AA8E2912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770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A40C9-5D0F-477B-9E92-87AA8E29125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73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84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73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49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59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70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59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32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40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04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5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1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F771F-9DCB-4C2D-91AC-DC63AC0441AB}" type="datetimeFigureOut">
              <a:rPr lang="tr-TR" smtClean="0"/>
              <a:t>27.03.2024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47500-5376-49C0-8856-11E744B93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78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529F52E-3A32-4BD7-9C1B-A8829078F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/>
          <a:lstStyle/>
          <a:p>
            <a:r>
              <a:rPr lang="tr-TR" dirty="0"/>
              <a:t>Öz Disiplin Geliştirme</a:t>
            </a:r>
          </a:p>
        </p:txBody>
      </p:sp>
    </p:spTree>
    <p:extLst>
      <p:ext uri="{BB962C8B-B14F-4D97-AF65-F5344CB8AC3E}">
        <p14:creationId xmlns:p14="http://schemas.microsoft.com/office/powerpoint/2010/main" val="3444116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 Disiplin Kazanma Basamakları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499" y="2349925"/>
            <a:ext cx="6281873" cy="2456442"/>
          </a:xfrm>
        </p:spPr>
        <p:txBody>
          <a:bodyPr/>
          <a:lstStyle/>
          <a:p>
            <a:r>
              <a:rPr lang="tr-TR" dirty="0"/>
              <a:t>Ödülüm ne? Neye ulaşacağım?</a:t>
            </a:r>
          </a:p>
          <a:p>
            <a:r>
              <a:rPr lang="tr-TR" dirty="0"/>
              <a:t>Engellerin farkında olunmalı ve onlarla mücadele edilmelidir.</a:t>
            </a:r>
          </a:p>
        </p:txBody>
      </p:sp>
    </p:spTree>
    <p:extLst>
      <p:ext uri="{BB962C8B-B14F-4D97-AF65-F5344CB8AC3E}">
        <p14:creationId xmlns:p14="http://schemas.microsoft.com/office/powerpoint/2010/main" val="3416882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Öz Disiplin Kazanma</a:t>
            </a:r>
            <a:br>
              <a:rPr lang="tr-TR" dirty="0"/>
            </a:br>
            <a:r>
              <a:rPr lang="tr-TR" dirty="0"/>
              <a:t>- Sabah uyandığınızda -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455" y="1617785"/>
            <a:ext cx="6281873" cy="4248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chemeClr val="accent2"/>
                </a:solidFill>
              </a:rPr>
              <a:t>Uyanır uyanmaz beyninizi eğitmeye başlayın</a:t>
            </a:r>
            <a:r>
              <a:rPr lang="tr-TR" sz="2000" b="1" dirty="0">
                <a:solidFill>
                  <a:schemeClr val="accent2"/>
                </a:solidFill>
              </a:rPr>
              <a:t>.</a:t>
            </a:r>
          </a:p>
          <a:p>
            <a:r>
              <a:rPr lang="tr-TR" dirty="0"/>
              <a:t>Güne şu soruyla başlayın: ‘’Bugün tamamlamam gereken bir işim var mı?’’. Bu teknik sayesinde gün içinde ulaşmanız gereken hedeflerinize odaklanabilir ve onu önceliğinize alabilirsiniz. </a:t>
            </a:r>
          </a:p>
          <a:p>
            <a:r>
              <a:rPr lang="tr-TR" dirty="0"/>
              <a:t>Peki buna nasıl başlarsınız? Kafanızdakileri yazıya dökebilir; büyük harflerle bir kağıda yazıp o kağıdı yatak odanızın veya banyonuzun duvarına asabilirsiniz. Bu durum planlarınızı harekete dökmenizi ve gününüzü bu hedef doğrultusunda geçirmenizi sağlayacaktır.</a:t>
            </a:r>
            <a:endParaRPr lang="tr-TR" sz="2000" b="1" dirty="0">
              <a:solidFill>
                <a:schemeClr val="accent3"/>
              </a:solidFill>
            </a:endParaRPr>
          </a:p>
        </p:txBody>
      </p:sp>
      <p:pic>
        <p:nvPicPr>
          <p:cNvPr id="4098" name="Picture 2" descr="Çay, İÇmek, Fincan, Içecek, Sıcak Içecekler">
            <a:extLst>
              <a:ext uri="{FF2B5EF4-FFF2-40B4-BE49-F238E27FC236}">
                <a16:creationId xmlns:a16="http://schemas.microsoft.com/office/drawing/2014/main" xmlns="" id="{96183BB4-5A5A-417D-AAB2-6ECE24124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941" y="647114"/>
            <a:ext cx="1764983" cy="148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075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Öz Disiplin Kazanma</a:t>
            </a:r>
            <a:br>
              <a:rPr lang="tr-TR" dirty="0"/>
            </a:br>
            <a:r>
              <a:rPr lang="tr-TR" dirty="0"/>
              <a:t>- Sabah uyandığınızda -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1161" y="1674055"/>
            <a:ext cx="6281873" cy="4419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chemeClr val="accent6"/>
                </a:solidFill>
              </a:rPr>
              <a:t>Zevk alacağınız işlerinizden önce zor işlerinizi bitirin.</a:t>
            </a:r>
          </a:p>
          <a:p>
            <a:pPr marL="0" indent="0">
              <a:buNone/>
            </a:pPr>
            <a:endParaRPr lang="tr-TR" sz="2400" b="1" dirty="0">
              <a:solidFill>
                <a:schemeClr val="accent6"/>
              </a:solidFill>
            </a:endParaRPr>
          </a:p>
          <a:p>
            <a:r>
              <a:rPr lang="tr-TR" dirty="0"/>
              <a:t>Sabahları erkenden zor işleri bitirmeyi kendinizde bir alışkanlık haline getirin. Böylelikle çalışmanız gereken bir sınav veya bitirmeniz gereken bir proje olduğunda içinizdeki erteleme dürtüsünü engellemiş olursunuz. </a:t>
            </a:r>
          </a:p>
          <a:p>
            <a:r>
              <a:rPr lang="tr-TR" dirty="0"/>
              <a:t>Ayrıca, günün ilk saatleri zihninizin en etkili ve sağlıklı çalıştığı zamanlar olduğu için yaptığınız işe odaklanmanızı ve konsantre olmanızı da arttıracaksınız.</a:t>
            </a:r>
            <a:endParaRPr lang="tr-TR" sz="24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tr-TR" sz="20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810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 Disiplin Kazanma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 disiplin kazanmak ve hedeflere ulaşmak için planlama ve düzen önemli unsurlardır.</a:t>
            </a:r>
          </a:p>
          <a:p>
            <a:r>
              <a:rPr lang="tr-TR" dirty="0"/>
              <a:t>Öz disiplin kazanmaya çalışırken Kendinizi ödüllendirmelisiniz.</a:t>
            </a:r>
          </a:p>
          <a:p>
            <a:r>
              <a:rPr lang="tr-TR" dirty="0"/>
              <a:t>Sağlıklı beslenme, düzenli ve kaliteli bir uyku, hem daha disiplinli olmanızı sağlar hem de hafızanızı iyileştirir.</a:t>
            </a:r>
          </a:p>
          <a:p>
            <a:r>
              <a:rPr lang="tr-TR" dirty="0"/>
              <a:t>Öz disiplinin temelinde yatan unsurlardan biri de zaman yönetimidir.</a:t>
            </a:r>
          </a:p>
        </p:txBody>
      </p:sp>
    </p:spTree>
    <p:extLst>
      <p:ext uri="{BB962C8B-B14F-4D97-AF65-F5344CB8AC3E}">
        <p14:creationId xmlns:p14="http://schemas.microsoft.com/office/powerpoint/2010/main" val="3760823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 Disiplin Kazanma Yolları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tr-TR" dirty="0"/>
              <a:t>Acele etmeyin, bir gecede öz disiplin geliştirmeye çalışmayın. İşe küçük adımlar atarak başlayın.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/>
              <a:t> Size iyi gelen davranışları alışkanlık haline getirin.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/>
              <a:t>Hayır demeyi öğrenin. Bu sadece dışarıdan gelen önerilere değil, kendi içgüdülerinize kapılmamak anlamına da gelir.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/>
              <a:t>Spor yapın ya da bir müzik aletiyle ilgilenin.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/>
              <a:t>İmrendiğiniz kişilerden ilham alın. Bibliyoterapi yönetimini kullanın.</a:t>
            </a:r>
          </a:p>
        </p:txBody>
      </p:sp>
    </p:spTree>
    <p:extLst>
      <p:ext uri="{BB962C8B-B14F-4D97-AF65-F5344CB8AC3E}">
        <p14:creationId xmlns:p14="http://schemas.microsoft.com/office/powerpoint/2010/main" val="2706793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Güçlü Bir İradeye ve Öz Disiplin Sahip Olmanın Avantajları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1634019"/>
            <a:ext cx="6281873" cy="3589961"/>
          </a:xfrm>
        </p:spPr>
        <p:txBody>
          <a:bodyPr/>
          <a:lstStyle/>
          <a:p>
            <a:r>
              <a:rPr lang="tr-TR" dirty="0"/>
              <a:t>Düşüncelerinizi yöneterek zihninizin patronunun siz olduğunu gösterebilirsiniz.</a:t>
            </a:r>
          </a:p>
          <a:p>
            <a:r>
              <a:rPr lang="tr-TR" dirty="0"/>
              <a:t>Alışkanlıklarınızı yönlendirerek konsantrasyonu arttırabilirsiniz.</a:t>
            </a:r>
          </a:p>
          <a:p>
            <a:r>
              <a:rPr lang="tr-TR" dirty="0"/>
              <a:t>Hedeflerinizi ve hayallerinizi yaşama geçirerek iç huzuru ve öz güveni yakalayabilirsiniz.</a:t>
            </a:r>
          </a:p>
          <a:p>
            <a:r>
              <a:rPr lang="tr-TR" dirty="0"/>
              <a:t>Dış etkenlerin sizin üzerinizdeki negatif etkileri azaltabilirsiniz.</a:t>
            </a:r>
          </a:p>
        </p:txBody>
      </p:sp>
    </p:spTree>
    <p:extLst>
      <p:ext uri="{BB962C8B-B14F-4D97-AF65-F5344CB8AC3E}">
        <p14:creationId xmlns:p14="http://schemas.microsoft.com/office/powerpoint/2010/main" val="4289236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Güçlü Bir İradeye ve Öz Disiplin Sahip Olmanın Avantajları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2360561"/>
            <a:ext cx="6281873" cy="2456442"/>
          </a:xfrm>
        </p:spPr>
        <p:txBody>
          <a:bodyPr/>
          <a:lstStyle/>
          <a:p>
            <a:r>
              <a:rPr lang="tr-TR" dirty="0"/>
              <a:t>Kişisel ve ruhsal gelişiminizi destekleyebilirsiniz.</a:t>
            </a:r>
          </a:p>
          <a:p>
            <a:r>
              <a:rPr lang="tr-TR" dirty="0"/>
              <a:t>Günlük hayatınızı kontrol edebilir, istemediğiniz alışkanlıkları ve davranışları bırakabilirsiniz.</a:t>
            </a:r>
          </a:p>
          <a:p>
            <a:r>
              <a:rPr lang="tr-TR" dirty="0"/>
              <a:t>Tembellikten kurtularak daha istekli, daha çalışkan bir ruh yapısına kavuşabilirsiniz.</a:t>
            </a:r>
          </a:p>
        </p:txBody>
      </p:sp>
      <p:pic>
        <p:nvPicPr>
          <p:cNvPr id="5122" name="Picture 2" descr="Kitap, Raf, Mobilya, Tasarım, Ahşap, Kütüphane, Ofis">
            <a:extLst>
              <a:ext uri="{FF2B5EF4-FFF2-40B4-BE49-F238E27FC236}">
                <a16:creationId xmlns:a16="http://schemas.microsoft.com/office/drawing/2014/main" xmlns="" id="{4E293C9C-8370-4EC8-9024-7DBF067D7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496" y="0"/>
            <a:ext cx="5448886" cy="245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301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Unutmayın ! Hiç kimse her zaman disiplinli değildir.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Disiplinli olmak tatmin edicidir, üretkenliği arttırır ve pratikte daha kolaydır. Ama hiç kimse her zaman disiplinli olamaz. Disiplinli insanlar, bu durumun farkındadırlar; disiplinden koptukları anlar için kendilerini affedebilir ve önlerine bakabilirler.</a:t>
            </a:r>
          </a:p>
        </p:txBody>
      </p:sp>
    </p:spTree>
    <p:extLst>
      <p:ext uri="{BB962C8B-B14F-4D97-AF65-F5344CB8AC3E}">
        <p14:creationId xmlns:p14="http://schemas.microsoft.com/office/powerpoint/2010/main" val="2839370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Kendini Tanı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</a:rPr>
              <a:t>Anı Yaşa.</a:t>
            </a:r>
          </a:p>
          <a:p>
            <a:r>
              <a:rPr lang="tr-TR" dirty="0">
                <a:solidFill>
                  <a:schemeClr val="accent2"/>
                </a:solidFill>
              </a:rPr>
              <a:t>Sınırlarını Çiz.</a:t>
            </a:r>
          </a:p>
          <a:p>
            <a:r>
              <a:rPr lang="tr-TR" dirty="0">
                <a:solidFill>
                  <a:schemeClr val="accent3"/>
                </a:solidFill>
              </a:rPr>
              <a:t>Ne Kadar Tekrar </a:t>
            </a:r>
          </a:p>
          <a:p>
            <a:r>
              <a:rPr lang="tr-TR" dirty="0">
                <a:solidFill>
                  <a:schemeClr val="accent4"/>
                </a:solidFill>
              </a:rPr>
              <a:t>O Kadar Başarı.</a:t>
            </a:r>
          </a:p>
          <a:p>
            <a:r>
              <a:rPr lang="tr-TR" dirty="0">
                <a:solidFill>
                  <a:schemeClr val="accent5"/>
                </a:solidFill>
              </a:rPr>
              <a:t>Pes Etme</a:t>
            </a:r>
          </a:p>
          <a:p>
            <a:r>
              <a:rPr lang="tr-TR" dirty="0">
                <a:solidFill>
                  <a:schemeClr val="accent6"/>
                </a:solidFill>
              </a:rPr>
              <a:t>Eğlenceye Vakit Ayır.</a:t>
            </a:r>
          </a:p>
        </p:txBody>
      </p:sp>
    </p:spTree>
    <p:extLst>
      <p:ext uri="{BB962C8B-B14F-4D97-AF65-F5344CB8AC3E}">
        <p14:creationId xmlns:p14="http://schemas.microsoft.com/office/powerpoint/2010/main" val="3663142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«Büyük insanların hayat hikayelerini okurken, ilk zaferlerini kendilerine karşı kazandıklarını görmüşümdür, hepsinde de öz disiplin başta geliyordu.» </a:t>
            </a:r>
            <a:r>
              <a:rPr lang="tr-TR" dirty="0">
                <a:solidFill>
                  <a:schemeClr val="accent1"/>
                </a:solidFill>
              </a:rPr>
              <a:t>( </a:t>
            </a:r>
            <a:r>
              <a:rPr lang="tr-TR" dirty="0" err="1">
                <a:solidFill>
                  <a:schemeClr val="accent1"/>
                </a:solidFill>
              </a:rPr>
              <a:t>Marry</a:t>
            </a:r>
            <a:r>
              <a:rPr lang="tr-TR" dirty="0">
                <a:solidFill>
                  <a:schemeClr val="accent1"/>
                </a:solidFill>
              </a:rPr>
              <a:t> Truman)</a:t>
            </a:r>
          </a:p>
          <a:p>
            <a:r>
              <a:rPr lang="tr-TR" i="1" dirty="0"/>
              <a:t>«Başarısızlık başarıya giden yoldaki kaldırım taşları gibidir. Bu nedenle "Asla Pes Etmeyin"!»</a:t>
            </a:r>
          </a:p>
        </p:txBody>
      </p:sp>
      <p:sp>
        <p:nvSpPr>
          <p:cNvPr id="7" name="Ok: Sağ 6">
            <a:extLst>
              <a:ext uri="{FF2B5EF4-FFF2-40B4-BE49-F238E27FC236}">
                <a16:creationId xmlns:a16="http://schemas.microsoft.com/office/drawing/2014/main" xmlns="" id="{6E2F8CC7-4DBC-4780-BC29-5AABB63945B6}"/>
              </a:ext>
            </a:extLst>
          </p:cNvPr>
          <p:cNvSpPr/>
          <p:nvPr/>
        </p:nvSpPr>
        <p:spPr>
          <a:xfrm>
            <a:off x="1336431" y="2855742"/>
            <a:ext cx="2433711" cy="137863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943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 Disiplin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1757134"/>
          </a:xfrm>
        </p:spPr>
        <p:txBody>
          <a:bodyPr/>
          <a:lstStyle/>
          <a:p>
            <a:r>
              <a:rPr lang="tr-TR" i="1" dirty="0"/>
              <a:t>«Disiplin özgürlüğe giden yoldur.» </a:t>
            </a:r>
            <a:r>
              <a:rPr lang="tr-TR" dirty="0">
                <a:solidFill>
                  <a:schemeClr val="accent1"/>
                </a:solidFill>
              </a:rPr>
              <a:t>( Aristotales )</a:t>
            </a:r>
          </a:p>
          <a:p>
            <a:r>
              <a:rPr lang="tr-TR" i="1" dirty="0"/>
              <a:t>«Öz disiplin başarının en önemli unsurudur öz disiplin yoksa diğer her şey önemsizdir.» </a:t>
            </a:r>
            <a:r>
              <a:rPr lang="tr-TR" dirty="0">
                <a:solidFill>
                  <a:schemeClr val="accent1"/>
                </a:solidFill>
              </a:rPr>
              <a:t>( Howard Fleichman )</a:t>
            </a:r>
          </a:p>
        </p:txBody>
      </p:sp>
      <p:pic>
        <p:nvPicPr>
          <p:cNvPr id="1026" name="Picture 2" descr="Sihirbaz, Adam, Büyü, Sakal, Büyücü, Simya, Bilge, Rulo">
            <a:extLst>
              <a:ext uri="{FF2B5EF4-FFF2-40B4-BE49-F238E27FC236}">
                <a16:creationId xmlns:a16="http://schemas.microsoft.com/office/drawing/2014/main" xmlns="" id="{2DCA25A9-BCB0-4606-BFAF-06D999B3D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805" y="2830921"/>
            <a:ext cx="2623194" cy="402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612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İrade ve Öz Disiplin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Şu cümle size tanıdık geliyor </a:t>
            </a:r>
            <a:r>
              <a:rPr lang="de-DE" dirty="0"/>
              <a:t>mu</a:t>
            </a:r>
            <a:r>
              <a:rPr lang="tr-TR" dirty="0"/>
              <a:t> </a:t>
            </a:r>
            <a:r>
              <a:rPr lang="de-DE" dirty="0"/>
              <a:t>?</a:t>
            </a:r>
            <a:r>
              <a:rPr lang="tr-TR" dirty="0"/>
              <a:t> </a:t>
            </a:r>
          </a:p>
          <a:p>
            <a:r>
              <a:rPr lang="de-DE" dirty="0"/>
              <a:t>"Ke</a:t>
            </a:r>
            <a:r>
              <a:rPr lang="tr-TR" dirty="0"/>
              <a:t>ş</a:t>
            </a:r>
            <a:r>
              <a:rPr lang="de-DE" dirty="0"/>
              <a:t>ke</a:t>
            </a:r>
            <a:r>
              <a:rPr lang="tr-TR" dirty="0"/>
              <a:t> </a:t>
            </a:r>
            <a:r>
              <a:rPr lang="de-DE" dirty="0"/>
              <a:t>iradem v</a:t>
            </a:r>
            <a:r>
              <a:rPr lang="tr-TR" dirty="0"/>
              <a:t>e </a:t>
            </a:r>
            <a:r>
              <a:rPr lang="de-DE" dirty="0"/>
              <a:t>kendime</a:t>
            </a:r>
            <a:r>
              <a:rPr lang="tr-TR" dirty="0"/>
              <a:t> hakimiyetim daha güçlü olsaydı." </a:t>
            </a:r>
          </a:p>
          <a:p>
            <a:r>
              <a:rPr lang="tr-TR" dirty="0"/>
              <a:t>Bu ifadeyi hayatınızda kaç kez kullandınız acaba? </a:t>
            </a:r>
          </a:p>
          <a:p>
            <a:r>
              <a:rPr lang="tr-TR" dirty="0"/>
              <a:t>Kaç kere bir şeyler yapmaya başladınız ve kısa bir süre sonra bıraktınız? </a:t>
            </a:r>
          </a:p>
        </p:txBody>
      </p:sp>
    </p:spTree>
    <p:extLst>
      <p:ext uri="{BB962C8B-B14F-4D97-AF65-F5344CB8AC3E}">
        <p14:creationId xmlns:p14="http://schemas.microsoft.com/office/powerpoint/2010/main" val="3218944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İrade ve Öz Disiplin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499" y="690644"/>
            <a:ext cx="6281873" cy="2456442"/>
          </a:xfrm>
        </p:spPr>
        <p:txBody>
          <a:bodyPr>
            <a:normAutofit/>
          </a:bodyPr>
          <a:lstStyle/>
          <a:p>
            <a:r>
              <a:rPr lang="tr-TR" dirty="0"/>
              <a:t>Herkesin tembellik, erteleme, devamını getirememe vb. gibi üstesinden gelmeyi istediği bazı alışkanlıkları vardır. </a:t>
            </a:r>
          </a:p>
          <a:p>
            <a:r>
              <a:rPr lang="tr-TR" dirty="0"/>
              <a:t>İşte bunları yenebilmemiz için iradeye ve öz-disipline gereksinim duyarız.</a:t>
            </a:r>
          </a:p>
        </p:txBody>
      </p:sp>
      <p:pic>
        <p:nvPicPr>
          <p:cNvPr id="2050" name="Picture 2" descr="Bulut, Erkekler, Gökyüzü, Insanlar, Merdiven, Inanç">
            <a:extLst>
              <a:ext uri="{FF2B5EF4-FFF2-40B4-BE49-F238E27FC236}">
                <a16:creationId xmlns:a16="http://schemas.microsoft.com/office/drawing/2014/main" xmlns="" id="{3254D4E3-1FE1-4FC7-932D-F52663F7A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607" y="2982351"/>
            <a:ext cx="4792394" cy="387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126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İrade ve Öz Disiplin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>
                <a:solidFill>
                  <a:schemeClr val="accent3"/>
                </a:solidFill>
              </a:rPr>
              <a:t>İrade:</a:t>
            </a:r>
            <a:r>
              <a:rPr lang="tr-TR" dirty="0"/>
              <a:t> Tehlikeli ve gereksiz istekleri kontrol edebilmek, tembelliğin ve </a:t>
            </a:r>
            <a:r>
              <a:rPr lang="de-DE" dirty="0"/>
              <a:t>ertelemen</a:t>
            </a:r>
            <a:r>
              <a:rPr lang="tr-TR" dirty="0"/>
              <a:t>i</a:t>
            </a:r>
            <a:r>
              <a:rPr lang="de-DE" dirty="0"/>
              <a:t>n üstes</a:t>
            </a:r>
            <a:r>
              <a:rPr lang="tr-TR" dirty="0"/>
              <a:t>i</a:t>
            </a:r>
            <a:r>
              <a:rPr lang="de-DE" dirty="0"/>
              <a:t>nden geleb</a:t>
            </a:r>
            <a:r>
              <a:rPr lang="tr-TR" dirty="0"/>
              <a:t>i</a:t>
            </a:r>
            <a:r>
              <a:rPr lang="de-DE" dirty="0"/>
              <a:t>lmek,</a:t>
            </a:r>
            <a:r>
              <a:rPr lang="tr-TR" dirty="0"/>
              <a:t>verilen kararı başarıyla sonuca ulaşana kadar onu kararlıkla takip edebilmektir.</a:t>
            </a:r>
          </a:p>
          <a:p>
            <a:r>
              <a:rPr lang="tr-TR" dirty="0"/>
              <a:t>Gereksiz ve yararsız arzulara boyun eğme isteğinin, duyguların ve eyleme geçme </a:t>
            </a:r>
            <a:r>
              <a:rPr lang="pt-BR" dirty="0"/>
              <a:t>karşısında duran d</a:t>
            </a:r>
            <a:r>
              <a:rPr lang="tr-TR" dirty="0"/>
              <a:t>i</a:t>
            </a:r>
            <a:r>
              <a:rPr lang="pt-BR" dirty="0"/>
              <a:t>renc</a:t>
            </a:r>
            <a:r>
              <a:rPr lang="tr-TR" dirty="0"/>
              <a:t>i</a:t>
            </a:r>
            <a:r>
              <a:rPr lang="pt-BR" dirty="0"/>
              <a:t>n üstes</a:t>
            </a:r>
            <a:r>
              <a:rPr lang="tr-TR" dirty="0"/>
              <a:t>i</a:t>
            </a:r>
            <a:r>
              <a:rPr lang="pt-BR" dirty="0"/>
              <a:t>nden</a:t>
            </a:r>
            <a:r>
              <a:rPr lang="tr-TR" dirty="0"/>
              <a:t> gelen iç güçtür.</a:t>
            </a:r>
          </a:p>
          <a:p>
            <a:r>
              <a:rPr lang="tr-TR" dirty="0"/>
              <a:t>Maddi ve manevi başarının köşe taşıdır.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6017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 Disiplin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>
                <a:solidFill>
                  <a:schemeClr val="accent5"/>
                </a:solidFill>
              </a:rPr>
              <a:t>Öz disiplin </a:t>
            </a:r>
            <a:r>
              <a:rPr lang="tr-TR" dirty="0"/>
              <a:t>iradenin ortağıdır. Kişinin belirlemiş olduğu hedeflere ulaşabilmesi için iç güdü, duygu, istek ve davranışlarını kontrol altında tutması; hedeflerine odaklanması, izlemesi gereken süreçleri takip ederek hedefe ulaşma sürecindeki yoluna çıkan herhangi bir engele takılmadan devam edebilmek demektir.</a:t>
            </a:r>
          </a:p>
        </p:txBody>
      </p:sp>
    </p:spTree>
    <p:extLst>
      <p:ext uri="{BB962C8B-B14F-4D97-AF65-F5344CB8AC3E}">
        <p14:creationId xmlns:p14="http://schemas.microsoft.com/office/powerpoint/2010/main" val="1613538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 Disiplin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455" y="409290"/>
            <a:ext cx="6281873" cy="291068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"Hayallerinize dikkat edin, çünkü onlar düşünceye dönüşürler.</a:t>
            </a:r>
          </a:p>
          <a:p>
            <a:r>
              <a:rPr lang="tr-TR" dirty="0"/>
              <a:t>Düşüncelerinize dikkat edin; çünkü onlar davranışa dönüşürler.</a:t>
            </a:r>
          </a:p>
          <a:p>
            <a:r>
              <a:rPr lang="tr-TR" dirty="0"/>
              <a:t>Davranışlarınıza dikkat edin; çünkü onlar alışkanlığa dönüşürler.</a:t>
            </a:r>
          </a:p>
          <a:p>
            <a:r>
              <a:rPr lang="tr-TR" dirty="0"/>
              <a:t>Alışkanlıklarınıza dikkat edin; çünkü onlar kaderiniz olur."</a:t>
            </a:r>
          </a:p>
        </p:txBody>
      </p:sp>
      <p:pic>
        <p:nvPicPr>
          <p:cNvPr id="3074" name="Picture 2" descr="Kitabın, Kütüphane, Eğitim, Edebiyat, Bilgi, Okul">
            <a:extLst>
              <a:ext uri="{FF2B5EF4-FFF2-40B4-BE49-F238E27FC236}">
                <a16:creationId xmlns:a16="http://schemas.microsoft.com/office/drawing/2014/main" xmlns="" id="{E2A656F8-AAE3-400D-8BB0-A46654F49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492" y="3538026"/>
            <a:ext cx="4079630" cy="291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111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 Disiplin Nasıl Kazanılır 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Öz disiplin konusunda atılacak en</a:t>
            </a:r>
            <a:r>
              <a:rPr lang="tr-TR" dirty="0"/>
              <a:t> önemli adım haz duygusunu erteleyebilmeyi öğrenmektir. Hazzı erteleyebilmek gerçekten istediğimiz şey uğruna bekleyebilmeyi, ilgili konuda gerçekten kararlı olmayı ve sabredebilmeyi gerektirir. </a:t>
            </a:r>
          </a:p>
          <a:p>
            <a:r>
              <a:rPr lang="tr-TR" dirty="0"/>
              <a:t>Eğer bu savaşı vermezsek, vazgeçersek ya da ertelersek, doyurulmayan bu </a:t>
            </a:r>
            <a:r>
              <a:rPr lang="nn-NO" dirty="0"/>
              <a:t>istek tekrar tekrar canlanacak ve</a:t>
            </a:r>
            <a:r>
              <a:rPr lang="tr-TR" dirty="0"/>
              <a:t> bizi rahatsız edecektir.</a:t>
            </a:r>
          </a:p>
        </p:txBody>
      </p:sp>
    </p:spTree>
    <p:extLst>
      <p:ext uri="{BB962C8B-B14F-4D97-AF65-F5344CB8AC3E}">
        <p14:creationId xmlns:p14="http://schemas.microsoft.com/office/powerpoint/2010/main" val="2272940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00A5242-6DD5-43CD-A952-001AA789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 Disiplin Kazanma Basamakları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19BFD7-7ACC-4CAB-A21C-CFB6550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1020" y="1985276"/>
            <a:ext cx="6281873" cy="2912012"/>
          </a:xfrm>
        </p:spPr>
        <p:txBody>
          <a:bodyPr/>
          <a:lstStyle/>
          <a:p>
            <a:r>
              <a:rPr lang="tr-TR" dirty="0"/>
              <a:t>Hedefim ne? Neye ulaşmak istiyorum?</a:t>
            </a:r>
          </a:p>
          <a:p>
            <a:r>
              <a:rPr lang="tr-TR" dirty="0"/>
              <a:t>Hedefime ulaşmak için neler yapmalıyım? Hangi adımları atacağım?</a:t>
            </a:r>
          </a:p>
          <a:p>
            <a:r>
              <a:rPr lang="tr-TR" dirty="0"/>
              <a:t>Hedefe ulaşılacak zamanın planlanması. Ne </a:t>
            </a:r>
            <a:r>
              <a:rPr lang="nn-NO" dirty="0"/>
              <a:t>kadar sürede hangi noktaya ulaşacağım?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1769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95</TotalTime>
  <Words>809</Words>
  <Application>Microsoft Office PowerPoint</Application>
  <PresentationFormat>Geniş ekran</PresentationFormat>
  <Paragraphs>74</Paragraphs>
  <Slides>19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Calibri</vt:lpstr>
      <vt:lpstr>Calibri Light</vt:lpstr>
      <vt:lpstr>Rockwell</vt:lpstr>
      <vt:lpstr>Wingdings</vt:lpstr>
      <vt:lpstr>Atlas</vt:lpstr>
      <vt:lpstr>Öz Disiplin Geliştirme</vt:lpstr>
      <vt:lpstr>Öz Disiplin</vt:lpstr>
      <vt:lpstr>İrade ve Öz Disiplin</vt:lpstr>
      <vt:lpstr>İrade ve Öz Disiplin</vt:lpstr>
      <vt:lpstr>İrade ve Öz Disiplin</vt:lpstr>
      <vt:lpstr>Öz Disiplin</vt:lpstr>
      <vt:lpstr>Öz Disiplin</vt:lpstr>
      <vt:lpstr>Öz Disiplin Nasıl Kazanılır ?</vt:lpstr>
      <vt:lpstr>Öz Disiplin Kazanma Basamakları</vt:lpstr>
      <vt:lpstr>Öz Disiplin Kazanma Basamakları</vt:lpstr>
      <vt:lpstr>Öz Disiplin Kazanma - Sabah uyandığınızda -</vt:lpstr>
      <vt:lpstr>Öz Disiplin Kazanma - Sabah uyandığınızda -</vt:lpstr>
      <vt:lpstr>Öz Disiplin Kazanma</vt:lpstr>
      <vt:lpstr>Öz Disiplin Kazanma Yolları</vt:lpstr>
      <vt:lpstr>Güçlü Bir İradeye ve Öz Disiplin Sahip Olmanın Avantajları</vt:lpstr>
      <vt:lpstr>Güçlü Bir İradeye ve Öz Disiplin Sahip Olmanın Avantajları</vt:lpstr>
      <vt:lpstr>Unutmayın ! Hiç kimse her zaman disiplinli değildir.</vt:lpstr>
      <vt:lpstr>Kendini Tanı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 Disiplin Geliştirme Sunu</dc:title>
  <dc:subject>Öz Disiplin Geliştirme Sunu</dc:subject>
  <dc:creator>Rehberlik Merkezim</dc:creator>
  <cp:keywords>Öz Disiplin Geliştirme Sunu</cp:keywords>
  <dc:description>Öz Disiplin Geliştirme Sunu</dc:description>
  <cp:lastModifiedBy>sarıtortaokulu</cp:lastModifiedBy>
  <cp:revision>15</cp:revision>
  <dcterms:created xsi:type="dcterms:W3CDTF">2021-08-24T07:34:35Z</dcterms:created>
  <dcterms:modified xsi:type="dcterms:W3CDTF">2024-03-27T07:41:46Z</dcterms:modified>
  <cp:category>Öz Disiplin Geliştirme Sunu</cp:category>
</cp:coreProperties>
</file>