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9"/>
  </p:notes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79" r:id="rId10"/>
    <p:sldId id="281" r:id="rId11"/>
    <p:sldId id="280" r:id="rId12"/>
    <p:sldId id="282" r:id="rId13"/>
    <p:sldId id="264" r:id="rId14"/>
    <p:sldId id="266" r:id="rId15"/>
    <p:sldId id="272" r:id="rId16"/>
    <p:sldId id="267" r:id="rId17"/>
    <p:sldId id="273" r:id="rId18"/>
    <p:sldId id="268" r:id="rId19"/>
    <p:sldId id="274" r:id="rId20"/>
    <p:sldId id="269" r:id="rId21"/>
    <p:sldId id="275" r:id="rId22"/>
    <p:sldId id="270" r:id="rId23"/>
    <p:sldId id="276" r:id="rId24"/>
    <p:sldId id="271" r:id="rId25"/>
    <p:sldId id="285" r:id="rId26"/>
    <p:sldId id="286" r:id="rId27"/>
    <p:sldId id="277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660"/>
  </p:normalViewPr>
  <p:slideViewPr>
    <p:cSldViewPr>
      <p:cViewPr varScale="1">
        <p:scale>
          <a:sx n="70" d="100"/>
          <a:sy n="70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D459F-B2DB-49F0-87C9-541A60E28B48}" type="datetimeFigureOut">
              <a:rPr lang="tr-TR" smtClean="0"/>
              <a:t>02.11.2023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41C39D-12A3-41E7-BAEA-7BC27A5FC8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56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 Üçgen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Başlık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Alt Başlık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Gr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erbest 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erbest 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erbest 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Düz Bağlayıcı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Veri Yer Tutucus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3720DD-5B6D-40BF-8493-A6B52D484E6B}" type="datetimeFigureOut">
              <a:rPr lang="tr-TR" smtClean="0"/>
              <a:t>02.11.2023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02.11.2023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02.11.2023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02.11.2023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02.11.2023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Köşeli Çift Ayraç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Köşeli Çift Ayraç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02.11.2023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02.11.2023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02.11.2023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02.11.2023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02.11.2023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3720DD-5B6D-40BF-8493-A6B52D484E6B}" type="datetimeFigureOut">
              <a:rPr lang="tr-TR" smtClean="0"/>
              <a:t>02.11.2023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Serbest 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erbest 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ik Üçgen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Düz Bağlayıcı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Köşeli Çift Ayraç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Köşeli Çift Ayraç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rbest 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erbest 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ik Üçgen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Düz Bağlayıcı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Başlık Yer Tutucu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Metin Yer Tutucus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23720DD-5B6D-40BF-8493-A6B52D484E6B}" type="datetimeFigureOut">
              <a:rPr lang="tr-TR" smtClean="0"/>
              <a:t>02.11.2023</a:t>
            </a:fld>
            <a:endParaRPr lang="tr-TR"/>
          </a:p>
        </p:txBody>
      </p:sp>
      <p:sp>
        <p:nvSpPr>
          <p:cNvPr id="22" name="Altbilgi Yer Tutucusu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87624" y="2362899"/>
            <a:ext cx="7166745" cy="948321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LİSELERE </a:t>
            </a:r>
            <a:r>
              <a:rPr lang="tr-TR" sz="4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GEÇİŞ SİSTEMİ </a:t>
            </a:r>
          </a:p>
          <a:p>
            <a:pPr algn="ctr"/>
            <a:r>
              <a:rPr lang="tr-TR" sz="4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</a:t>
            </a:r>
            <a:endParaRPr lang="tr-TR" sz="40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cer\Desktop\meb-2019-logo-DA0DCBBD3F-seeklogo.co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2" y="1916832"/>
            <a:ext cx="1428750" cy="142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138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188640"/>
            <a:ext cx="8568952" cy="5530619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Sınav Sayısal Bölüm ve Sözel Bölüm olmak üzere iki oturumda gerçekleştirilecektir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520" y="260648"/>
            <a:ext cx="9144000" cy="1224136"/>
          </a:xfrm>
          <a:prstGeom prst="rect">
            <a:avLst/>
          </a:prstGeom>
          <a:solidFill>
            <a:srgbClr val="4472C4"/>
          </a:solidFill>
          <a:ln w="190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Sınav Kaç Oturum Olacak </a:t>
            </a:r>
            <a:br>
              <a:rPr kumimoji="0" lang="tr-TR" sz="4000" b="1" i="0" u="none" strike="noStrike" kern="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endParaRPr kumimoji="0" lang="vi-VN" sz="18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4" name="Picture 3" descr="C:\Users\muhammed\Desktop\ata deneme sınavı nisan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924944"/>
            <a:ext cx="2486514" cy="2892963"/>
          </a:xfrm>
          <a:prstGeom prst="rect">
            <a:avLst/>
          </a:prstGeom>
          <a:noFill/>
        </p:spPr>
      </p:pic>
      <p:sp>
        <p:nvSpPr>
          <p:cNvPr id="5" name="Metin kutusu 4"/>
          <p:cNvSpPr txBox="1"/>
          <p:nvPr/>
        </p:nvSpPr>
        <p:spPr>
          <a:xfrm>
            <a:off x="3347864" y="5063274"/>
            <a:ext cx="5806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Sınava katılım zorunlu değildir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cer\Desktop\12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877" y="2749863"/>
            <a:ext cx="3091482" cy="231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66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548680"/>
            <a:ext cx="8712968" cy="5458611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tr-TR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Sınav Soruları Hangi Sınıfın Konularından Olacaktır.</a:t>
            </a:r>
          </a:p>
        </p:txBody>
      </p:sp>
      <p:grpSp>
        <p:nvGrpSpPr>
          <p:cNvPr id="4" name="Grup 3"/>
          <p:cNvGrpSpPr/>
          <p:nvPr/>
        </p:nvGrpSpPr>
        <p:grpSpPr>
          <a:xfrm>
            <a:off x="3481719" y="1902326"/>
            <a:ext cx="3083042" cy="4608512"/>
            <a:chOff x="4906512" y="1353767"/>
            <a:chExt cx="3346542" cy="5099569"/>
          </a:xfrm>
        </p:grpSpPr>
        <p:sp>
          <p:nvSpPr>
            <p:cNvPr id="5" name="Isosceles Triangle 2"/>
            <p:cNvSpPr/>
            <p:nvPr/>
          </p:nvSpPr>
          <p:spPr>
            <a:xfrm>
              <a:off x="4906512" y="2436312"/>
              <a:ext cx="3346542" cy="4017024"/>
            </a:xfrm>
            <a:custGeom>
              <a:avLst/>
              <a:gdLst>
                <a:gd name="connsiteX0" fmla="*/ 0 w 1278647"/>
                <a:gd name="connsiteY0" fmla="*/ 1102282 h 1102282"/>
                <a:gd name="connsiteX1" fmla="*/ 639324 w 1278647"/>
                <a:gd name="connsiteY1" fmla="*/ 0 h 1102282"/>
                <a:gd name="connsiteX2" fmla="*/ 1278647 w 1278647"/>
                <a:gd name="connsiteY2" fmla="*/ 1102282 h 1102282"/>
                <a:gd name="connsiteX3" fmla="*/ 0 w 1278647"/>
                <a:gd name="connsiteY3" fmla="*/ 1102282 h 1102282"/>
                <a:gd name="connsiteX0" fmla="*/ 0 w 1278647"/>
                <a:gd name="connsiteY0" fmla="*/ 1102282 h 1102282"/>
                <a:gd name="connsiteX1" fmla="*/ 639324 w 1278647"/>
                <a:gd name="connsiteY1" fmla="*/ 0 h 1102282"/>
                <a:gd name="connsiteX2" fmla="*/ 1278647 w 1278647"/>
                <a:gd name="connsiteY2" fmla="*/ 1102282 h 1102282"/>
                <a:gd name="connsiteX3" fmla="*/ 0 w 1278647"/>
                <a:gd name="connsiteY3" fmla="*/ 1102282 h 1102282"/>
                <a:gd name="connsiteX0" fmla="*/ 0 w 1278647"/>
                <a:gd name="connsiteY0" fmla="*/ 1102284 h 1102284"/>
                <a:gd name="connsiteX1" fmla="*/ 639324 w 1278647"/>
                <a:gd name="connsiteY1" fmla="*/ 2 h 1102284"/>
                <a:gd name="connsiteX2" fmla="*/ 1278647 w 1278647"/>
                <a:gd name="connsiteY2" fmla="*/ 1102284 h 1102284"/>
                <a:gd name="connsiteX3" fmla="*/ 0 w 1278647"/>
                <a:gd name="connsiteY3" fmla="*/ 1102284 h 1102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8647" h="1102284">
                  <a:moveTo>
                    <a:pt x="0" y="1102284"/>
                  </a:moveTo>
                  <a:cubicBezTo>
                    <a:pt x="213108" y="734857"/>
                    <a:pt x="133608" y="-1665"/>
                    <a:pt x="639324" y="2"/>
                  </a:cubicBezTo>
                  <a:cubicBezTo>
                    <a:pt x="1145040" y="1669"/>
                    <a:pt x="1065539" y="734857"/>
                    <a:pt x="1278647" y="1102284"/>
                  </a:cubicBezTo>
                  <a:lnTo>
                    <a:pt x="0" y="1102284"/>
                  </a:lnTo>
                  <a:close/>
                </a:path>
              </a:pathLst>
            </a:custGeom>
            <a:solidFill>
              <a:srgbClr val="58BBB4">
                <a:alpha val="90000"/>
              </a:srgbClr>
            </a:solidFill>
            <a:ln w="12700" cap="flat" cmpd="sng" algn="ctr">
              <a:solidFill>
                <a:srgbClr val="58BBB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Freeform 5"/>
            <p:cNvSpPr>
              <a:spLocks noEditPoints="1"/>
            </p:cNvSpPr>
            <p:nvPr/>
          </p:nvSpPr>
          <p:spPr bwMode="auto">
            <a:xfrm flipH="1">
              <a:off x="6263913" y="1353767"/>
              <a:ext cx="722756" cy="1067121"/>
            </a:xfrm>
            <a:custGeom>
              <a:avLst/>
              <a:gdLst>
                <a:gd name="T0" fmla="*/ 299 w 299"/>
                <a:gd name="T1" fmla="*/ 151 h 450"/>
                <a:gd name="T2" fmla="*/ 150 w 299"/>
                <a:gd name="T3" fmla="*/ 1 h 450"/>
                <a:gd name="T4" fmla="*/ 0 w 299"/>
                <a:gd name="T5" fmla="*/ 150 h 450"/>
                <a:gd name="T6" fmla="*/ 20 w 299"/>
                <a:gd name="T7" fmla="*/ 225 h 450"/>
                <a:gd name="T8" fmla="*/ 20 w 299"/>
                <a:gd name="T9" fmla="*/ 225 h 450"/>
                <a:gd name="T10" fmla="*/ 149 w 299"/>
                <a:gd name="T11" fmla="*/ 450 h 450"/>
                <a:gd name="T12" fmla="*/ 279 w 299"/>
                <a:gd name="T13" fmla="*/ 226 h 450"/>
                <a:gd name="T14" fmla="*/ 278 w 299"/>
                <a:gd name="T15" fmla="*/ 226 h 450"/>
                <a:gd name="T16" fmla="*/ 299 w 299"/>
                <a:gd name="T17" fmla="*/ 151 h 450"/>
                <a:gd name="T18" fmla="*/ 149 w 299"/>
                <a:gd name="T19" fmla="*/ 275 h 450"/>
                <a:gd name="T20" fmla="*/ 25 w 299"/>
                <a:gd name="T21" fmla="*/ 150 h 450"/>
                <a:gd name="T22" fmla="*/ 150 w 299"/>
                <a:gd name="T23" fmla="*/ 26 h 450"/>
                <a:gd name="T24" fmla="*/ 274 w 299"/>
                <a:gd name="T25" fmla="*/ 151 h 450"/>
                <a:gd name="T26" fmla="*/ 149 w 299"/>
                <a:gd name="T27" fmla="*/ 275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9" h="450">
                  <a:moveTo>
                    <a:pt x="299" y="151"/>
                  </a:moveTo>
                  <a:cubicBezTo>
                    <a:pt x="299" y="68"/>
                    <a:pt x="232" y="1"/>
                    <a:pt x="150" y="1"/>
                  </a:cubicBezTo>
                  <a:cubicBezTo>
                    <a:pt x="67" y="0"/>
                    <a:pt x="0" y="67"/>
                    <a:pt x="0" y="150"/>
                  </a:cubicBezTo>
                  <a:cubicBezTo>
                    <a:pt x="0" y="177"/>
                    <a:pt x="7" y="203"/>
                    <a:pt x="20" y="225"/>
                  </a:cubicBezTo>
                  <a:cubicBezTo>
                    <a:pt x="20" y="225"/>
                    <a:pt x="20" y="225"/>
                    <a:pt x="20" y="225"/>
                  </a:cubicBezTo>
                  <a:cubicBezTo>
                    <a:pt x="149" y="450"/>
                    <a:pt x="149" y="450"/>
                    <a:pt x="149" y="450"/>
                  </a:cubicBezTo>
                  <a:cubicBezTo>
                    <a:pt x="279" y="226"/>
                    <a:pt x="279" y="226"/>
                    <a:pt x="279" y="226"/>
                  </a:cubicBezTo>
                  <a:cubicBezTo>
                    <a:pt x="278" y="226"/>
                    <a:pt x="278" y="226"/>
                    <a:pt x="278" y="226"/>
                  </a:cubicBezTo>
                  <a:cubicBezTo>
                    <a:pt x="291" y="203"/>
                    <a:pt x="299" y="178"/>
                    <a:pt x="299" y="151"/>
                  </a:cubicBezTo>
                  <a:close/>
                  <a:moveTo>
                    <a:pt x="149" y="275"/>
                  </a:moveTo>
                  <a:cubicBezTo>
                    <a:pt x="80" y="275"/>
                    <a:pt x="24" y="219"/>
                    <a:pt x="25" y="150"/>
                  </a:cubicBezTo>
                  <a:cubicBezTo>
                    <a:pt x="25" y="81"/>
                    <a:pt x="81" y="25"/>
                    <a:pt x="150" y="26"/>
                  </a:cubicBezTo>
                  <a:cubicBezTo>
                    <a:pt x="218" y="26"/>
                    <a:pt x="274" y="82"/>
                    <a:pt x="274" y="151"/>
                  </a:cubicBezTo>
                  <a:cubicBezTo>
                    <a:pt x="274" y="219"/>
                    <a:pt x="218" y="275"/>
                    <a:pt x="149" y="275"/>
                  </a:cubicBezTo>
                  <a:close/>
                </a:path>
              </a:pathLst>
            </a:custGeom>
            <a:solidFill>
              <a:srgbClr val="58BBB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TextBox 66"/>
            <p:cNvSpPr txBox="1"/>
            <p:nvPr/>
          </p:nvSpPr>
          <p:spPr>
            <a:xfrm>
              <a:off x="6365349" y="1412776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58BBB4">
                      <a:lumMod val="75000"/>
                    </a:srgbClr>
                  </a:solidFill>
                  <a:effectLst/>
                  <a:uLnTx/>
                  <a:uFillTx/>
                </a:rPr>
                <a:t>8</a:t>
              </a:r>
              <a:endParaRPr kumimoji="0" lang="vi-VN" sz="3200" b="1" i="0" u="none" strike="noStrike" kern="0" cap="none" spc="0" normalizeH="0" baseline="0" noProof="0" dirty="0">
                <a:ln>
                  <a:noFill/>
                </a:ln>
                <a:solidFill>
                  <a:srgbClr val="58BBB4">
                    <a:lumMod val="75000"/>
                  </a:srgbClr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074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302493"/>
              </p:ext>
            </p:extLst>
          </p:nvPr>
        </p:nvGraphicFramePr>
        <p:xfrm>
          <a:off x="467544" y="1334658"/>
          <a:ext cx="8229600" cy="476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4640"/>
                <a:gridCol w="1800200"/>
                <a:gridCol w="2016224"/>
                <a:gridCol w="1738536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Ders 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Soru</a:t>
                      </a:r>
                      <a:r>
                        <a:rPr lang="tr-T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Sayısı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Doğru Ortalaması KIRKLARELİ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Doğru Ortalaması TÜRKİYE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Türkçe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9,92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9,22</a:t>
                      </a:r>
                    </a:p>
                    <a:p>
                      <a:pPr algn="ctr"/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İnkılap Tarihi ve Atatürkçülük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5,89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5,54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Din Kültürü ve Ahlak Bilgisi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6,62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6,45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İngilizce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4,67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4,59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Matematik</a:t>
                      </a:r>
                    </a:p>
                    <a:p>
                      <a:pPr algn="l"/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5,89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4,74</a:t>
                      </a:r>
                    </a:p>
                    <a:p>
                      <a:pPr algn="ctr"/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Fen Bilimleri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10,01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9,50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1259632" y="11219"/>
            <a:ext cx="701666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4000" dirty="0" smtClean="0">
                <a:solidFill>
                  <a:schemeClr val="accent1"/>
                </a:solidFill>
              </a:rPr>
              <a:t>Kırklareli ve Türkiye Geneli </a:t>
            </a:r>
          </a:p>
          <a:p>
            <a:pPr algn="ctr"/>
            <a:r>
              <a:rPr lang="tr-TR" sz="4000" dirty="0" smtClean="0">
                <a:solidFill>
                  <a:schemeClr val="accent1"/>
                </a:solidFill>
              </a:rPr>
              <a:t>Doğru Ortalamaları</a:t>
            </a:r>
            <a:endParaRPr lang="tr-TR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11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r>
              <a:rPr lang="tr-TR" sz="4000" u="sng" dirty="0" err="1" smtClean="0">
                <a:solidFill>
                  <a:srgbClr val="0070C0"/>
                </a:solidFill>
              </a:rPr>
              <a:t>Lgs</a:t>
            </a:r>
            <a:r>
              <a:rPr lang="tr-TR" sz="4000" u="sng" dirty="0" smtClean="0">
                <a:solidFill>
                  <a:srgbClr val="0070C0"/>
                </a:solidFill>
              </a:rPr>
              <a:t> Türkçe Konu Dağılımları</a:t>
            </a:r>
            <a:endParaRPr lang="tr-TR" sz="4000" u="sng" dirty="0">
              <a:solidFill>
                <a:srgbClr val="0070C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rgbClr val="002060"/>
                </a:solidFill>
              </a:rPr>
              <a:t>Sözcükte Anlam                     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rgbClr val="002060"/>
                </a:solidFill>
              </a:rPr>
              <a:t>Cümlede Anlam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rgbClr val="002060"/>
                </a:solidFill>
              </a:rPr>
              <a:t>Parçada Anlam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rgbClr val="002060"/>
                </a:solidFill>
              </a:rPr>
              <a:t>Parçada Yapı ve Anlatım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rgbClr val="002060"/>
                </a:solidFill>
              </a:rPr>
              <a:t>Deyimler ve Atasözleri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rgbClr val="002060"/>
                </a:solidFill>
              </a:rPr>
              <a:t>Fiilimsi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rgbClr val="002060"/>
                </a:solidFill>
              </a:rPr>
              <a:t>Cümle Ögeleri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rgbClr val="002060"/>
                </a:solidFill>
              </a:rPr>
              <a:t>Fiil Çatısı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rgbClr val="002060"/>
                </a:solidFill>
              </a:rPr>
              <a:t>Cümle </a:t>
            </a:r>
            <a:r>
              <a:rPr lang="tr-TR" b="1" dirty="0">
                <a:solidFill>
                  <a:srgbClr val="002060"/>
                </a:solidFill>
              </a:rPr>
              <a:t>Türleri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rgbClr val="002060"/>
                </a:solidFill>
              </a:rPr>
              <a:t>Anlatım Bozukluğu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rgbClr val="002060"/>
                </a:solidFill>
              </a:rPr>
              <a:t>Yazım ve Noktalama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rgbClr val="002060"/>
                </a:solidFill>
              </a:rPr>
              <a:t>Metin Türleri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rgbClr val="002060"/>
                </a:solidFill>
              </a:rPr>
              <a:t>Söz Sanatları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rgbClr val="002060"/>
                </a:solidFill>
              </a:rPr>
              <a:t>Sözel Mantık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rgbClr val="002060"/>
                </a:solidFill>
              </a:rPr>
              <a:t>Görsel Okuma</a:t>
            </a:r>
          </a:p>
        </p:txBody>
      </p:sp>
    </p:spTree>
    <p:extLst>
      <p:ext uri="{BB962C8B-B14F-4D97-AF65-F5344CB8AC3E}">
        <p14:creationId xmlns:p14="http://schemas.microsoft.com/office/powerpoint/2010/main" val="1441407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830384"/>
              </p:ext>
            </p:extLst>
          </p:nvPr>
        </p:nvGraphicFramePr>
        <p:xfrm>
          <a:off x="179512" y="190832"/>
          <a:ext cx="8856984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1080120"/>
                <a:gridCol w="1080120"/>
                <a:gridCol w="1152128"/>
                <a:gridCol w="1080120"/>
                <a:gridCol w="936104"/>
              </a:tblGrid>
              <a:tr h="604867">
                <a:tc>
                  <a:txBody>
                    <a:bodyPr/>
                    <a:lstStyle/>
                    <a:p>
                      <a:pPr algn="just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Türkçe Soru Dağılımı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2018 LGS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r>
                        <a:rPr lang="tr-TR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LGS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r>
                        <a:rPr lang="tr-TR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LGS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2021 LGS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2022 LGS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Fiilimsiler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Söz Gruplarında</a:t>
                      </a:r>
                      <a:r>
                        <a:rPr lang="tr-TR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Anlam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Deyimler ve Atasözleri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Söz Sanatları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Cümlede Anlam 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Sözcükte Anlam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Parçada Anlam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Cümlenin Ögeleri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Noktalama İşaretleri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Metin Türleri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Fiilde Çatı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Cümle Türleri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Yazım Kuralları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Anlatım Bozukluğu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76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Sözel Mantık/Görsel Okuma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5943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346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LGS Matematik </a:t>
            </a:r>
            <a:r>
              <a:rPr lang="tr-TR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Konu Dağılımları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436097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sz="3100" dirty="0" smtClean="0">
                <a:latin typeface="Times New Roman" pitchFamily="18" charset="0"/>
                <a:cs typeface="Times New Roman" pitchFamily="18" charset="0"/>
              </a:rPr>
              <a:t>Çarpanlar ve Katlar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sz="3100" dirty="0" smtClean="0">
                <a:latin typeface="Times New Roman" pitchFamily="18" charset="0"/>
                <a:cs typeface="Times New Roman" pitchFamily="18" charset="0"/>
              </a:rPr>
              <a:t>Üslü Sayılar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sz="3100" dirty="0" smtClean="0">
                <a:latin typeface="Times New Roman" pitchFamily="18" charset="0"/>
                <a:cs typeface="Times New Roman" pitchFamily="18" charset="0"/>
              </a:rPr>
              <a:t>Köklü Sayılar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sz="3100" dirty="0" smtClean="0">
                <a:latin typeface="Times New Roman" pitchFamily="18" charset="0"/>
                <a:cs typeface="Times New Roman" pitchFamily="18" charset="0"/>
              </a:rPr>
              <a:t>Veri Analizi Olasılık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sz="3100" dirty="0" smtClean="0">
                <a:latin typeface="Times New Roman" pitchFamily="18" charset="0"/>
                <a:cs typeface="Times New Roman" pitchFamily="18" charset="0"/>
              </a:rPr>
              <a:t>Cebirsel İfadeler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sz="3100" dirty="0" smtClean="0">
                <a:latin typeface="Times New Roman" pitchFamily="18" charset="0"/>
                <a:cs typeface="Times New Roman" pitchFamily="18" charset="0"/>
              </a:rPr>
              <a:t>Doğrusal Denklemler</a:t>
            </a:r>
          </a:p>
          <a:p>
            <a:endParaRPr lang="tr-TR" sz="3100" dirty="0" smtClean="0"/>
          </a:p>
          <a:p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300" dirty="0">
                <a:latin typeface="Times New Roman" pitchFamily="18" charset="0"/>
                <a:cs typeface="Times New Roman" pitchFamily="18" charset="0"/>
              </a:rPr>
              <a:t>Eşitsizlik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300" dirty="0">
                <a:latin typeface="Times New Roman" pitchFamily="18" charset="0"/>
                <a:cs typeface="Times New Roman" pitchFamily="18" charset="0"/>
              </a:rPr>
              <a:t>Üçgenler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300" dirty="0">
                <a:latin typeface="Times New Roman" pitchFamily="18" charset="0"/>
                <a:cs typeface="Times New Roman" pitchFamily="18" charset="0"/>
              </a:rPr>
              <a:t>Eşlik Benzerlik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300" dirty="0">
                <a:latin typeface="Times New Roman" pitchFamily="18" charset="0"/>
                <a:cs typeface="Times New Roman" pitchFamily="18" charset="0"/>
              </a:rPr>
              <a:t>Dönüşüm Geometrisi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300" dirty="0">
                <a:latin typeface="Times New Roman" pitchFamily="18" charset="0"/>
                <a:cs typeface="Times New Roman" pitchFamily="18" charset="0"/>
              </a:rPr>
              <a:t>Geometrik Cisimler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5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452086"/>
              </p:ext>
            </p:extLst>
          </p:nvPr>
        </p:nvGraphicFramePr>
        <p:xfrm>
          <a:off x="179512" y="188640"/>
          <a:ext cx="8856984" cy="6330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1080120"/>
                <a:gridCol w="1080120"/>
                <a:gridCol w="1152128"/>
                <a:gridCol w="1080120"/>
                <a:gridCol w="936104"/>
              </a:tblGrid>
              <a:tr h="141315">
                <a:tc>
                  <a:txBody>
                    <a:bodyPr/>
                    <a:lstStyle/>
                    <a:p>
                      <a:pPr algn="just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Matematik Soru Dağılımı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2018 LGS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r>
                        <a:rPr lang="tr-T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LGS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r>
                        <a:rPr lang="tr-T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LGS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2021 LGS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2022 LGS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867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Üslü Sayılar 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867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Köklü Sayılar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867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Çarpanlar ve Katlar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867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Olasılık 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867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Veri Analizi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9591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Eşitsizlikler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5187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Cebirsel İfadeler ve Özdeşlikler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867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Doğrusal Denklemler ve Eğim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867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Dönüşüm Geometrisi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867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Geometrik Cisimler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867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Üçgenler 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867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Eşlik ve Benzerlik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8678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328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800" u="sng" dirty="0" smtClean="0">
                <a:solidFill>
                  <a:srgbClr val="0070C0"/>
                </a:solidFill>
              </a:rPr>
              <a:t>LGS Fen Bilimleri </a:t>
            </a:r>
            <a:r>
              <a:rPr lang="tr-TR" sz="3800" u="sng" dirty="0">
                <a:solidFill>
                  <a:srgbClr val="0070C0"/>
                </a:solidFill>
              </a:rPr>
              <a:t>Konu Dağılımları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Mevsimler ve İklim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DNA ve Genetik Kod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Basınç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Madde ve Endüstri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Basit Makineler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800" b="1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Enerji Dönüşümleri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Çevre Bilimi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Elektrik Yükleri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Elektrik Enerjisi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859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609992"/>
              </p:ext>
            </p:extLst>
          </p:nvPr>
        </p:nvGraphicFramePr>
        <p:xfrm>
          <a:off x="179512" y="190832"/>
          <a:ext cx="8856984" cy="6550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1080120"/>
                <a:gridCol w="1080120"/>
                <a:gridCol w="1152128"/>
                <a:gridCol w="1080120"/>
                <a:gridCol w="936104"/>
              </a:tblGrid>
              <a:tr h="804452">
                <a:tc>
                  <a:txBody>
                    <a:bodyPr/>
                    <a:lstStyle/>
                    <a:p>
                      <a:pPr algn="just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Fen</a:t>
                      </a:r>
                      <a:r>
                        <a:rPr lang="tr-T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Bilimleri</a:t>
                      </a:r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Soru Dağılımı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2018 LGS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r>
                        <a:rPr lang="tr-T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LGS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r>
                        <a:rPr lang="tr-T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LGS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2021 LGS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2022 LGS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687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Mevsimler ve İklim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687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DNA ve Genetik Kod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687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Basınç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687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Madde ve Endüstri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687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Basit Makineler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4452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Enerji Dönüşümleri ve Çevre Bilimi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4452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Elektrik</a:t>
                      </a:r>
                      <a:r>
                        <a:rPr lang="tr-TR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Yükleri ve Elektrik Enerjisi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687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Hücre Bölünmesi ve Kalıtım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687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Işığın Kırılması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687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Ses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687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897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LGS İngilizce Konu </a:t>
            </a:r>
            <a:r>
              <a:rPr lang="tr-TR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Dağılımları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200" dirty="0" err="1">
                <a:latin typeface="Times New Roman" pitchFamily="18" charset="0"/>
                <a:cs typeface="Times New Roman" pitchFamily="18" charset="0"/>
              </a:rPr>
              <a:t>Friendship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200" dirty="0" err="1">
                <a:latin typeface="Times New Roman" pitchFamily="18" charset="0"/>
                <a:cs typeface="Times New Roman" pitchFamily="18" charset="0"/>
              </a:rPr>
              <a:t>Teen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 Life</a:t>
            </a:r>
          </a:p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2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 Kitchen</a:t>
            </a:r>
          </a:p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tr-TR" sz="3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 Phone</a:t>
            </a:r>
          </a:p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Internet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Adventures</a:t>
            </a:r>
          </a:p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Tourism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Chores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Science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Natural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Forces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endParaRPr lang="tr-TR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58723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 smtClean="0"/>
          </a:p>
        </p:txBody>
      </p:sp>
      <p:sp>
        <p:nvSpPr>
          <p:cNvPr id="3" name="Alt Başlık 2"/>
          <p:cNvSpPr txBox="1">
            <a:spLocks/>
          </p:cNvSpPr>
          <p:nvPr/>
        </p:nvSpPr>
        <p:spPr>
          <a:xfrm>
            <a:off x="307540" y="332656"/>
            <a:ext cx="8352928" cy="1512169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tr-TR" sz="5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Liseler Nasıl Öğrenci Alır</a:t>
            </a:r>
            <a:endParaRPr lang="tr-TR" sz="54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ağ Ok 5"/>
          <p:cNvSpPr/>
          <p:nvPr/>
        </p:nvSpPr>
        <p:spPr>
          <a:xfrm rot="5400000">
            <a:off x="-508" y="2966859"/>
            <a:ext cx="2520280" cy="1080120"/>
          </a:xfrm>
          <a:prstGeom prst="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Sağ Ok 6"/>
          <p:cNvSpPr/>
          <p:nvPr/>
        </p:nvSpPr>
        <p:spPr>
          <a:xfrm rot="5400000">
            <a:off x="3095836" y="2882731"/>
            <a:ext cx="2520280" cy="1080120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Sağ Ok 7"/>
          <p:cNvSpPr/>
          <p:nvPr/>
        </p:nvSpPr>
        <p:spPr>
          <a:xfrm rot="5400000">
            <a:off x="6372200" y="2738715"/>
            <a:ext cx="2520280" cy="108012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               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123744" y="5058572"/>
            <a:ext cx="2271776" cy="50783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LGS Puanıyla</a:t>
            </a:r>
            <a:endParaRPr lang="tr-TR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2847614" y="5058571"/>
            <a:ext cx="3156890" cy="507831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Yerel Yerleştirmeyle</a:t>
            </a:r>
            <a:endParaRPr lang="tr-TR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6249360" y="5041185"/>
            <a:ext cx="2810449" cy="507831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tr-TR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Yetenek Sınavıyla</a:t>
            </a:r>
            <a:endParaRPr lang="tr-TR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33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66981"/>
              </p:ext>
            </p:extLst>
          </p:nvPr>
        </p:nvGraphicFramePr>
        <p:xfrm>
          <a:off x="179512" y="190832"/>
          <a:ext cx="8856984" cy="6550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1080120"/>
                <a:gridCol w="1080120"/>
                <a:gridCol w="1152128"/>
                <a:gridCol w="1080120"/>
                <a:gridCol w="936104"/>
              </a:tblGrid>
              <a:tr h="899093">
                <a:tc>
                  <a:txBody>
                    <a:bodyPr/>
                    <a:lstStyle/>
                    <a:p>
                      <a:pPr algn="just"/>
                      <a:r>
                        <a:rPr lang="tr-TR" sz="1800" dirty="0" smtClean="0"/>
                        <a:t>İngilizce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dirty="0" smtClean="0"/>
                        <a:t>Soru Dağılımı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2018 LGS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2019</a:t>
                      </a:r>
                      <a:r>
                        <a:rPr lang="tr-TR" baseline="0" dirty="0" smtClean="0"/>
                        <a:t> LGS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2020</a:t>
                      </a:r>
                      <a:r>
                        <a:rPr lang="tr-TR" baseline="0" dirty="0" smtClean="0"/>
                        <a:t> LGS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2021 LGS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2022 LGS</a:t>
                      </a:r>
                      <a:endParaRPr lang="tr-TR" dirty="0"/>
                    </a:p>
                  </a:txBody>
                  <a:tcPr/>
                </a:tc>
              </a:tr>
              <a:tr h="513768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Friendship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2</a:t>
                      </a:r>
                      <a:endParaRPr lang="tr-TR" b="1" dirty="0"/>
                    </a:p>
                  </a:txBody>
                  <a:tcPr/>
                </a:tc>
              </a:tr>
              <a:tr h="513768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Teen</a:t>
                      </a:r>
                      <a:r>
                        <a:rPr lang="tr-TR" b="1" dirty="0" smtClean="0"/>
                        <a:t> Life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3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3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</a:tr>
              <a:tr h="513768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In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The</a:t>
                      </a:r>
                      <a:r>
                        <a:rPr lang="tr-TR" b="1" dirty="0" smtClean="0"/>
                        <a:t> Kitchen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</a:tr>
              <a:tr h="513768">
                <a:tc>
                  <a:txBody>
                    <a:bodyPr/>
                    <a:lstStyle/>
                    <a:p>
                      <a:r>
                        <a:rPr lang="tr-TR" b="1" dirty="0" smtClean="0"/>
                        <a:t>On </a:t>
                      </a:r>
                      <a:r>
                        <a:rPr lang="tr-TR" b="1" dirty="0" err="1" smtClean="0"/>
                        <a:t>The</a:t>
                      </a:r>
                      <a:r>
                        <a:rPr lang="tr-TR" b="1" dirty="0" smtClean="0"/>
                        <a:t> Phone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-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</a:tr>
              <a:tr h="513768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The</a:t>
                      </a:r>
                      <a:r>
                        <a:rPr lang="tr-TR" b="1" dirty="0" smtClean="0"/>
                        <a:t> Internet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</a:tr>
              <a:tr h="513768">
                <a:tc>
                  <a:txBody>
                    <a:bodyPr/>
                    <a:lstStyle/>
                    <a:p>
                      <a:r>
                        <a:rPr lang="tr-TR" b="1" dirty="0" smtClean="0"/>
                        <a:t>Adventures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</a:tr>
              <a:tr h="513768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Tourism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3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-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-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-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</a:tr>
              <a:tr h="513768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Chores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</a:tr>
              <a:tr h="513768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Science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-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</a:tr>
              <a:tr h="513768">
                <a:tc>
                  <a:txBody>
                    <a:bodyPr/>
                    <a:lstStyle/>
                    <a:p>
                      <a:r>
                        <a:rPr lang="tr-TR" b="1" dirty="0" smtClean="0"/>
                        <a:t>Natural </a:t>
                      </a:r>
                      <a:r>
                        <a:rPr lang="tr-TR" b="1" dirty="0" err="1" smtClean="0"/>
                        <a:t>Forces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-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-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-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-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-</a:t>
                      </a:r>
                      <a:endParaRPr lang="tr-TR" b="1" dirty="0"/>
                    </a:p>
                  </a:txBody>
                  <a:tcPr/>
                </a:tc>
              </a:tr>
              <a:tr h="513768">
                <a:tc>
                  <a:txBody>
                    <a:bodyPr/>
                    <a:lstStyle/>
                    <a:p>
                      <a:r>
                        <a:rPr lang="tr-TR" b="1" dirty="0" smtClean="0"/>
                        <a:t>Toplam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10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10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10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10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10</a:t>
                      </a:r>
                      <a:endParaRPr lang="tr-T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814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u="sng" dirty="0" smtClean="0">
                <a:solidFill>
                  <a:srgbClr val="0070C0"/>
                </a:solidFill>
              </a:rPr>
              <a:t>LGS İnkılap Tarihi ve Atatürkçülük Konu </a:t>
            </a:r>
            <a:r>
              <a:rPr lang="tr-TR" u="sng" dirty="0">
                <a:solidFill>
                  <a:srgbClr val="0070C0"/>
                </a:solidFill>
              </a:rPr>
              <a:t>Dağılımları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Bir Kahraman Doğuyor</a:t>
            </a:r>
          </a:p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Milli Uyanış: Bağımsızlık Yolunda Atılan Adımlar</a:t>
            </a:r>
          </a:p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Milli Bir Destan: Ya İstiklal, Ya Ölüm</a:t>
            </a:r>
          </a:p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Atatürkçülük ve Çağdaşlaşan Türkiye</a:t>
            </a:r>
          </a:p>
          <a:p>
            <a:endParaRPr lang="tr-TR" sz="2800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Demokratikleşme Çabaları</a:t>
            </a:r>
          </a:p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Atatürk Dönemi Dış Politika</a:t>
            </a:r>
          </a:p>
          <a:p>
            <a:pPr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Atatürk’ün Ölümü ve Sonrası</a:t>
            </a:r>
          </a:p>
        </p:txBody>
      </p:sp>
    </p:spTree>
    <p:extLst>
      <p:ext uri="{BB962C8B-B14F-4D97-AF65-F5344CB8AC3E}">
        <p14:creationId xmlns:p14="http://schemas.microsoft.com/office/powerpoint/2010/main" val="37869040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976534"/>
              </p:ext>
            </p:extLst>
          </p:nvPr>
        </p:nvGraphicFramePr>
        <p:xfrm>
          <a:off x="179512" y="190832"/>
          <a:ext cx="8856984" cy="6550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1080120"/>
                <a:gridCol w="1080120"/>
                <a:gridCol w="1152128"/>
                <a:gridCol w="1080120"/>
                <a:gridCol w="936104"/>
              </a:tblGrid>
              <a:tr h="968741">
                <a:tc>
                  <a:txBody>
                    <a:bodyPr/>
                    <a:lstStyle/>
                    <a:p>
                      <a:pPr algn="just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İnkılap Tarihi Soru Dağılımı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2018 LGS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r>
                        <a:rPr lang="tr-T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LGS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r>
                        <a:rPr lang="tr-T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LGS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2021 LGS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2022 LGS</a:t>
                      </a:r>
                      <a:endParaRPr lang="tr-T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566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Bir Kahraman Doğuyor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6480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Milli</a:t>
                      </a:r>
                      <a:r>
                        <a:rPr lang="tr-TR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Uyanış: Bağımsızlık Yolunda Atılan Adımlar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8741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Milli</a:t>
                      </a:r>
                      <a:r>
                        <a:rPr lang="tr-TR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Bir Destan: Ya İstiklal, Ya Ölüm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8741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Atatürkçülük ve Çağdaşlaşan</a:t>
                      </a:r>
                      <a:r>
                        <a:rPr lang="tr-TR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Türkiye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566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Demokratikleşme Çabaları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566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Atatürk Dönemi Dış Politika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566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Atatürk’ün Ölümü ve Sonrası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566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462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0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LGS Din Kültürü ve Ahlak Bilgisi Konu </a:t>
            </a:r>
            <a:r>
              <a:rPr lang="tr-TR" sz="40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Dağılımları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827584" y="1556792"/>
            <a:ext cx="5400600" cy="3941763"/>
          </a:xfrm>
        </p:spPr>
        <p:txBody>
          <a:bodyPr>
            <a:normAutofit/>
          </a:bodyPr>
          <a:lstStyle/>
          <a:p>
            <a:pPr fontAlgn="t">
              <a:lnSpc>
                <a:spcPct val="150000"/>
              </a:lnSpc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Kader İnancı</a:t>
            </a:r>
          </a:p>
          <a:p>
            <a:pPr fontAlgn="t">
              <a:lnSpc>
                <a:spcPct val="150000"/>
              </a:lnSpc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Zekat ve Sadaka</a:t>
            </a:r>
          </a:p>
          <a:p>
            <a:pPr fontAlgn="t">
              <a:lnSpc>
                <a:spcPct val="150000"/>
              </a:lnSpc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Din ve Hayat</a:t>
            </a:r>
          </a:p>
          <a:p>
            <a:pPr fontAlgn="t">
              <a:lnSpc>
                <a:spcPct val="150000"/>
              </a:lnSpc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Hz. Muhammed’in Örnekliği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fontAlgn="t">
              <a:lnSpc>
                <a:spcPct val="150000"/>
              </a:lnSpc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Kur’an-ı Kerim ve Özellikleri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83638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457900"/>
              </p:ext>
            </p:extLst>
          </p:nvPr>
        </p:nvGraphicFramePr>
        <p:xfrm>
          <a:off x="179512" y="190832"/>
          <a:ext cx="8856984" cy="6262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1296144"/>
                <a:gridCol w="1224136"/>
                <a:gridCol w="1224136"/>
                <a:gridCol w="1080120"/>
                <a:gridCol w="1152128"/>
              </a:tblGrid>
              <a:tr h="1414114">
                <a:tc>
                  <a:txBody>
                    <a:bodyPr/>
                    <a:lstStyle/>
                    <a:p>
                      <a:pPr algn="just"/>
                      <a:r>
                        <a:rPr lang="tr-TR" sz="2100" dirty="0" smtClean="0">
                          <a:latin typeface="Times New Roman" pitchFamily="18" charset="0"/>
                          <a:cs typeface="Times New Roman" pitchFamily="18" charset="0"/>
                        </a:rPr>
                        <a:t>Din</a:t>
                      </a:r>
                      <a:r>
                        <a:rPr lang="tr-TR" sz="2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Kültürü ve Ahlak Bilgisi </a:t>
                      </a:r>
                      <a:r>
                        <a:rPr lang="tr-TR" sz="2100" dirty="0" smtClean="0">
                          <a:latin typeface="Times New Roman" pitchFamily="18" charset="0"/>
                          <a:cs typeface="Times New Roman" pitchFamily="18" charset="0"/>
                        </a:rPr>
                        <a:t>Soru Dağılımı</a:t>
                      </a:r>
                      <a:endParaRPr lang="tr-TR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100" dirty="0" smtClean="0">
                          <a:latin typeface="Times New Roman" pitchFamily="18" charset="0"/>
                          <a:cs typeface="Times New Roman" pitchFamily="18" charset="0"/>
                        </a:rPr>
                        <a:t>2018 LGS</a:t>
                      </a:r>
                      <a:endParaRPr lang="tr-TR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100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r>
                        <a:rPr lang="tr-TR" sz="2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LGS</a:t>
                      </a:r>
                      <a:endParaRPr lang="tr-TR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1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r>
                        <a:rPr lang="tr-TR" sz="2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LGS</a:t>
                      </a:r>
                      <a:endParaRPr lang="tr-TR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100" dirty="0" smtClean="0">
                          <a:latin typeface="Times New Roman" pitchFamily="18" charset="0"/>
                          <a:cs typeface="Times New Roman" pitchFamily="18" charset="0"/>
                        </a:rPr>
                        <a:t>2021 LGS</a:t>
                      </a:r>
                      <a:endParaRPr lang="tr-TR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100" dirty="0" smtClean="0">
                          <a:latin typeface="Times New Roman" pitchFamily="18" charset="0"/>
                          <a:cs typeface="Times New Roman" pitchFamily="18" charset="0"/>
                        </a:rPr>
                        <a:t>2022 LGS</a:t>
                      </a:r>
                      <a:endParaRPr lang="tr-TR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8065">
                <a:tc>
                  <a:txBody>
                    <a:bodyPr/>
                    <a:lstStyle/>
                    <a:p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Kader İnancı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8065">
                <a:tc>
                  <a:txBody>
                    <a:bodyPr/>
                    <a:lstStyle/>
                    <a:p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Zekat ve Sadaka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8065">
                <a:tc>
                  <a:txBody>
                    <a:bodyPr/>
                    <a:lstStyle/>
                    <a:p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Din ve Hayat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8065">
                <a:tc>
                  <a:txBody>
                    <a:bodyPr/>
                    <a:lstStyle/>
                    <a:p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Hz.</a:t>
                      </a:r>
                      <a:r>
                        <a:rPr lang="tr-TR" sz="2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Muhammed’in Örnekliği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8065">
                <a:tc>
                  <a:txBody>
                    <a:bodyPr/>
                    <a:lstStyle/>
                    <a:p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Kur’an-ı Kerim ve Özellikleri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8065">
                <a:tc>
                  <a:txBody>
                    <a:bodyPr/>
                    <a:lstStyle/>
                    <a:p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2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817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65258" y="152635"/>
            <a:ext cx="8352928" cy="1512169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Yerel Yerleştirme Nasıl Olacak</a:t>
            </a:r>
            <a:endParaRPr lang="tr-TR" sz="40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615723" y="908720"/>
            <a:ext cx="799288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7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Okulların </a:t>
            </a:r>
            <a:r>
              <a:rPr lang="tr-TR" sz="27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türüne, </a:t>
            </a:r>
            <a:r>
              <a:rPr lang="tr-TR" sz="27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okulların </a:t>
            </a:r>
            <a:r>
              <a:rPr lang="tr-TR" sz="27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kontenjanına ve </a:t>
            </a:r>
            <a:r>
              <a:rPr lang="tr-TR" sz="27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okulların bulundukları yere göre ortaöğretim kayıt alanları </a:t>
            </a:r>
            <a:r>
              <a:rPr lang="tr-TR" sz="27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oluşturulmuştur.</a:t>
            </a:r>
            <a:endParaRPr lang="en-US" sz="2700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ea typeface="Roboto Condensed" panose="02000000000000000000" pitchFamily="2" charset="0"/>
              <a:cs typeface="Times New Roman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15723" y="2247548"/>
            <a:ext cx="8420773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b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Yerel Yerleştirme Kriterleri</a:t>
            </a:r>
          </a:p>
          <a:p>
            <a:r>
              <a:rPr lang="tr-TR" sz="27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1- Öğrencinin </a:t>
            </a:r>
            <a:r>
              <a:rPr lang="tr-TR" sz="27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İkamet Adresi,</a:t>
            </a:r>
          </a:p>
          <a:p>
            <a:r>
              <a:rPr lang="tr-TR" sz="27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2- Ortaöğretim </a:t>
            </a:r>
            <a:r>
              <a:rPr lang="tr-TR" sz="27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Başarı Puanı,</a:t>
            </a:r>
          </a:p>
          <a:p>
            <a:r>
              <a:rPr lang="tr-TR" sz="27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3- 8</a:t>
            </a:r>
            <a:r>
              <a:rPr lang="tr-TR" sz="27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. Sınıf Özürsüz Devamsızlık,</a:t>
            </a:r>
          </a:p>
          <a:p>
            <a:r>
              <a:rPr lang="tr-TR" sz="27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4- Yıl </a:t>
            </a:r>
            <a:r>
              <a:rPr lang="tr-TR" sz="27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Sonu Başarı Puanı Üstünlüğü </a:t>
            </a:r>
            <a:r>
              <a:rPr lang="tr-TR" sz="2700" dirty="0"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(Sırasıyla 8,7 ve 6. sınıf)</a:t>
            </a:r>
          </a:p>
          <a:p>
            <a:endParaRPr lang="tr-TR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ea typeface="Roboto Condensed" panose="02000000000000000000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75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84976" cy="2304256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Özel Yetenek Sınavıyla Alan Liselere Yerleştirme Nasıl Olacak? </a:t>
            </a:r>
            <a:endParaRPr lang="tr-TR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23528" y="1628800"/>
            <a:ext cx="85689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tr-TR" sz="32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Güzel S</a:t>
            </a:r>
            <a:r>
              <a:rPr lang="tr-TR" sz="3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anatlar Liseleri </a:t>
            </a:r>
            <a:r>
              <a:rPr lang="tr-TR" sz="32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ve </a:t>
            </a:r>
            <a:r>
              <a:rPr lang="tr-TR" sz="3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Spor Liselerine </a:t>
            </a:r>
            <a:r>
              <a:rPr lang="tr-TR" sz="32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başvuru ve yerleştirme işlemleri Haziran-Temmuz aylarında yapılacak.</a:t>
            </a:r>
          </a:p>
          <a:p>
            <a:pPr algn="just"/>
            <a:endParaRPr lang="tr-TR" sz="32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ea typeface="Roboto Condensed" panose="02000000000000000000" pitchFamily="2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32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Öğrencilerin </a:t>
            </a:r>
            <a:r>
              <a:rPr lang="tr-TR" sz="3200" dirty="0">
                <a:solidFill>
                  <a:schemeClr val="accent3"/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Yetenek </a:t>
            </a:r>
            <a:r>
              <a:rPr lang="tr-TR" sz="3200" dirty="0" smtClean="0">
                <a:solidFill>
                  <a:schemeClr val="accent3"/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Sınavından aldığı puan (%70) </a:t>
            </a:r>
            <a:r>
              <a:rPr lang="tr-TR" sz="32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ve </a:t>
            </a:r>
            <a:r>
              <a:rPr lang="tr-TR" sz="3200" dirty="0" smtClean="0">
                <a:solidFill>
                  <a:schemeClr val="accent3"/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Orta Öğretim Başarı Puanına (%</a:t>
            </a:r>
            <a:r>
              <a:rPr lang="tr-TR" sz="3200" dirty="0">
                <a:solidFill>
                  <a:schemeClr val="accent3"/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30) </a:t>
            </a:r>
            <a:r>
              <a:rPr lang="tr-TR" sz="3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göre </a:t>
            </a:r>
            <a:r>
              <a:rPr lang="tr-TR" sz="32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yerleştirme yapılacak</a:t>
            </a:r>
            <a:r>
              <a:rPr lang="tr-TR" sz="32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.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ea typeface="Roboto Condensed" panose="02000000000000000000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401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772400" cy="2304256"/>
          </a:xfrm>
        </p:spPr>
        <p:txBody>
          <a:bodyPr>
            <a:normAutofit/>
          </a:bodyPr>
          <a:lstStyle/>
          <a:p>
            <a:pPr algn="ctr"/>
            <a:r>
              <a:rPr lang="tr-TR" sz="4400" dirty="0" smtClean="0">
                <a:solidFill>
                  <a:srgbClr val="0070C0"/>
                </a:solidFill>
              </a:rPr>
              <a:t>Dinlediğiniz İçin Teşekkür Ederiz</a:t>
            </a:r>
            <a:endParaRPr lang="tr-TR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63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Liselere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Geçiş Sistemi (LGS), 2018 yılından beri Millî Eğitim Bakanlığı (MEB) tarafından öğrencilerimizin ortaokuldan ortaöğretime geçişi sürecinde uygulanmaktadır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LGS aracılığıyla öğrencilerin ortaöğretim kurumlarına geçişi sınavlı ve sınavsız olmak üzere iki tür yerleştirme aracılığıyla gerçekleştirilmektedir. </a:t>
            </a:r>
          </a:p>
        </p:txBody>
      </p:sp>
    </p:spTree>
    <p:extLst>
      <p:ext uri="{BB962C8B-B14F-4D97-AF65-F5344CB8AC3E}">
        <p14:creationId xmlns:p14="http://schemas.microsoft.com/office/powerpoint/2010/main" val="319526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marL="109728" indent="0">
              <a:buNone/>
            </a:pP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230907" y="476672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LİSELERE GİRİŞ SINAVI </a:t>
            </a:r>
            <a:r>
              <a:rPr lang="tr-TR" sz="36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(LGS)  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Kaç oturum ? Kaç Dakika? 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114081"/>
              </p:ext>
            </p:extLst>
          </p:nvPr>
        </p:nvGraphicFramePr>
        <p:xfrm>
          <a:off x="1204916" y="1844824"/>
          <a:ext cx="7128792" cy="295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2376264"/>
                <a:gridCol w="2376264"/>
              </a:tblGrid>
              <a:tr h="738082">
                <a:tc>
                  <a:txBody>
                    <a:bodyPr/>
                    <a:lstStyle/>
                    <a:p>
                      <a:r>
                        <a:rPr lang="tr-TR" dirty="0" smtClean="0"/>
                        <a:t>Oturum 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Soru Sayısı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 Süre</a:t>
                      </a:r>
                      <a:endParaRPr lang="tr-TR" dirty="0"/>
                    </a:p>
                  </a:txBody>
                  <a:tcPr anchor="ctr"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Oturum</a:t>
                      </a:r>
                      <a:endParaRPr lang="tr-TR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50</a:t>
                      </a:r>
                      <a:endParaRPr lang="tr-TR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75</a:t>
                      </a:r>
                      <a:endParaRPr lang="tr-TR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</a:t>
                      </a:r>
                      <a:endParaRPr lang="tr-TR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lang="tr-TR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Oturum</a:t>
                      </a:r>
                      <a:endParaRPr lang="tr-TR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40</a:t>
                      </a:r>
                      <a:endParaRPr lang="tr-TR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80</a:t>
                      </a:r>
                      <a:endParaRPr lang="tr-TR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4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000" b="0" dirty="0" smtClean="0"/>
              <a:t> </a:t>
            </a:r>
            <a:r>
              <a:rPr lang="tr-TR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2022 Liselere Giriş Sınavına Katılan Öğrenci Sayıları</a:t>
            </a:r>
            <a:endParaRPr lang="tr-TR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8733348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646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 </a:t>
            </a:r>
            <a:r>
              <a:rPr lang="tr-TR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Bölümlere göre Alt </a:t>
            </a:r>
            <a:r>
              <a:rPr lang="tr-TR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tr-TR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estler, Soru </a:t>
            </a:r>
            <a:r>
              <a:rPr lang="tr-TR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tr-TR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ayıları ve Sınav Süresi</a:t>
            </a:r>
            <a:endParaRPr lang="tr-TR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43" y="1340768"/>
            <a:ext cx="8541659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92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Ağırlıklı Standart Puan Hesaplanırken Kullanılan Alt Test Ağırlık Katsayıları</a:t>
            </a:r>
            <a:endParaRPr lang="tr-TR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1628801"/>
            <a:ext cx="7776865" cy="4397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309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Alt Testlere Göre Doğru Cevap Sayısına İlişkin İstatistikler</a:t>
            </a:r>
            <a:endParaRPr lang="tr-TR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54" y="1700808"/>
            <a:ext cx="8782826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579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60266" y="116632"/>
            <a:ext cx="7772400" cy="792088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Testlerin</a:t>
            </a:r>
            <a:r>
              <a:rPr lang="tr-TR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Katsayısı</a:t>
            </a:r>
            <a:endParaRPr lang="tr-TR" sz="4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284787"/>
              </p:ext>
            </p:extLst>
          </p:nvPr>
        </p:nvGraphicFramePr>
        <p:xfrm>
          <a:off x="1598466" y="836712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0128"/>
                <a:gridCol w="18958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Dersler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Katsayılar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Türkçe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Matematik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Fen Bilimleri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Din Kültürü ve Ahlak Bilgisi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İnkılap</a:t>
                      </a:r>
                      <a:r>
                        <a:rPr lang="tr-TR" baseline="0" dirty="0" smtClean="0"/>
                        <a:t> Tarihi ve Atatürkçülük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İngilizce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1978281" y="3429000"/>
            <a:ext cx="53335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>
                <a:solidFill>
                  <a:schemeClr val="accent4"/>
                </a:solidFill>
              </a:rPr>
              <a:t>Sorular Nasıl Olacak </a:t>
            </a:r>
            <a:endParaRPr lang="tr-TR" sz="4000" dirty="0">
              <a:solidFill>
                <a:schemeClr val="accent4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25985" y="4136886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Sorular çoktan seçmeli TEST şeklinde olacaktır.</a:t>
            </a:r>
          </a:p>
          <a:p>
            <a:pPr algn="ctr"/>
            <a:endParaRPr lang="tr-TR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Yanlış cevap, 1 doğru cevabı götürecektir. </a:t>
            </a:r>
            <a:endParaRPr lang="tr-TR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83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737</TotalTime>
  <Words>1077</Words>
  <Application>Microsoft Office PowerPoint</Application>
  <PresentationFormat>Ekran Gösterisi (4:3)</PresentationFormat>
  <Paragraphs>587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7" baseType="lpstr">
      <vt:lpstr>黑体</vt:lpstr>
      <vt:lpstr>Calibri</vt:lpstr>
      <vt:lpstr>Lucida Sans Unicode</vt:lpstr>
      <vt:lpstr>Roboto Condensed</vt:lpstr>
      <vt:lpstr>Times New Roman</vt:lpstr>
      <vt:lpstr>Verdana</vt:lpstr>
      <vt:lpstr>Wingdings</vt:lpstr>
      <vt:lpstr>Wingdings 2</vt:lpstr>
      <vt:lpstr>Wingdings 3</vt:lpstr>
      <vt:lpstr>Kalabalık</vt:lpstr>
      <vt:lpstr>PowerPoint Sunusu</vt:lpstr>
      <vt:lpstr>PowerPoint Sunusu</vt:lpstr>
      <vt:lpstr>PowerPoint Sunusu</vt:lpstr>
      <vt:lpstr>PowerPoint Sunusu</vt:lpstr>
      <vt:lpstr> 2022 Liselere Giriş Sınavına Katılan Öğrenci Sayıları</vt:lpstr>
      <vt:lpstr> Bölümlere göre Alt Testler, Soru Sayıları ve Sınav Süresi</vt:lpstr>
      <vt:lpstr>Ağırlıklı Standart Puan Hesaplanırken Kullanılan Alt Test Ağırlık Katsayıları</vt:lpstr>
      <vt:lpstr>Alt Testlere Göre Doğru Cevap Sayısına İlişkin İstatistikler</vt:lpstr>
      <vt:lpstr>PowerPoint Sunusu</vt:lpstr>
      <vt:lpstr>Sınav Kaç Oturum Olacak  </vt:lpstr>
      <vt:lpstr>PowerPoint Sunusu</vt:lpstr>
      <vt:lpstr>PowerPoint Sunusu</vt:lpstr>
      <vt:lpstr>  Lgs Türkçe Konu Dağılımları</vt:lpstr>
      <vt:lpstr>PowerPoint Sunusu</vt:lpstr>
      <vt:lpstr>LGS Matematik Konu Dağılımları</vt:lpstr>
      <vt:lpstr>PowerPoint Sunusu</vt:lpstr>
      <vt:lpstr>LGS Fen Bilimleri Konu Dağılımları</vt:lpstr>
      <vt:lpstr>PowerPoint Sunusu</vt:lpstr>
      <vt:lpstr>LGS İngilizce Konu Dağılımları</vt:lpstr>
      <vt:lpstr>PowerPoint Sunusu</vt:lpstr>
      <vt:lpstr>LGS İnkılap Tarihi ve Atatürkçülük Konu Dağılımları</vt:lpstr>
      <vt:lpstr>PowerPoint Sunusu</vt:lpstr>
      <vt:lpstr>LGS Din Kültürü ve Ahlak Bilgisi Konu Dağılımları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ODM</dc:creator>
  <cp:lastModifiedBy>sarıtortaokulu</cp:lastModifiedBy>
  <cp:revision>61</cp:revision>
  <dcterms:created xsi:type="dcterms:W3CDTF">2022-10-13T12:36:58Z</dcterms:created>
  <dcterms:modified xsi:type="dcterms:W3CDTF">2023-11-02T05:53:13Z</dcterms:modified>
</cp:coreProperties>
</file>